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254"/>
  </p:handoutMasterIdLst>
  <p:sldIdLst>
    <p:sldId id="1661" r:id="rId3"/>
    <p:sldId id="1265" r:id="rId4"/>
    <p:sldId id="2187" r:id="rId5"/>
    <p:sldId id="1267" r:id="rId7"/>
    <p:sldId id="1268" r:id="rId8"/>
    <p:sldId id="519" r:id="rId9"/>
    <p:sldId id="1270" r:id="rId10"/>
    <p:sldId id="764" r:id="rId11"/>
    <p:sldId id="1160" r:id="rId12"/>
    <p:sldId id="1161" r:id="rId13"/>
    <p:sldId id="1162" r:id="rId14"/>
    <p:sldId id="1163" r:id="rId15"/>
    <p:sldId id="2582" r:id="rId16"/>
    <p:sldId id="1164" r:id="rId17"/>
    <p:sldId id="1821" r:id="rId18"/>
    <p:sldId id="1166" r:id="rId19"/>
    <p:sldId id="1203" r:id="rId20"/>
    <p:sldId id="1362" r:id="rId21"/>
    <p:sldId id="1669" r:id="rId22"/>
    <p:sldId id="1670" r:id="rId23"/>
    <p:sldId id="1671" r:id="rId24"/>
    <p:sldId id="1364" r:id="rId25"/>
    <p:sldId id="1365" r:id="rId26"/>
    <p:sldId id="1275" r:id="rId27"/>
    <p:sldId id="1168" r:id="rId28"/>
    <p:sldId id="1170" r:id="rId29"/>
    <p:sldId id="1171" r:id="rId30"/>
    <p:sldId id="1826" r:id="rId31"/>
    <p:sldId id="1827" r:id="rId32"/>
    <p:sldId id="1174" r:id="rId33"/>
    <p:sldId id="1278" r:id="rId34"/>
    <p:sldId id="1286" r:id="rId35"/>
    <p:sldId id="1287" r:id="rId36"/>
    <p:sldId id="1288" r:id="rId37"/>
    <p:sldId id="1291" r:id="rId38"/>
    <p:sldId id="1179" r:id="rId39"/>
    <p:sldId id="1293" r:id="rId40"/>
    <p:sldId id="1294" r:id="rId41"/>
    <p:sldId id="1333" r:id="rId42"/>
    <p:sldId id="2031" r:id="rId43"/>
    <p:sldId id="1332" r:id="rId44"/>
    <p:sldId id="1829" r:id="rId45"/>
    <p:sldId id="1704" r:id="rId46"/>
    <p:sldId id="1828" r:id="rId47"/>
    <p:sldId id="1705" r:id="rId48"/>
    <p:sldId id="1306" r:id="rId49"/>
    <p:sldId id="2115" r:id="rId50"/>
    <p:sldId id="1304" r:id="rId51"/>
    <p:sldId id="1680" r:id="rId52"/>
    <p:sldId id="1681" r:id="rId53"/>
    <p:sldId id="1180" r:id="rId54"/>
    <p:sldId id="1334" r:id="rId55"/>
    <p:sldId id="1335" r:id="rId56"/>
    <p:sldId id="1215" r:id="rId57"/>
    <p:sldId id="1182" r:id="rId58"/>
    <p:sldId id="1217" r:id="rId59"/>
    <p:sldId id="1340" r:id="rId60"/>
    <p:sldId id="1219" r:id="rId61"/>
    <p:sldId id="1189" r:id="rId62"/>
    <p:sldId id="1190" r:id="rId63"/>
    <p:sldId id="1193" r:id="rId64"/>
    <p:sldId id="1222" r:id="rId65"/>
    <p:sldId id="1223" r:id="rId66"/>
    <p:sldId id="1346" r:id="rId67"/>
    <p:sldId id="1347" r:id="rId68"/>
    <p:sldId id="1368" r:id="rId69"/>
    <p:sldId id="1369" r:id="rId70"/>
    <p:sldId id="1195" r:id="rId71"/>
    <p:sldId id="1224" r:id="rId72"/>
    <p:sldId id="1196" r:id="rId73"/>
    <p:sldId id="1197" r:id="rId74"/>
    <p:sldId id="1198" r:id="rId75"/>
    <p:sldId id="2583" r:id="rId76"/>
    <p:sldId id="1227" r:id="rId77"/>
    <p:sldId id="2584" r:id="rId78"/>
    <p:sldId id="1228" r:id="rId79"/>
    <p:sldId id="1229" r:id="rId80"/>
    <p:sldId id="1698" r:id="rId81"/>
    <p:sldId id="1699" r:id="rId82"/>
    <p:sldId id="1200" r:id="rId83"/>
    <p:sldId id="2346" r:id="rId84"/>
    <p:sldId id="2347" r:id="rId85"/>
    <p:sldId id="2348" r:id="rId86"/>
    <p:sldId id="2349" r:id="rId87"/>
    <p:sldId id="2350" r:id="rId88"/>
    <p:sldId id="2351" r:id="rId89"/>
    <p:sldId id="2352" r:id="rId90"/>
    <p:sldId id="2353" r:id="rId91"/>
    <p:sldId id="2354" r:id="rId92"/>
    <p:sldId id="2355" r:id="rId93"/>
    <p:sldId id="2357" r:id="rId94"/>
    <p:sldId id="2358" r:id="rId95"/>
    <p:sldId id="2359" r:id="rId96"/>
    <p:sldId id="2360" r:id="rId97"/>
    <p:sldId id="2363" r:id="rId98"/>
    <p:sldId id="2364" r:id="rId99"/>
    <p:sldId id="2365" r:id="rId100"/>
    <p:sldId id="2366" r:id="rId101"/>
    <p:sldId id="2367" r:id="rId102"/>
    <p:sldId id="2368" r:id="rId103"/>
    <p:sldId id="2369" r:id="rId104"/>
    <p:sldId id="2370" r:id="rId105"/>
    <p:sldId id="2371" r:id="rId106"/>
    <p:sldId id="2372" r:id="rId107"/>
    <p:sldId id="2373" r:id="rId108"/>
    <p:sldId id="2378" r:id="rId109"/>
    <p:sldId id="2379" r:id="rId110"/>
    <p:sldId id="2381" r:id="rId111"/>
    <p:sldId id="2382" r:id="rId112"/>
    <p:sldId id="2383" r:id="rId113"/>
    <p:sldId id="2384" r:id="rId114"/>
    <p:sldId id="2385" r:id="rId115"/>
    <p:sldId id="2386" r:id="rId116"/>
    <p:sldId id="2387" r:id="rId117"/>
    <p:sldId id="2388" r:id="rId118"/>
    <p:sldId id="2389" r:id="rId119"/>
    <p:sldId id="2390" r:id="rId120"/>
    <p:sldId id="2391" r:id="rId121"/>
    <p:sldId id="2392" r:id="rId122"/>
    <p:sldId id="2393" r:id="rId123"/>
    <p:sldId id="2394" r:id="rId124"/>
    <p:sldId id="2396" r:id="rId125"/>
    <p:sldId id="2398" r:id="rId126"/>
    <p:sldId id="2399" r:id="rId127"/>
    <p:sldId id="2400" r:id="rId128"/>
    <p:sldId id="2585" r:id="rId129"/>
    <p:sldId id="2401" r:id="rId130"/>
    <p:sldId id="2402" r:id="rId131"/>
    <p:sldId id="2403" r:id="rId132"/>
    <p:sldId id="2404" r:id="rId133"/>
    <p:sldId id="2405" r:id="rId134"/>
    <p:sldId id="2406" r:id="rId135"/>
    <p:sldId id="2407" r:id="rId136"/>
    <p:sldId id="2408" r:id="rId137"/>
    <p:sldId id="2409" r:id="rId138"/>
    <p:sldId id="2410" r:id="rId139"/>
    <p:sldId id="2413" r:id="rId140"/>
    <p:sldId id="2414" r:id="rId141"/>
    <p:sldId id="2415" r:id="rId142"/>
    <p:sldId id="2416" r:id="rId143"/>
    <p:sldId id="2417" r:id="rId144"/>
    <p:sldId id="2418" r:id="rId145"/>
    <p:sldId id="2423" r:id="rId146"/>
    <p:sldId id="2424" r:id="rId147"/>
    <p:sldId id="2425" r:id="rId148"/>
    <p:sldId id="2428" r:id="rId149"/>
    <p:sldId id="2429" r:id="rId150"/>
    <p:sldId id="2434" r:id="rId151"/>
    <p:sldId id="2435" r:id="rId152"/>
    <p:sldId id="2436" r:id="rId153"/>
    <p:sldId id="2437" r:id="rId154"/>
    <p:sldId id="2442" r:id="rId155"/>
    <p:sldId id="2443" r:id="rId156"/>
    <p:sldId id="2444" r:id="rId157"/>
    <p:sldId id="2445" r:id="rId158"/>
    <p:sldId id="2446" r:id="rId159"/>
    <p:sldId id="2447" r:id="rId160"/>
    <p:sldId id="2448" r:id="rId161"/>
    <p:sldId id="2449" r:id="rId162"/>
    <p:sldId id="2450" r:id="rId163"/>
    <p:sldId id="2451" r:id="rId164"/>
    <p:sldId id="2452" r:id="rId165"/>
    <p:sldId id="2453" r:id="rId166"/>
    <p:sldId id="2457" r:id="rId167"/>
    <p:sldId id="2461" r:id="rId168"/>
    <p:sldId id="2466" r:id="rId169"/>
    <p:sldId id="2467" r:id="rId170"/>
    <p:sldId id="2468" r:id="rId171"/>
    <p:sldId id="2469" r:id="rId172"/>
    <p:sldId id="2470" r:id="rId173"/>
    <p:sldId id="2471" r:id="rId174"/>
    <p:sldId id="2472" r:id="rId175"/>
    <p:sldId id="2473" r:id="rId176"/>
    <p:sldId id="2474" r:id="rId177"/>
    <p:sldId id="2477" r:id="rId178"/>
    <p:sldId id="2586" r:id="rId179"/>
    <p:sldId id="2478" r:id="rId180"/>
    <p:sldId id="2479" r:id="rId181"/>
    <p:sldId id="2482" r:id="rId182"/>
    <p:sldId id="2483" r:id="rId183"/>
    <p:sldId id="2484" r:id="rId184"/>
    <p:sldId id="2485" r:id="rId185"/>
    <p:sldId id="2486" r:id="rId186"/>
    <p:sldId id="2487" r:id="rId187"/>
    <p:sldId id="2488" r:id="rId188"/>
    <p:sldId id="2489" r:id="rId189"/>
    <p:sldId id="2490" r:id="rId190"/>
    <p:sldId id="2491" r:id="rId191"/>
    <p:sldId id="2492" r:id="rId192"/>
    <p:sldId id="2493" r:id="rId193"/>
    <p:sldId id="2494" r:id="rId194"/>
    <p:sldId id="2495" r:id="rId195"/>
    <p:sldId id="2504" r:id="rId196"/>
    <p:sldId id="2505" r:id="rId197"/>
    <p:sldId id="2506" r:id="rId198"/>
    <p:sldId id="2507" r:id="rId199"/>
    <p:sldId id="2508" r:id="rId200"/>
    <p:sldId id="2509" r:id="rId201"/>
    <p:sldId id="2510" r:id="rId202"/>
    <p:sldId id="2511" r:id="rId203"/>
    <p:sldId id="2512" r:id="rId204"/>
    <p:sldId id="2513" r:id="rId205"/>
    <p:sldId id="2514" r:id="rId206"/>
    <p:sldId id="2516" r:id="rId207"/>
    <p:sldId id="2517" r:id="rId208"/>
    <p:sldId id="2518" r:id="rId209"/>
    <p:sldId id="2519" r:id="rId210"/>
    <p:sldId id="2522" r:id="rId211"/>
    <p:sldId id="2523" r:id="rId212"/>
    <p:sldId id="2587" r:id="rId213"/>
    <p:sldId id="2526" r:id="rId214"/>
    <p:sldId id="2527" r:id="rId215"/>
    <p:sldId id="2530" r:id="rId216"/>
    <p:sldId id="2531" r:id="rId217"/>
    <p:sldId id="2545" r:id="rId218"/>
    <p:sldId id="2546" r:id="rId219"/>
    <p:sldId id="2547" r:id="rId220"/>
    <p:sldId id="2548" r:id="rId221"/>
    <p:sldId id="2549" r:id="rId222"/>
    <p:sldId id="2551" r:id="rId223"/>
    <p:sldId id="2552" r:id="rId224"/>
    <p:sldId id="2553" r:id="rId225"/>
    <p:sldId id="2554" r:id="rId226"/>
    <p:sldId id="2555" r:id="rId227"/>
    <p:sldId id="2556" r:id="rId228"/>
    <p:sldId id="2557" r:id="rId229"/>
    <p:sldId id="2558" r:id="rId230"/>
    <p:sldId id="2559" r:id="rId231"/>
    <p:sldId id="2560" r:id="rId232"/>
    <p:sldId id="2561" r:id="rId233"/>
    <p:sldId id="2562" r:id="rId234"/>
    <p:sldId id="2563" r:id="rId235"/>
    <p:sldId id="2564" r:id="rId236"/>
    <p:sldId id="2565" r:id="rId237"/>
    <p:sldId id="2566" r:id="rId238"/>
    <p:sldId id="2567" r:id="rId239"/>
    <p:sldId id="2568" r:id="rId240"/>
    <p:sldId id="2569" r:id="rId241"/>
    <p:sldId id="2570" r:id="rId242"/>
    <p:sldId id="2571" r:id="rId243"/>
    <p:sldId id="2572" r:id="rId244"/>
    <p:sldId id="2573" r:id="rId245"/>
    <p:sldId id="2574" r:id="rId246"/>
    <p:sldId id="2575" r:id="rId247"/>
    <p:sldId id="2576" r:id="rId248"/>
    <p:sldId id="2577" r:id="rId249"/>
    <p:sldId id="2578" r:id="rId250"/>
    <p:sldId id="2579" r:id="rId251"/>
    <p:sldId id="2580" r:id="rId252"/>
    <p:sldId id="2114" r:id="rId253"/>
  </p:sldIdLst>
  <p:sldSz cx="12192000" cy="6858000"/>
  <p:notesSz cx="6858000" cy="9144000"/>
  <p:defaultText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800" algn="l" defTabSz="913130" rtl="0" eaLnBrk="1" latinLnBrk="0" hangingPunct="1">
      <a:defRPr sz="1900" kern="1200">
        <a:solidFill>
          <a:schemeClr val="tx1"/>
        </a:solidFill>
        <a:latin typeface="+mn-lt"/>
        <a:ea typeface="+mn-ea"/>
        <a:cs typeface="+mn-cs"/>
      </a:defRPr>
    </a:lvl5pPr>
    <a:lvl6pPr marL="2286000"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B96AB"/>
    <a:srgbClr val="FF33CC"/>
    <a:srgbClr val="EE8AE2"/>
    <a:srgbClr val="82C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2" autoAdjust="0"/>
    <p:restoredTop sz="93554" autoAdjust="0"/>
  </p:normalViewPr>
  <p:slideViewPr>
    <p:cSldViewPr>
      <p:cViewPr varScale="1">
        <p:scale>
          <a:sx n="114" d="100"/>
          <a:sy n="114" d="100"/>
        </p:scale>
        <p:origin x="-450" y="-108"/>
      </p:cViewPr>
      <p:guideLst>
        <p:guide orient="horz" pos="2276"/>
        <p:guide pos="396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8" Type="http://schemas.openxmlformats.org/officeDocument/2006/relationships/commentAuthors" Target="commentAuthors.xml"/><Relationship Id="rId257" Type="http://schemas.openxmlformats.org/officeDocument/2006/relationships/tableStyles" Target="tableStyles.xml"/><Relationship Id="rId256" Type="http://schemas.openxmlformats.org/officeDocument/2006/relationships/viewProps" Target="viewProps.xml"/><Relationship Id="rId255" Type="http://schemas.openxmlformats.org/officeDocument/2006/relationships/presProps" Target="presProps.xml"/><Relationship Id="rId254" Type="http://schemas.openxmlformats.org/officeDocument/2006/relationships/handoutMaster" Target="handoutMasters/handoutMaster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C8EEEF-628A-4314-B8E0-69AC206DDB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92991D-6283-431B-B0C2-DCA88DF56C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130" rtl="0" eaLnBrk="1" latinLnBrk="0" hangingPunct="1">
      <a:defRPr sz="1200" kern="1200">
        <a:solidFill>
          <a:schemeClr val="tx1"/>
        </a:solidFill>
        <a:latin typeface="+mn-lt"/>
        <a:ea typeface="+mn-ea"/>
        <a:cs typeface="+mn-cs"/>
      </a:defRPr>
    </a:lvl1pPr>
    <a:lvl2pPr marL="457200" algn="l" defTabSz="913130" rtl="0" eaLnBrk="1" latinLnBrk="0" hangingPunct="1">
      <a:defRPr sz="1200" kern="1200">
        <a:solidFill>
          <a:schemeClr val="tx1"/>
        </a:solidFill>
        <a:latin typeface="+mn-lt"/>
        <a:ea typeface="+mn-ea"/>
        <a:cs typeface="+mn-cs"/>
      </a:defRPr>
    </a:lvl2pPr>
    <a:lvl3pPr marL="914400" algn="l" defTabSz="913130" rtl="0" eaLnBrk="1" latinLnBrk="0" hangingPunct="1">
      <a:defRPr sz="1200" kern="1200">
        <a:solidFill>
          <a:schemeClr val="tx1"/>
        </a:solidFill>
        <a:latin typeface="+mn-lt"/>
        <a:ea typeface="+mn-ea"/>
        <a:cs typeface="+mn-cs"/>
      </a:defRPr>
    </a:lvl3pPr>
    <a:lvl4pPr marL="1371600" algn="l" defTabSz="913130" rtl="0" eaLnBrk="1" latinLnBrk="0" hangingPunct="1">
      <a:defRPr sz="1200" kern="1200">
        <a:solidFill>
          <a:schemeClr val="tx1"/>
        </a:solidFill>
        <a:latin typeface="+mn-lt"/>
        <a:ea typeface="+mn-ea"/>
        <a:cs typeface="+mn-cs"/>
      </a:defRPr>
    </a:lvl4pPr>
    <a:lvl5pPr marL="1828800" algn="l" defTabSz="913130" rtl="0" eaLnBrk="1" latinLnBrk="0" hangingPunct="1">
      <a:defRPr sz="1200" kern="1200">
        <a:solidFill>
          <a:schemeClr val="tx1"/>
        </a:solidFill>
        <a:latin typeface="+mn-lt"/>
        <a:ea typeface="+mn-ea"/>
        <a:cs typeface="+mn-cs"/>
      </a:defRPr>
    </a:lvl5pPr>
    <a:lvl6pPr marL="2286000" algn="l" defTabSz="913130" rtl="0" eaLnBrk="1" latinLnBrk="0" hangingPunct="1">
      <a:defRPr sz="1200" kern="1200">
        <a:solidFill>
          <a:schemeClr val="tx1"/>
        </a:solidFill>
        <a:latin typeface="+mn-lt"/>
        <a:ea typeface="+mn-ea"/>
        <a:cs typeface="+mn-cs"/>
      </a:defRPr>
    </a:lvl6pPr>
    <a:lvl7pPr marL="2742565" algn="l" defTabSz="913130" rtl="0" eaLnBrk="1" latinLnBrk="0" hangingPunct="1">
      <a:defRPr sz="1200" kern="1200">
        <a:solidFill>
          <a:schemeClr val="tx1"/>
        </a:solidFill>
        <a:latin typeface="+mn-lt"/>
        <a:ea typeface="+mn-ea"/>
        <a:cs typeface="+mn-cs"/>
      </a:defRPr>
    </a:lvl7pPr>
    <a:lvl8pPr marL="3199765" algn="l" defTabSz="913130" rtl="0" eaLnBrk="1" latinLnBrk="0" hangingPunct="1">
      <a:defRPr sz="1200" kern="1200">
        <a:solidFill>
          <a:schemeClr val="tx1"/>
        </a:solidFill>
        <a:latin typeface="+mn-lt"/>
        <a:ea typeface="+mn-ea"/>
        <a:cs typeface="+mn-cs"/>
      </a:defRPr>
    </a:lvl8pPr>
    <a:lvl9pPr marL="3656965" algn="l" defTabSz="913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5AE6C3-44F6-4A94-B68F-70D4EA9C058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6987" y="314593"/>
            <a:ext cx="10877911" cy="699595"/>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492905"/>
            <a:ext cx="5181600" cy="4684065"/>
          </a:xfrm>
          <a:prstGeom prst="rect">
            <a:avLst/>
          </a:prstGeom>
        </p:spPr>
        <p:txBody>
          <a:bodyPr lIns="91430" tIns="45718" rIns="91430"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492905"/>
            <a:ext cx="5181600" cy="4684065"/>
          </a:xfrm>
          <a:prstGeom prst="rect">
            <a:avLst/>
          </a:prstGeom>
        </p:spPr>
        <p:txBody>
          <a:bodyPr lIns="91430" tIns="45718" rIns="91430"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2"/>
            <a:ext cx="2743200" cy="365125"/>
          </a:xfrm>
          <a:prstGeom prst="rect">
            <a:avLst/>
          </a:prstGeom>
        </p:spPr>
        <p:txBody>
          <a:bodyPr lIns="91430" tIns="45718" rIns="91430" bIns="45718"/>
          <a:lstStyle>
            <a:lvl1pPr>
              <a:defRPr>
                <a:solidFill>
                  <a:schemeClr val="bg1">
                    <a:lumMod val="65000"/>
                  </a:schemeClr>
                </a:solidFill>
              </a:defRPr>
            </a:lvl1pPr>
          </a:lstStyle>
          <a:p>
            <a:fld id="{8114DFFD-C503-4AB6-8868-97F5894D7BF1}" type="datetimeFigureOut">
              <a:rPr lang="zh-CN" altLang="en-US" smtClean="0"/>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30" tIns="45718" rIns="91430" bIns="45718"/>
          <a:lstStyle>
            <a:lvl1pPr>
              <a:defRPr>
                <a:solidFill>
                  <a:schemeClr val="bg1">
                    <a:lumMod val="65000"/>
                  </a:schemeClr>
                </a:solidFill>
              </a:defRPr>
            </a:lvl1p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30" tIns="45718" rIns="91430" bIns="45718"/>
          <a:lstStyle>
            <a:lvl1pPr>
              <a:defRPr>
                <a:solidFill>
                  <a:schemeClr val="bg1">
                    <a:lumMod val="65000"/>
                  </a:schemeClr>
                </a:solidFill>
              </a:defRPr>
            </a:lvl1pPr>
          </a:lstStyle>
          <a:p>
            <a:fld id="{B56C78E2-9470-4291-AC88-3639097D468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30" tIns="45718" rIns="91430" bIns="45718"/>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9"/>
          </a:xfrm>
          <a:prstGeom prst="rect">
            <a:avLst/>
          </a:prstGeom>
        </p:spPr>
        <p:txBody>
          <a:bodyPr lIns="91430" tIns="45718" rIns="91430" bIns="45718"/>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lIns="91430" tIns="45718" rIns="91430" bIns="45718"/>
          <a:lstStyle/>
          <a:p>
            <a:fld id="{B0728D5C-B612-418D-97A8-3D154B30F6F7}" type="datetimeFigureOut">
              <a:rPr lang="zh-CN" altLang="en-US" smtClean="0"/>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0" tIns="45718" rIns="91430" bIns="45718"/>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0" tIns="45718" rIns="91430" bIns="45718"/>
          <a:lstStyle/>
          <a:p>
            <a:fld id="{DE50F0E1-3DD7-4D5A-A6E2-03CE48221AA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49" name="图片 10"/>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方正清刻本悦宋简体" panose="02000000000000000000" pitchFamily="2" charset="-122"/>
                <a:ea typeface="方正清刻本悦宋简体" panose="02000000000000000000" pitchFamily="2" charset="-122"/>
              </a:defRPr>
            </a:lvl1pPr>
          </a:lstStyle>
          <a:p>
            <a:r>
              <a:rPr kumimoji="1" lang="zh-CN" altLang="en-US" smtClean="0"/>
              <a:t>单击此处编辑母版标题样式</a:t>
            </a:r>
            <a:endParaRPr kumimoji="1" lang="zh-CN" altLang="en-US"/>
          </a:p>
        </p:txBody>
      </p:sp>
      <p:sp>
        <p:nvSpPr>
          <p:cNvPr id="3" name="副标题 2"/>
          <p:cNvSpPr>
            <a:spLocks noGrp="1"/>
          </p:cNvSpPr>
          <p:nvPr>
            <p:ph type="subTitle" idx="1" hasCustomPrompt="1"/>
          </p:nvPr>
        </p:nvSpPr>
        <p:spPr>
          <a:xfrm>
            <a:off x="1714500" y="4986655"/>
            <a:ext cx="4669790" cy="502285"/>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kumimoji="1" lang="zh-CN" altLang="en-US"/>
          </a:p>
        </p:txBody>
      </p:sp>
      <p:sp>
        <p:nvSpPr>
          <p:cNvPr id="4" name="日期占位符 3"/>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矩形 8"/>
          <p:cNvSpPr/>
          <p:nvPr userDrawn="1"/>
        </p:nvSpPr>
        <p:spPr>
          <a:xfrm>
            <a:off x="1392555" y="3698240"/>
            <a:ext cx="76200" cy="17913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userDrawn="1"/>
        </p:nvSpPr>
        <p:spPr>
          <a:xfrm>
            <a:off x="1392238" y="3015615"/>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rPr>
              <a:t>尚德机构</a:t>
            </a:r>
            <a:endPar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
        <p:nvSpPr>
          <p:cNvPr id="6" name="标题 5"/>
          <p:cNvSpPr>
            <a:spLocks noGrp="1"/>
          </p:cNvSpPr>
          <p:nvPr>
            <p:ph type="title"/>
          </p:nvPr>
        </p:nvSpPr>
        <p:spPr>
          <a:xfrm>
            <a:off x="1289601" y="519696"/>
            <a:ext cx="10877910" cy="699595"/>
          </a:xfrm>
          <a:prstGeom prst="rect">
            <a:avLst/>
          </a:prstGeom>
        </p:spPr>
        <p:txBody>
          <a:bodyPr/>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C3603-22F9-4766-A788-71D94C683972}"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90C11-8407-425C-B9AB-7EB99263FC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8.wdp"/><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jpe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jpeg"/><Relationship Id="rId1" Type="http://schemas.openxmlformats.org/officeDocument/2006/relationships/image" Target="../media/image43.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10.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image" Target="../media/image10.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0.xml"/><Relationship Id="rId1" Type="http://schemas.openxmlformats.org/officeDocument/2006/relationships/image" Target="../media/image10.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image" Target="../media/image10.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image" Target="../media/image1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image" Target="../media/image10.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10.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7.xml"/><Relationship Id="rId1" Type="http://schemas.openxmlformats.org/officeDocument/2006/relationships/image" Target="../media/image10.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image" Target="../media/image10.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image" Target="../media/image10.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0.xml"/><Relationship Id="rId1" Type="http://schemas.openxmlformats.org/officeDocument/2006/relationships/image" Target="../media/image10.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image" Target="../media/image10.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image" Target="../media/image10.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4.xml"/><Relationship Id="rId1" Type="http://schemas.openxmlformats.org/officeDocument/2006/relationships/image" Target="../media/image10.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image" Target="../media/image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image" Target="../media/image10.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0.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image" Target="../media/image10.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image" Target="../media/image10.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image" Target="../media/image1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image" Target="../media/image10.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3.xml"/><Relationship Id="rId1" Type="http://schemas.openxmlformats.org/officeDocument/2006/relationships/image" Target="../media/image10.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4.xml"/><Relationship Id="rId1" Type="http://schemas.openxmlformats.org/officeDocument/2006/relationships/image" Target="../media/image10.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6.xml"/><Relationship Id="rId1" Type="http://schemas.openxmlformats.org/officeDocument/2006/relationships/image" Target="../media/image10.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image" Target="../media/image10.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image" Target="../media/image10.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image" Target="../media/image1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10.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image" Target="../media/image1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jpeg"/><Relationship Id="rId1" Type="http://schemas.openxmlformats.org/officeDocument/2006/relationships/image" Target="../media/image51.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jpeg"/><Relationship Id="rId1" Type="http://schemas.openxmlformats.org/officeDocument/2006/relationships/image" Target="../media/image51.jpe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image" Target="../media/image10.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image" Target="../media/image1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image" Target="../media/image1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image" Target="../media/image10.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6.xml"/><Relationship Id="rId1" Type="http://schemas.openxmlformats.org/officeDocument/2006/relationships/image" Target="../media/image10.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10.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8.xml"/><Relationship Id="rId1" Type="http://schemas.openxmlformats.org/officeDocument/2006/relationships/image" Target="../media/image53.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image" Target="../media/image53.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0.xml"/><Relationship Id="rId1" Type="http://schemas.openxmlformats.org/officeDocument/2006/relationships/image" Target="../media/image10.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image" Target="../media/image10.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3.xml"/><Relationship Id="rId1" Type="http://schemas.openxmlformats.org/officeDocument/2006/relationships/image" Target="../media/image10.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4.xml"/><Relationship Id="rId1" Type="http://schemas.openxmlformats.org/officeDocument/2006/relationships/image" Target="../media/image10.pn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5.xml"/><Relationship Id="rId1" Type="http://schemas.openxmlformats.org/officeDocument/2006/relationships/image" Target="../media/image10.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6.xml"/><Relationship Id="rId1" Type="http://schemas.openxmlformats.org/officeDocument/2006/relationships/image" Target="../media/image10.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7.xml"/><Relationship Id="rId1" Type="http://schemas.openxmlformats.org/officeDocument/2006/relationships/image" Target="../media/image10.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8.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image" Target="../media/image10.png"/></Relationships>
</file>

<file path=ppt/slides/_rels/slide20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0.xml"/><Relationship Id="rId1" Type="http://schemas.openxmlformats.org/officeDocument/2006/relationships/image" Target="../media/image10.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1.xml"/><Relationship Id="rId1" Type="http://schemas.openxmlformats.org/officeDocument/2006/relationships/image" Target="../media/image10.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2.xml"/><Relationship Id="rId1" Type="http://schemas.openxmlformats.org/officeDocument/2006/relationships/image" Target="../media/image10.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image" Target="../media/image10.png"/></Relationships>
</file>

<file path=ppt/slides/_rels/slide2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4.xml"/><Relationship Id="rId1" Type="http://schemas.openxmlformats.org/officeDocument/2006/relationships/image" Target="../media/image10.png"/></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5.xml"/><Relationship Id="rId1" Type="http://schemas.openxmlformats.org/officeDocument/2006/relationships/image" Target="../media/image10.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image" Target="../media/image10.png"/></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7.xml"/><Relationship Id="rId1" Type="http://schemas.openxmlformats.org/officeDocument/2006/relationships/image" Target="../media/image10.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image" Target="../media/image1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image" Target="../media/image1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24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4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8.wdp"/><Relationship Id="rId2" Type="http://schemas.openxmlformats.org/officeDocument/2006/relationships/image" Target="../media/image15.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7.wdp"/><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image" Target="../media/image1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microsoft.com/office/2007/relationships/hdphoto" Target="../media/image21.wdp"/><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image" Target="../media/image1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image" Target="../media/image1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image" Target="../media/image10.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1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1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jpeg"/><Relationship Id="rId1" Type="http://schemas.openxmlformats.org/officeDocument/2006/relationships/image" Target="../media/image32.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pitchFamily="34" charset="-122"/>
                <a:ea typeface="微软雅黑" panose="020B0503020204020204" pitchFamily="34" charset="-122"/>
              </a:rPr>
              <a:t>学习是一种信仰！ </a:t>
            </a:r>
            <a:r>
              <a:rPr lang="en-US" altLang="zh-CN" sz="1600">
                <a:solidFill>
                  <a:srgbClr val="A6A6A6"/>
                </a:solidFill>
                <a:latin typeface="微软雅黑" panose="020B0503020204020204" pitchFamily="34" charset="-122"/>
                <a:ea typeface="微软雅黑" panose="020B0503020204020204" pitchFamily="34" charset="-122"/>
              </a:rPr>
              <a:t>IN</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LEARING</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WE</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TRUST</a:t>
            </a:r>
            <a:endParaRPr lang="zh-CN" altLang="en-US" sz="1600">
              <a:solidFill>
                <a:srgbClr val="A6A6A6"/>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576705" y="3842385"/>
            <a:ext cx="7541895" cy="854075"/>
          </a:xfrm>
        </p:spPr>
        <p:txBody>
          <a:bodyPr/>
          <a:lstStyle/>
          <a:p>
            <a:pPr algn="l"/>
            <a:r>
              <a:rPr lang="zh-CN" altLang="en-US"/>
              <a:t>马克思主义基本原理概论  </a:t>
            </a:r>
            <a:endParaRPr lang="zh-CN" altLang="en-US" sz="2400"/>
          </a:p>
        </p:txBody>
      </p:sp>
      <p:sp>
        <p:nvSpPr>
          <p:cNvPr id="3" name="副标题 2"/>
          <p:cNvSpPr>
            <a:spLocks noGrp="1"/>
          </p:cNvSpPr>
          <p:nvPr>
            <p:ph type="subTitle" idx="1"/>
          </p:nvPr>
        </p:nvSpPr>
        <p:spPr>
          <a:xfrm>
            <a:off x="1687195" y="4933315"/>
            <a:ext cx="4669790" cy="502285"/>
          </a:xfrm>
        </p:spPr>
        <p:txBody>
          <a:bodyPr>
            <a:normAutofit/>
          </a:bodyPr>
          <a:lstStyle/>
          <a:p>
            <a:pPr algn="l"/>
            <a:r>
              <a:rPr lang="zh-CN" altLang="en-US" dirty="0"/>
              <a:t>讲师</a:t>
            </a:r>
            <a:r>
              <a:rPr lang="zh-CN" altLang="en-US" dirty="0" smtClean="0"/>
              <a:t>：</a:t>
            </a:r>
            <a:r>
              <a:rPr lang="zh-CN" altLang="en-US" dirty="0"/>
              <a:t>刘永</a:t>
            </a:r>
            <a:r>
              <a:rPr lang="zh-CN" altLang="en-US" dirty="0" smtClean="0"/>
              <a:t>丽（丽丽老师）</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0143" y="605043"/>
            <a:ext cx="10688881" cy="5845363"/>
            <a:chOff x="21266" y="189434"/>
            <a:chExt cx="12246128" cy="6214243"/>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tretch>
              <a:fillRect/>
            </a:stretch>
          </p:blipFill>
          <p:spPr>
            <a:xfrm>
              <a:off x="21266" y="189434"/>
              <a:ext cx="12246128" cy="6214243"/>
            </a:xfrm>
            <a:prstGeom prst="rect">
              <a:avLst/>
            </a:prstGeom>
          </p:spPr>
        </p:pic>
        <p:sp>
          <p:nvSpPr>
            <p:cNvPr id="7" name="五角星 6"/>
            <p:cNvSpPr/>
            <p:nvPr/>
          </p:nvSpPr>
          <p:spPr>
            <a:xfrm>
              <a:off x="4072503" y="788637"/>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6383238" y="47746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p:cNvSpPr/>
            <p:nvPr/>
          </p:nvSpPr>
          <p:spPr>
            <a:xfrm>
              <a:off x="4201753" y="3861842"/>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角星 9"/>
            <p:cNvSpPr/>
            <p:nvPr/>
          </p:nvSpPr>
          <p:spPr>
            <a:xfrm>
              <a:off x="4150990" y="2277666"/>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角星 11"/>
            <p:cNvSpPr/>
            <p:nvPr/>
          </p:nvSpPr>
          <p:spPr>
            <a:xfrm>
              <a:off x="6383238" y="83750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6492" y="1376605"/>
            <a:ext cx="448056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1】社会存在与社会意识</a:t>
            </a:r>
            <a:endParaRPr sz="2400">
              <a:latin typeface="微软雅黑" panose="020B0503020204020204" pitchFamily="34" charset="-122"/>
              <a:cs typeface="微软雅黑" panose="020B0503020204020204" pitchFamily="34" charset="-122"/>
            </a:endParaRPr>
          </a:p>
        </p:txBody>
      </p:sp>
      <p:graphicFrame>
        <p:nvGraphicFramePr>
          <p:cNvPr id="4" name="object 4"/>
          <p:cNvGraphicFramePr>
            <a:graphicFrameLocks noGrp="1"/>
          </p:cNvGraphicFramePr>
          <p:nvPr/>
        </p:nvGraphicFramePr>
        <p:xfrm>
          <a:off x="855980" y="1938020"/>
          <a:ext cx="10895965" cy="4431664"/>
        </p:xfrm>
        <a:graphic>
          <a:graphicData uri="http://schemas.openxmlformats.org/drawingml/2006/table">
            <a:tbl>
              <a:tblPr firstRow="1" bandRow="1">
                <a:tableStyleId>{2D5ABB26-0587-4C30-8999-92F81FD0307C}</a:tableStyleId>
              </a:tblPr>
              <a:tblGrid>
                <a:gridCol w="2210435"/>
                <a:gridCol w="2199640"/>
                <a:gridCol w="6485890"/>
              </a:tblGrid>
              <a:tr h="555625">
                <a:tc gridSpan="3">
                  <a:txBody>
                    <a:bodyPr/>
                    <a:lstStyle/>
                    <a:p>
                      <a:pPr marL="2441575" algn="l">
                        <a:lnSpc>
                          <a:spcPct val="100000"/>
                        </a:lnSpc>
                      </a:pPr>
                      <a:r>
                        <a:rPr sz="2400" b="1" spc="10" dirty="0">
                          <a:solidFill>
                            <a:srgbClr val="FFFFFF"/>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社会意识：指社会的精神生活的总和。【选择</a:t>
                      </a:r>
                      <a:r>
                        <a:rPr sz="2400" b="1" dirty="0">
                          <a:solidFill>
                            <a:srgbClr val="FFFFFF"/>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a:t>
                      </a:r>
                      <a:endParaRPr sz="240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504D"/>
                    </a:solidFill>
                  </a:tcPr>
                </a:tc>
                <a:tc hMerge="1">
                  <a:tcPr marL="0" marR="0" marT="0" marB="0"/>
                </a:tc>
                <a:tc hMerge="1">
                  <a:tcPr marL="0" marR="0" marT="0" marB="0"/>
                </a:tc>
              </a:tr>
              <a:tr h="457200">
                <a:tc>
                  <a:txBody>
                    <a:bodyPr/>
                    <a:lstStyle/>
                    <a:p>
                      <a:pPr marL="294005" algn="l">
                        <a:lnSpc>
                          <a:spcPct val="100000"/>
                        </a:lnSpc>
                      </a:pPr>
                      <a:r>
                        <a:rPr sz="2400" b="1" spc="10" dirty="0">
                          <a:latin typeface="方正清刻本悦宋简体" panose="02000000000000000000" pitchFamily="2" charset="-122"/>
                          <a:cs typeface="方正清刻本悦宋简体" panose="02000000000000000000" pitchFamily="2" charset="-122"/>
                        </a:rPr>
                        <a:t>划分标准</a:t>
                      </a:r>
                      <a:r>
                        <a:rPr sz="2400" b="1"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c>
                  <a:txBody>
                    <a:bodyPr/>
                    <a:lstStyle/>
                    <a:p>
                      <a:pPr marL="294005" algn="l">
                        <a:lnSpc>
                          <a:spcPct val="100000"/>
                        </a:lnSpc>
                      </a:pPr>
                      <a:r>
                        <a:rPr sz="2400" b="1" spc="10" dirty="0">
                          <a:latin typeface="方正清刻本悦宋简体" panose="02000000000000000000" pitchFamily="2" charset="-122"/>
                          <a:cs typeface="方正清刻本悦宋简体" panose="02000000000000000000" pitchFamily="2" charset="-122"/>
                        </a:rPr>
                        <a:t>具体分类</a:t>
                      </a:r>
                      <a:endParaRPr sz="2400" b="1" spc="10" dirty="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内容</a:t>
                      </a:r>
                      <a:r>
                        <a:rPr sz="2400" b="1"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r>
              <a:tr h="457200">
                <a:tc rowSpan="2">
                  <a:txBody>
                    <a:bodyPr/>
                    <a:lstStyle/>
                    <a:p>
                      <a:pPr algn="ctr">
                        <a:lnSpc>
                          <a:spcPct val="100000"/>
                        </a:lnSpc>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程度</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lang="zh-CN" sz="2400" b="0" spc="10" dirty="0">
                          <a:latin typeface="华文中宋" panose="02010600040101010101" charset="-122"/>
                          <a:ea typeface="华文中宋" panose="02010600040101010101" charset="-122"/>
                          <a:cs typeface="方正清刻本悦宋简体" panose="02000000000000000000" pitchFamily="2" charset="-122"/>
                        </a:rPr>
                        <a:t>（     ）</a:t>
                      </a:r>
                      <a:endParaRPr lang="zh-CN"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549910">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lang="zh-CN" sz="2400" spc="10" dirty="0">
                          <a:latin typeface="华文中宋" panose="02010600040101010101" charset="-122"/>
                          <a:ea typeface="华文中宋" panose="02010600040101010101" charset="-122"/>
                          <a:cs typeface="方正清刻本悦宋简体" panose="02000000000000000000" pitchFamily="2" charset="-122"/>
                          <a:sym typeface="+mn-ea"/>
                        </a:rPr>
                        <a:t>（     ）</a:t>
                      </a:r>
                      <a:endParaRPr lang="en-US"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r h="544830">
                <a:tc rowSpan="2">
                  <a:txBody>
                    <a:bodyPr/>
                    <a:lstStyle/>
                    <a:p>
                      <a:pPr algn="ctr">
                        <a:lnSpc>
                          <a:spcPct val="100000"/>
                        </a:lnSpc>
                      </a:pPr>
                      <a:r>
                        <a:rPr sz="2400" dirty="0">
                          <a:latin typeface="华文中宋" panose="02010600040101010101" charset="-122"/>
                          <a:ea typeface="华文中宋" panose="02010600040101010101" charset="-122"/>
                          <a:cs typeface="微软雅黑" panose="020B0503020204020204" pitchFamily="34" charset="-122"/>
                        </a:rPr>
                        <a:t>范围</a:t>
                      </a:r>
                      <a:endParaRPr sz="2400" dirty="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意识形态</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82245" algn="l">
                        <a:lnSpc>
                          <a:spcPct val="100000"/>
                        </a:lnSpc>
                      </a:pPr>
                      <a:r>
                        <a:rPr lang="zh-CN" sz="2400" b="0" dirty="0">
                          <a:solidFill>
                            <a:srgbClr val="C00000"/>
                          </a:solidFill>
                          <a:latin typeface="华文中宋" panose="02010600040101010101" charset="-122"/>
                          <a:ea typeface="华文中宋" panose="02010600040101010101" charset="-122"/>
                          <a:cs typeface="微软雅黑" panose="020B0503020204020204" pitchFamily="34" charset="-122"/>
                        </a:rPr>
                        <a:t>（                                                        ）</a:t>
                      </a:r>
                      <a:endParaRPr lang="zh-CN" sz="2400" b="0"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669289">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非意识形态</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marL="334645" algn="l">
                        <a:lnSpc>
                          <a:spcPct val="100000"/>
                        </a:lnSpc>
                      </a:pPr>
                      <a:r>
                        <a:rPr lang="zh-CN" sz="2400"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                                                        ）</a:t>
                      </a:r>
                      <a:endParaRPr sz="2400" b="0"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r h="575310">
                <a:tc rowSpan="2">
                  <a:txBody>
                    <a:bodyPr/>
                    <a:lstStyle/>
                    <a:p>
                      <a:pPr algn="ctr">
                        <a:lnSpc>
                          <a:spcPct val="100000"/>
                        </a:lnSpc>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主体</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lang="zh-CN" sz="2400" spc="10" dirty="0">
                          <a:latin typeface="华文中宋" panose="02010600040101010101" charset="-122"/>
                          <a:ea typeface="华文中宋" panose="02010600040101010101" charset="-122"/>
                          <a:cs typeface="方正清刻本悦宋简体" panose="02000000000000000000" pitchFamily="2" charset="-122"/>
                          <a:sym typeface="+mn-ea"/>
                        </a:rPr>
                        <a:t>（     ）</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622300">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lang="zh-CN" sz="2400" spc="10" dirty="0">
                          <a:latin typeface="华文中宋" panose="02010600040101010101" charset="-122"/>
                          <a:ea typeface="华文中宋" panose="02010600040101010101" charset="-122"/>
                          <a:cs typeface="方正清刻本悦宋简体" panose="02000000000000000000" pitchFamily="2" charset="-122"/>
                          <a:sym typeface="+mn-ea"/>
                        </a:rPr>
                        <a:t>（     ）</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bl>
          </a:graphicData>
        </a:graphic>
      </p:graphicFrame>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6492" y="1376605"/>
            <a:ext cx="448056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1】社会存在与社会意识</a:t>
            </a:r>
            <a:endParaRPr sz="2400">
              <a:latin typeface="微软雅黑" panose="020B0503020204020204" pitchFamily="34" charset="-122"/>
              <a:cs typeface="微软雅黑" panose="020B0503020204020204" pitchFamily="34" charset="-122"/>
            </a:endParaRPr>
          </a:p>
        </p:txBody>
      </p:sp>
      <p:graphicFrame>
        <p:nvGraphicFramePr>
          <p:cNvPr id="4" name="object 4"/>
          <p:cNvGraphicFramePr>
            <a:graphicFrameLocks noGrp="1"/>
          </p:cNvGraphicFramePr>
          <p:nvPr/>
        </p:nvGraphicFramePr>
        <p:xfrm>
          <a:off x="855980" y="1938020"/>
          <a:ext cx="10895965" cy="4431663"/>
        </p:xfrm>
        <a:graphic>
          <a:graphicData uri="http://schemas.openxmlformats.org/drawingml/2006/table">
            <a:tbl>
              <a:tblPr firstRow="1" bandRow="1">
                <a:tableStyleId>{2D5ABB26-0587-4C30-8999-92F81FD0307C}</a:tableStyleId>
              </a:tblPr>
              <a:tblGrid>
                <a:gridCol w="2210435"/>
                <a:gridCol w="2199640"/>
                <a:gridCol w="6485890"/>
              </a:tblGrid>
              <a:tr h="555625">
                <a:tc gridSpan="3">
                  <a:txBody>
                    <a:bodyPr/>
                    <a:lstStyle/>
                    <a:p>
                      <a:pPr marL="2441575" algn="l">
                        <a:lnSpc>
                          <a:spcPct val="100000"/>
                        </a:lnSpc>
                      </a:pPr>
                      <a:r>
                        <a:rPr sz="2400" b="1" spc="10" dirty="0">
                          <a:solidFill>
                            <a:srgbClr val="FFFFFF"/>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社会意识：指社会的精神生活的总和。【选择</a:t>
                      </a:r>
                      <a:r>
                        <a:rPr sz="2400" b="1" dirty="0">
                          <a:solidFill>
                            <a:srgbClr val="FFFFFF"/>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a:t>
                      </a:r>
                      <a:endParaRPr sz="240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504D"/>
                    </a:solidFill>
                  </a:tcPr>
                </a:tc>
                <a:tc hMerge="1">
                  <a:tcPr marL="0" marR="0" marT="0" marB="0"/>
                </a:tc>
                <a:tc hMerge="1">
                  <a:tcPr marL="0" marR="0" marT="0" marB="0"/>
                </a:tc>
              </a:tr>
              <a:tr h="457200">
                <a:tc>
                  <a:txBody>
                    <a:bodyPr/>
                    <a:lstStyle/>
                    <a:p>
                      <a:pPr marL="294005" algn="l">
                        <a:lnSpc>
                          <a:spcPct val="100000"/>
                        </a:lnSpc>
                      </a:pPr>
                      <a:r>
                        <a:rPr sz="2400" b="1" spc="10" dirty="0">
                          <a:latin typeface="方正清刻本悦宋简体" panose="02000000000000000000" pitchFamily="2" charset="-122"/>
                          <a:cs typeface="方正清刻本悦宋简体" panose="02000000000000000000" pitchFamily="2" charset="-122"/>
                        </a:rPr>
                        <a:t>划分标准</a:t>
                      </a:r>
                      <a:r>
                        <a:rPr sz="2400" b="1"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c>
                  <a:txBody>
                    <a:bodyPr/>
                    <a:lstStyle/>
                    <a:p>
                      <a:pPr marL="294005" algn="l">
                        <a:lnSpc>
                          <a:spcPct val="100000"/>
                        </a:lnSpc>
                      </a:pPr>
                      <a:r>
                        <a:rPr sz="2400" b="1" spc="10" dirty="0">
                          <a:latin typeface="方正清刻本悦宋简体" panose="02000000000000000000" pitchFamily="2" charset="-122"/>
                          <a:cs typeface="方正清刻本悦宋简体" panose="02000000000000000000" pitchFamily="2" charset="-122"/>
                        </a:rPr>
                        <a:t>具体分类</a:t>
                      </a:r>
                      <a:endParaRPr sz="2400" b="1" spc="10" dirty="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内容</a:t>
                      </a:r>
                      <a:r>
                        <a:rPr sz="2400" b="1"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D0D0"/>
                    </a:solidFill>
                  </a:tcPr>
                </a:tc>
              </a:tr>
              <a:tr h="457200">
                <a:tc rowSpan="2">
                  <a:txBody>
                    <a:bodyPr/>
                    <a:lstStyle/>
                    <a:p>
                      <a:pPr algn="ctr">
                        <a:lnSpc>
                          <a:spcPct val="100000"/>
                        </a:lnSpc>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程度</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社会心理</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549909">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思想体系</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r h="544830">
                <a:tc rowSpan="2">
                  <a:txBody>
                    <a:bodyPr/>
                    <a:lstStyle/>
                    <a:p>
                      <a:pPr algn="ctr">
                        <a:lnSpc>
                          <a:spcPct val="100000"/>
                        </a:lnSpc>
                      </a:pPr>
                      <a:r>
                        <a:rPr sz="2400" dirty="0">
                          <a:latin typeface="华文中宋" panose="02010600040101010101" charset="-122"/>
                          <a:ea typeface="华文中宋" panose="02010600040101010101" charset="-122"/>
                          <a:cs typeface="微软雅黑" panose="020B0503020204020204" pitchFamily="34" charset="-122"/>
                        </a:rPr>
                        <a:t>范围</a:t>
                      </a:r>
                      <a:endParaRPr sz="2400" dirty="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意识形态</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82245" algn="l">
                        <a:lnSpc>
                          <a:spcPct val="100000"/>
                        </a:lnSpc>
                      </a:pPr>
                      <a:r>
                        <a:rPr sz="2400" b="0" dirty="0">
                          <a:solidFill>
                            <a:srgbClr val="C00000"/>
                          </a:solidFill>
                          <a:latin typeface="华文中宋" panose="02010600040101010101" charset="-122"/>
                          <a:ea typeface="华文中宋" panose="02010600040101010101" charset="-122"/>
                          <a:cs typeface="微软雅黑" panose="020B0503020204020204" pitchFamily="34" charset="-122"/>
                        </a:rPr>
                        <a:t>思想政治、法律思想、道德宗教、艺术、哲学</a:t>
                      </a:r>
                      <a:endParaRPr sz="2400" b="0"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669289">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非意识形态</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marL="334645" algn="l">
                        <a:lnSpc>
                          <a:spcPct val="100000"/>
                        </a:lnSpc>
                      </a:pPr>
                      <a:r>
                        <a:rPr sz="2400" b="0" dirty="0">
                          <a:solidFill>
                            <a:srgbClr val="C00000"/>
                          </a:solidFill>
                          <a:latin typeface="华文中宋" panose="02010600040101010101" charset="-122"/>
                          <a:ea typeface="华文中宋" panose="02010600040101010101" charset="-122"/>
                          <a:cs typeface="微软雅黑" panose="020B0503020204020204" pitchFamily="34" charset="-122"/>
                        </a:rPr>
                        <a:t>自然科学、数、理、化学、语言学、逻辑学</a:t>
                      </a:r>
                      <a:endParaRPr sz="2400" b="0"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r h="575310">
                <a:tc rowSpan="2">
                  <a:txBody>
                    <a:bodyPr/>
                    <a:lstStyle/>
                    <a:p>
                      <a:pPr algn="ctr">
                        <a:lnSpc>
                          <a:spcPct val="100000"/>
                        </a:lnSpc>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主体</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个体意识</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r>
              <a:tr h="622300">
                <a:tc vMerge="1">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94005" algn="l">
                        <a:lnSpc>
                          <a:spcPct val="100000"/>
                        </a:lnSpc>
                      </a:pPr>
                      <a:r>
                        <a:rPr sz="2400" b="0" spc="10" dirty="0">
                          <a:latin typeface="华文中宋" panose="02010600040101010101" charset="-122"/>
                          <a:ea typeface="华文中宋" panose="02010600040101010101" charset="-122"/>
                          <a:cs typeface="方正清刻本悦宋简体" panose="02000000000000000000" pitchFamily="2" charset="-122"/>
                        </a:rPr>
                        <a:t>群体意识</a:t>
                      </a:r>
                      <a:endParaRPr sz="2400" b="0" spc="10" dirty="0">
                        <a:latin typeface="华文中宋" panose="02010600040101010101" charset="-122"/>
                        <a:ea typeface="华文中宋" panose="02010600040101010101" charset="-122"/>
                        <a:cs typeface="方正清刻本悦宋简体" panose="02000000000000000000" pitchFamily="2"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c>
                  <a:txBody>
                    <a:bodyPr/>
                    <a:lstStyle/>
                    <a:p>
                      <a:pPr algn="l"/>
                      <a:endParaRPr sz="2400">
                        <a:latin typeface="华文中宋" panose="02010600040101010101" charset="-122"/>
                        <a:ea typeface="华文中宋" panose="02010600040101010101" charset="-122"/>
                        <a:cs typeface="微软雅黑" panose="020B0503020204020204" pitchFamily="34" charset="-122"/>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D0D0"/>
                    </a:solidFill>
                  </a:tcPr>
                </a:tc>
              </a:tr>
            </a:tbl>
          </a:graphicData>
        </a:graphic>
      </p:graphicFrame>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079625"/>
            <a:ext cx="3639820" cy="861695"/>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spc="10" dirty="0">
                <a:latin typeface="华文中宋" panose="02010600040101010101" charset="-122"/>
                <a:ea typeface="华文中宋" panose="02010600040101010101" charset="-122"/>
                <a:cs typeface="方正清刻本悦宋简体" panose="02000000000000000000" pitchFamily="2" charset="-122"/>
                <a:sym typeface="+mn-ea"/>
              </a:rPr>
              <a:t>社会心理</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思想体系</a:t>
            </a:r>
            <a:endParaRPr sz="2800" b="0" spc="10" dirty="0">
              <a:latin typeface="华文中宋" panose="02010600040101010101" charset="-122"/>
              <a:ea typeface="华文中宋" panose="02010600040101010101" charset="-122"/>
              <a:cs typeface="方正清刻本悦宋简体" panose="02000000000000000000" pitchFamily="2" charset="-122"/>
            </a:endParaRPr>
          </a:p>
          <a:p>
            <a:pPr marL="12700">
              <a:lnSpc>
                <a:spcPct val="100000"/>
              </a:lnSpc>
            </a:pPr>
            <a:r>
              <a:rPr sz="2800" b="1" spc="20" dirty="0">
                <a:latin typeface="方正清刻本悦宋简体" panose="02000000000000000000" pitchFamily="2" charset="-122"/>
                <a:cs typeface="方正清刻本悦宋简体" panose="02000000000000000000" pitchFamily="2" charset="-122"/>
              </a:rPr>
              <a:t> </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691515" y="2997835"/>
            <a:ext cx="4617085" cy="430530"/>
          </a:xfrm>
          <a:prstGeom prst="rect">
            <a:avLst/>
          </a:prstGeom>
        </p:spPr>
        <p:txBody>
          <a:bodyPr vert="horz" wrap="square" lIns="0" tIns="0" rIns="0" bIns="0" rtlCol="0">
            <a:spAutoFit/>
          </a:bodyPr>
          <a:lstStyle/>
          <a:p>
            <a:pPr marL="294005" algn="l">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spc="10" dirty="0">
                <a:latin typeface="华文中宋" panose="02010600040101010101" charset="-122"/>
                <a:ea typeface="华文中宋" panose="02010600040101010101" charset="-122"/>
                <a:cs typeface="方正清刻本悦宋简体" panose="02000000000000000000" pitchFamily="2" charset="-122"/>
                <a:sym typeface="+mn-ea"/>
              </a:rPr>
              <a:t>意识形态</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非意识形态</a:t>
            </a:r>
            <a:endParaRPr lang="zh-CN" sz="2800" spc="10" dirty="0">
              <a:latin typeface="华文中宋" panose="02010600040101010101" charset="-122"/>
              <a:ea typeface="华文中宋" panose="02010600040101010101"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spc="10" dirty="0">
                <a:latin typeface="华文中宋" panose="02010600040101010101" charset="-122"/>
                <a:ea typeface="华文中宋" panose="02010600040101010101" charset="-122"/>
                <a:cs typeface="方正清刻本悦宋简体" panose="02000000000000000000" pitchFamily="2" charset="-122"/>
                <a:sym typeface="+mn-ea"/>
              </a:rPr>
              <a:t>个体意识</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群体意识</a:t>
            </a:r>
            <a:endParaRPr lang="zh-CN" sz="2800" spc="10" dirty="0">
              <a:latin typeface="华文中宋" panose="02010600040101010101" charset="-122"/>
              <a:ea typeface="华文中宋" panose="02010600040101010101" charset="-122"/>
              <a:cs typeface="方正清刻本悦宋简体" panose="02000000000000000000" pitchFamily="2" charset="-122"/>
              <a:sym typeface="+mn-ea"/>
            </a:endParaRPr>
          </a:p>
        </p:txBody>
      </p:sp>
      <p:sp>
        <p:nvSpPr>
          <p:cNvPr id="5" name="object 5"/>
          <p:cNvSpPr txBox="1"/>
          <p:nvPr/>
        </p:nvSpPr>
        <p:spPr>
          <a:xfrm>
            <a:off x="7202168" y="2210567"/>
            <a:ext cx="271025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范围</a:t>
            </a:r>
            <a:endParaRPr sz="2800" b="1" dirty="0">
              <a:solidFill>
                <a:srgbClr val="C00000"/>
              </a:solidFill>
              <a:latin typeface="华文中宋" panose="02010600040101010101" charset="-122"/>
              <a:ea typeface="华文中宋" panose="02010600040101010101" charset="-122"/>
              <a:cs typeface="微软雅黑" panose="020B0503020204020204" pitchFamily="34"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主体</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69" y="3917446"/>
            <a:ext cx="2926278"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程度</a:t>
            </a:r>
            <a:endParaRPr sz="280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079625"/>
            <a:ext cx="3639820" cy="861695"/>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spc="10" dirty="0">
                <a:latin typeface="华文中宋" panose="02010600040101010101" charset="-122"/>
                <a:ea typeface="华文中宋" panose="02010600040101010101" charset="-122"/>
                <a:cs typeface="方正清刻本悦宋简体" panose="02000000000000000000" pitchFamily="2" charset="-122"/>
                <a:sym typeface="+mn-ea"/>
              </a:rPr>
              <a:t>社会心理</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思想体系</a:t>
            </a:r>
            <a:endParaRPr sz="2800" b="0" spc="10" dirty="0">
              <a:latin typeface="华文中宋" panose="02010600040101010101" charset="-122"/>
              <a:ea typeface="华文中宋" panose="02010600040101010101" charset="-122"/>
              <a:cs typeface="方正清刻本悦宋简体" panose="02000000000000000000" pitchFamily="2" charset="-122"/>
            </a:endParaRPr>
          </a:p>
          <a:p>
            <a:pPr marL="12700">
              <a:lnSpc>
                <a:spcPct val="100000"/>
              </a:lnSpc>
            </a:pPr>
            <a:r>
              <a:rPr sz="2800" b="1" spc="20" dirty="0">
                <a:latin typeface="方正清刻本悦宋简体" panose="02000000000000000000" pitchFamily="2" charset="-122"/>
                <a:cs typeface="方正清刻本悦宋简体" panose="02000000000000000000" pitchFamily="2" charset="-122"/>
              </a:rPr>
              <a:t> </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691515" y="2997835"/>
            <a:ext cx="4617085" cy="430530"/>
          </a:xfrm>
          <a:prstGeom prst="rect">
            <a:avLst/>
          </a:prstGeom>
        </p:spPr>
        <p:txBody>
          <a:bodyPr vert="horz" wrap="square" lIns="0" tIns="0" rIns="0" bIns="0" rtlCol="0">
            <a:spAutoFit/>
          </a:bodyPr>
          <a:lstStyle/>
          <a:p>
            <a:pPr marL="294005" algn="l">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spc="10" dirty="0">
                <a:latin typeface="华文中宋" panose="02010600040101010101" charset="-122"/>
                <a:ea typeface="华文中宋" panose="02010600040101010101" charset="-122"/>
                <a:cs typeface="方正清刻本悦宋简体" panose="02000000000000000000" pitchFamily="2" charset="-122"/>
                <a:sym typeface="+mn-ea"/>
              </a:rPr>
              <a:t>意识形态</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非意识形态</a:t>
            </a:r>
            <a:endParaRPr lang="zh-CN" sz="2800" spc="10" dirty="0">
              <a:latin typeface="华文中宋" panose="02010600040101010101" charset="-122"/>
              <a:ea typeface="华文中宋" panose="02010600040101010101"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spc="10" dirty="0">
                <a:latin typeface="华文中宋" panose="02010600040101010101" charset="-122"/>
                <a:ea typeface="华文中宋" panose="02010600040101010101" charset="-122"/>
                <a:cs typeface="方正清刻本悦宋简体" panose="02000000000000000000" pitchFamily="2" charset="-122"/>
                <a:sym typeface="+mn-ea"/>
              </a:rPr>
              <a:t>个体意识</a:t>
            </a:r>
            <a:r>
              <a:rPr lang="zh-CN" sz="2800" spc="10" dirty="0">
                <a:latin typeface="华文中宋" panose="02010600040101010101" charset="-122"/>
                <a:ea typeface="华文中宋" panose="02010600040101010101" charset="-122"/>
                <a:cs typeface="方正清刻本悦宋简体" panose="02000000000000000000" pitchFamily="2" charset="-122"/>
                <a:sym typeface="+mn-ea"/>
              </a:rPr>
              <a:t>和</a:t>
            </a:r>
            <a:r>
              <a:rPr sz="2800" spc="10" dirty="0">
                <a:latin typeface="华文中宋" panose="02010600040101010101" charset="-122"/>
                <a:ea typeface="华文中宋" panose="02010600040101010101" charset="-122"/>
                <a:cs typeface="方正清刻本悦宋简体" panose="02000000000000000000" pitchFamily="2" charset="-122"/>
                <a:sym typeface="+mn-ea"/>
              </a:rPr>
              <a:t>群体意识</a:t>
            </a:r>
            <a:endParaRPr lang="zh-CN" sz="2800" spc="10" dirty="0">
              <a:latin typeface="华文中宋" panose="02010600040101010101" charset="-122"/>
              <a:ea typeface="华文中宋" panose="02010600040101010101" charset="-122"/>
              <a:cs typeface="方正清刻本悦宋简体" panose="02000000000000000000" pitchFamily="2" charset="-122"/>
              <a:sym typeface="+mn-ea"/>
            </a:endParaRPr>
          </a:p>
        </p:txBody>
      </p:sp>
      <p:sp>
        <p:nvSpPr>
          <p:cNvPr id="5" name="object 5"/>
          <p:cNvSpPr txBox="1"/>
          <p:nvPr/>
        </p:nvSpPr>
        <p:spPr>
          <a:xfrm>
            <a:off x="7202168" y="2210567"/>
            <a:ext cx="271025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范围</a:t>
            </a:r>
            <a:endParaRPr sz="2800" b="1" dirty="0">
              <a:solidFill>
                <a:srgbClr val="C00000"/>
              </a:solidFill>
              <a:latin typeface="华文中宋" panose="02010600040101010101" charset="-122"/>
              <a:ea typeface="华文中宋" panose="02010600040101010101" charset="-122"/>
              <a:cs typeface="微软雅黑" panose="020B0503020204020204" pitchFamily="34"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主体</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69" y="3917446"/>
            <a:ext cx="2926278"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程度</a:t>
            </a:r>
            <a:endParaRPr sz="2800" dirty="0">
              <a:latin typeface="方正清刻本悦宋简体" panose="02000000000000000000" pitchFamily="2" charset="-122"/>
              <a:cs typeface="方正清刻本悦宋简体" panose="02000000000000000000" pitchFamily="2" charset="-122"/>
            </a:endParaRPr>
          </a:p>
        </p:txBody>
      </p:sp>
      <p:sp>
        <p:nvSpPr>
          <p:cNvPr id="8" name="object 8"/>
          <p:cNvSpPr/>
          <p:nvPr/>
        </p:nvSpPr>
        <p:spPr>
          <a:xfrm>
            <a:off x="4537659" y="2268029"/>
            <a:ext cx="2431415" cy="1748789"/>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4627270" y="2421636"/>
            <a:ext cx="2763520" cy="922019"/>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5078819" y="3343630"/>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buNone/>
            </a:pPr>
            <a:r>
              <a:rPr sz="2400" dirty="0">
                <a:latin typeface="华文中宋" panose="02010600040101010101" charset="-122"/>
                <a:ea typeface="华文中宋" panose="02010600040101010101" charset="-122"/>
                <a:sym typeface="+mn-ea"/>
              </a:rPr>
              <a:t> </a:t>
            </a: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1</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．下列各项属于意识形态的是（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A. 哲学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B. 物理学</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C. 数学</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D. 语言学</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sz="2400" dirty="0">
                <a:latin typeface="华文中宋" panose="02010600040101010101" charset="-122"/>
                <a:ea typeface="华文中宋" panose="02010600040101010101" charset="-122"/>
                <a:sym typeface="+mn-ea"/>
              </a:rPr>
              <a:t> </a:t>
            </a: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1．下列各项属于意识形态的是（  </a:t>
            </a:r>
            <a:r>
              <a:rPr lang="en-US" sz="2400" b="1" dirty="0">
                <a:solidFill>
                  <a:srgbClr val="FF0000"/>
                </a:solidFill>
                <a:latin typeface="华文中宋" panose="02010600040101010101" charset="-122"/>
                <a:ea typeface="华文中宋" panose="02010600040101010101" charset="-122"/>
                <a:sym typeface="+mn-ea"/>
              </a:rPr>
              <a:t>A</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FF0000"/>
                </a:solidFill>
                <a:latin typeface="华文中宋" panose="02010600040101010101" charset="-122"/>
                <a:ea typeface="华文中宋" panose="02010600040101010101" charset="-122"/>
                <a:sym typeface="+mn-ea"/>
              </a:rPr>
              <a:t> A. 哲学 </a:t>
            </a:r>
            <a:endParaRPr sz="2400" b="1" dirty="0">
              <a:solidFill>
                <a:srgbClr val="FF0000"/>
              </a:solidFill>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 B. 物理学</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 C. 数学</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 D. 语言学</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49145" y="2967893"/>
            <a:ext cx="1447165" cy="430530"/>
          </a:xfrm>
          <a:prstGeom prst="rect">
            <a:avLst/>
          </a:prstGeom>
        </p:spPr>
        <p:txBody>
          <a:bodyPr vert="horz" wrap="square" lIns="0" tIns="0" rIns="0" bIns="0" rtlCol="0">
            <a:spAutoFit/>
          </a:bodyPr>
          <a:lstStyle/>
          <a:p>
            <a:pPr marL="12700">
              <a:lnSpc>
                <a:spcPct val="100000"/>
              </a:lnSpc>
            </a:pPr>
            <a:r>
              <a:rPr sz="2800" dirty="0">
                <a:latin typeface="华文中宋" panose="02010600040101010101" charset="-122"/>
                <a:ea typeface="华文中宋" panose="02010600040101010101" charset="-122"/>
                <a:cs typeface="微软雅黑" panose="020B0503020204020204" pitchFamily="34" charset="-122"/>
              </a:rPr>
              <a:t>社会存</a:t>
            </a:r>
            <a:r>
              <a:rPr sz="2800" spc="-5" dirty="0">
                <a:latin typeface="华文中宋" panose="02010600040101010101" charset="-122"/>
                <a:ea typeface="华文中宋" panose="02010600040101010101" charset="-122"/>
                <a:cs typeface="微软雅黑" panose="020B0503020204020204" pitchFamily="34" charset="-122"/>
              </a:rPr>
              <a:t>在</a:t>
            </a:r>
            <a:endParaRPr sz="280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txBox="1"/>
          <p:nvPr/>
        </p:nvSpPr>
        <p:spPr>
          <a:xfrm>
            <a:off x="7562850" y="3018058"/>
            <a:ext cx="1447165" cy="380365"/>
          </a:xfrm>
          <a:prstGeom prst="rect">
            <a:avLst/>
          </a:prstGeom>
        </p:spPr>
        <p:txBody>
          <a:bodyPr vert="horz" wrap="square" lIns="0" tIns="0" rIns="0" bIns="0" rtlCol="0">
            <a:spAutoFit/>
          </a:bodyPr>
          <a:lstStyle/>
          <a:p>
            <a:pPr marL="12700">
              <a:lnSpc>
                <a:spcPct val="100000"/>
              </a:lnSpc>
            </a:pPr>
            <a:r>
              <a:rPr sz="2800" dirty="0">
                <a:latin typeface="华文中宋" panose="02010600040101010101" charset="-122"/>
                <a:ea typeface="华文中宋" panose="02010600040101010101" charset="-122"/>
                <a:cs typeface="微软雅黑" panose="020B0503020204020204" pitchFamily="34" charset="-122"/>
              </a:rPr>
              <a:t>社会意</a:t>
            </a:r>
            <a:r>
              <a:rPr sz="2800" spc="-5" dirty="0">
                <a:latin typeface="华文中宋" panose="02010600040101010101" charset="-122"/>
                <a:ea typeface="华文中宋" panose="02010600040101010101" charset="-122"/>
                <a:cs typeface="微软雅黑" panose="020B0503020204020204" pitchFamily="34" charset="-122"/>
              </a:rPr>
              <a:t>识</a:t>
            </a:r>
            <a:endParaRPr sz="2800">
              <a:latin typeface="华文中宋" panose="02010600040101010101" charset="-122"/>
              <a:ea typeface="华文中宋" panose="02010600040101010101" charset="-122"/>
              <a:cs typeface="微软雅黑" panose="020B0503020204020204" pitchFamily="34" charset="-122"/>
            </a:endParaRPr>
          </a:p>
        </p:txBody>
      </p:sp>
      <p:sp>
        <p:nvSpPr>
          <p:cNvPr id="4" name="object 4"/>
          <p:cNvSpPr/>
          <p:nvPr/>
        </p:nvSpPr>
        <p:spPr>
          <a:xfrm>
            <a:off x="4464050" y="3489782"/>
            <a:ext cx="2183130" cy="142875"/>
          </a:xfrm>
          <a:custGeom>
            <a:avLst/>
            <a:gdLst/>
            <a:ahLst/>
            <a:cxnLst/>
            <a:rect l="l" t="t" r="r" b="b"/>
            <a:pathLst>
              <a:path w="2183129" h="142875">
                <a:moveTo>
                  <a:pt x="127304" y="142811"/>
                </a:moveTo>
                <a:lnTo>
                  <a:pt x="124193" y="142684"/>
                </a:lnTo>
                <a:lnTo>
                  <a:pt x="121170" y="141935"/>
                </a:lnTo>
                <a:lnTo>
                  <a:pt x="118351" y="140627"/>
                </a:lnTo>
                <a:lnTo>
                  <a:pt x="0" y="70662"/>
                </a:lnTo>
                <a:lnTo>
                  <a:pt x="119164" y="2082"/>
                </a:lnTo>
                <a:lnTo>
                  <a:pt x="121996" y="800"/>
                </a:lnTo>
                <a:lnTo>
                  <a:pt x="125031" y="101"/>
                </a:lnTo>
                <a:lnTo>
                  <a:pt x="128142" y="0"/>
                </a:lnTo>
                <a:lnTo>
                  <a:pt x="131203" y="508"/>
                </a:lnTo>
                <a:lnTo>
                  <a:pt x="142913" y="16903"/>
                </a:lnTo>
                <a:lnTo>
                  <a:pt x="142405" y="19964"/>
                </a:lnTo>
                <a:lnTo>
                  <a:pt x="90917" y="54965"/>
                </a:lnTo>
                <a:lnTo>
                  <a:pt x="31597" y="54965"/>
                </a:lnTo>
                <a:lnTo>
                  <a:pt x="31407" y="86715"/>
                </a:lnTo>
                <a:lnTo>
                  <a:pt x="90126" y="87057"/>
                </a:lnTo>
                <a:lnTo>
                  <a:pt x="134505" y="113296"/>
                </a:lnTo>
                <a:lnTo>
                  <a:pt x="142278" y="126085"/>
                </a:lnTo>
                <a:lnTo>
                  <a:pt x="142151" y="129197"/>
                </a:lnTo>
                <a:lnTo>
                  <a:pt x="130378" y="142341"/>
                </a:lnTo>
                <a:lnTo>
                  <a:pt x="127304" y="142811"/>
                </a:lnTo>
                <a:close/>
              </a:path>
              <a:path w="2183129" h="142875">
                <a:moveTo>
                  <a:pt x="90126" y="87057"/>
                </a:moveTo>
                <a:lnTo>
                  <a:pt x="31407" y="86715"/>
                </a:lnTo>
                <a:lnTo>
                  <a:pt x="31597" y="54965"/>
                </a:lnTo>
                <a:lnTo>
                  <a:pt x="90323" y="55307"/>
                </a:lnTo>
                <a:lnTo>
                  <a:pt x="87078" y="57175"/>
                </a:lnTo>
                <a:lnTo>
                  <a:pt x="39585" y="57175"/>
                </a:lnTo>
                <a:lnTo>
                  <a:pt x="39420" y="84607"/>
                </a:lnTo>
                <a:lnTo>
                  <a:pt x="85982" y="84607"/>
                </a:lnTo>
                <a:lnTo>
                  <a:pt x="90126" y="87057"/>
                </a:lnTo>
                <a:close/>
              </a:path>
              <a:path w="2183129" h="142875">
                <a:moveTo>
                  <a:pt x="90323" y="55307"/>
                </a:moveTo>
                <a:lnTo>
                  <a:pt x="31597" y="54965"/>
                </a:lnTo>
                <a:lnTo>
                  <a:pt x="90917" y="54965"/>
                </a:lnTo>
                <a:lnTo>
                  <a:pt x="90323" y="55307"/>
                </a:lnTo>
                <a:close/>
              </a:path>
              <a:path w="2183129" h="142875">
                <a:moveTo>
                  <a:pt x="2182406" y="99237"/>
                </a:moveTo>
                <a:lnTo>
                  <a:pt x="90126" y="87057"/>
                </a:lnTo>
                <a:lnTo>
                  <a:pt x="63013" y="71027"/>
                </a:lnTo>
                <a:lnTo>
                  <a:pt x="90323" y="55307"/>
                </a:lnTo>
                <a:lnTo>
                  <a:pt x="2182583" y="67487"/>
                </a:lnTo>
                <a:lnTo>
                  <a:pt x="2182406" y="99237"/>
                </a:lnTo>
                <a:close/>
              </a:path>
              <a:path w="2183129" h="142875">
                <a:moveTo>
                  <a:pt x="39420" y="84607"/>
                </a:moveTo>
                <a:lnTo>
                  <a:pt x="39585" y="57175"/>
                </a:lnTo>
                <a:lnTo>
                  <a:pt x="63013" y="71027"/>
                </a:lnTo>
                <a:lnTo>
                  <a:pt x="39420" y="84607"/>
                </a:lnTo>
                <a:close/>
              </a:path>
              <a:path w="2183129" h="142875">
                <a:moveTo>
                  <a:pt x="63013" y="71027"/>
                </a:moveTo>
                <a:lnTo>
                  <a:pt x="39585" y="57175"/>
                </a:lnTo>
                <a:lnTo>
                  <a:pt x="87078" y="57175"/>
                </a:lnTo>
                <a:lnTo>
                  <a:pt x="63013" y="71027"/>
                </a:lnTo>
                <a:close/>
              </a:path>
              <a:path w="2183129" h="142875">
                <a:moveTo>
                  <a:pt x="85982" y="84607"/>
                </a:moveTo>
                <a:lnTo>
                  <a:pt x="39420" y="84607"/>
                </a:lnTo>
                <a:lnTo>
                  <a:pt x="63013" y="71027"/>
                </a:lnTo>
                <a:lnTo>
                  <a:pt x="85982" y="84607"/>
                </a:lnTo>
                <a:close/>
              </a:path>
            </a:pathLst>
          </a:custGeom>
          <a:solidFill>
            <a:srgbClr val="C00000"/>
          </a:solidFill>
        </p:spPr>
        <p:txBody>
          <a:bodyPr wrap="square" lIns="0" tIns="0" rIns="0" bIns="0" rtlCol="0"/>
          <a:lstStyle/>
          <a:p>
            <a:endParaRPr sz="1800">
              <a:latin typeface="华文中宋" panose="02010600040101010101" charset="-122"/>
              <a:ea typeface="华文中宋" panose="02010600040101010101" charset="-122"/>
            </a:endParaRPr>
          </a:p>
        </p:txBody>
      </p:sp>
      <p:sp>
        <p:nvSpPr>
          <p:cNvPr id="5" name="object 5"/>
          <p:cNvSpPr/>
          <p:nvPr/>
        </p:nvSpPr>
        <p:spPr>
          <a:xfrm>
            <a:off x="4482363" y="2792234"/>
            <a:ext cx="2146300" cy="128905"/>
          </a:xfrm>
          <a:custGeom>
            <a:avLst/>
            <a:gdLst/>
            <a:ahLst/>
            <a:cxnLst/>
            <a:rect l="l" t="t" r="r" b="b"/>
            <a:pathLst>
              <a:path w="2146300" h="128905">
                <a:moveTo>
                  <a:pt x="2064476" y="49679"/>
                </a:moveTo>
                <a:lnTo>
                  <a:pt x="2024214" y="26593"/>
                </a:lnTo>
                <a:lnTo>
                  <a:pt x="2017026" y="14236"/>
                </a:lnTo>
                <a:lnTo>
                  <a:pt x="2017331" y="11264"/>
                </a:lnTo>
                <a:lnTo>
                  <a:pt x="2029790" y="0"/>
                </a:lnTo>
                <a:lnTo>
                  <a:pt x="2032835" y="0"/>
                </a:lnTo>
                <a:lnTo>
                  <a:pt x="2035695" y="596"/>
                </a:lnTo>
                <a:lnTo>
                  <a:pt x="2038492" y="1841"/>
                </a:lnTo>
                <a:lnTo>
                  <a:pt x="2121229" y="49288"/>
                </a:lnTo>
                <a:lnTo>
                  <a:pt x="2117305" y="49288"/>
                </a:lnTo>
                <a:lnTo>
                  <a:pt x="2064476" y="49679"/>
                </a:lnTo>
                <a:close/>
              </a:path>
              <a:path w="2146300" h="128905">
                <a:moveTo>
                  <a:pt x="2089060" y="63775"/>
                </a:moveTo>
                <a:lnTo>
                  <a:pt x="2064476" y="49679"/>
                </a:lnTo>
                <a:lnTo>
                  <a:pt x="2117305" y="49288"/>
                </a:lnTo>
                <a:lnTo>
                  <a:pt x="2117320" y="51282"/>
                </a:lnTo>
                <a:lnTo>
                  <a:pt x="2110117" y="51282"/>
                </a:lnTo>
                <a:lnTo>
                  <a:pt x="2089060" y="63775"/>
                </a:lnTo>
                <a:close/>
              </a:path>
              <a:path w="2146300" h="128905">
                <a:moveTo>
                  <a:pt x="2030729" y="128435"/>
                </a:moveTo>
                <a:lnTo>
                  <a:pt x="2017776" y="114376"/>
                </a:lnTo>
                <a:lnTo>
                  <a:pt x="2018055" y="111404"/>
                </a:lnTo>
                <a:lnTo>
                  <a:pt x="2064678" y="78242"/>
                </a:lnTo>
                <a:lnTo>
                  <a:pt x="2117521" y="77851"/>
                </a:lnTo>
                <a:lnTo>
                  <a:pt x="2117305" y="49288"/>
                </a:lnTo>
                <a:lnTo>
                  <a:pt x="2121229" y="49288"/>
                </a:lnTo>
                <a:lnTo>
                  <a:pt x="2145766" y="63360"/>
                </a:lnTo>
                <a:lnTo>
                  <a:pt x="2039353" y="126492"/>
                </a:lnTo>
                <a:lnTo>
                  <a:pt x="2036635" y="127749"/>
                </a:lnTo>
                <a:lnTo>
                  <a:pt x="2033727" y="128397"/>
                </a:lnTo>
                <a:lnTo>
                  <a:pt x="2030729" y="128435"/>
                </a:lnTo>
                <a:close/>
              </a:path>
              <a:path w="2146300" h="128905">
                <a:moveTo>
                  <a:pt x="203" y="93522"/>
                </a:moveTo>
                <a:lnTo>
                  <a:pt x="0" y="64947"/>
                </a:lnTo>
                <a:lnTo>
                  <a:pt x="2064476" y="49679"/>
                </a:lnTo>
                <a:lnTo>
                  <a:pt x="2089060" y="63775"/>
                </a:lnTo>
                <a:lnTo>
                  <a:pt x="2064678" y="78242"/>
                </a:lnTo>
                <a:lnTo>
                  <a:pt x="203" y="93522"/>
                </a:lnTo>
                <a:close/>
              </a:path>
              <a:path w="2146300" h="128905">
                <a:moveTo>
                  <a:pt x="2110308" y="75958"/>
                </a:moveTo>
                <a:lnTo>
                  <a:pt x="2089060" y="63775"/>
                </a:lnTo>
                <a:lnTo>
                  <a:pt x="2110117" y="51282"/>
                </a:lnTo>
                <a:lnTo>
                  <a:pt x="2110308" y="75958"/>
                </a:lnTo>
                <a:close/>
              </a:path>
              <a:path w="2146300" h="128905">
                <a:moveTo>
                  <a:pt x="2117507" y="75958"/>
                </a:moveTo>
                <a:lnTo>
                  <a:pt x="2110308" y="75958"/>
                </a:lnTo>
                <a:lnTo>
                  <a:pt x="2110117" y="51282"/>
                </a:lnTo>
                <a:lnTo>
                  <a:pt x="2117320" y="51282"/>
                </a:lnTo>
                <a:lnTo>
                  <a:pt x="2117507" y="75958"/>
                </a:lnTo>
                <a:close/>
              </a:path>
              <a:path w="2146300" h="128905">
                <a:moveTo>
                  <a:pt x="2064678" y="78242"/>
                </a:moveTo>
                <a:lnTo>
                  <a:pt x="2089060" y="63775"/>
                </a:lnTo>
                <a:lnTo>
                  <a:pt x="2110308" y="75958"/>
                </a:lnTo>
                <a:lnTo>
                  <a:pt x="2117507" y="75958"/>
                </a:lnTo>
                <a:lnTo>
                  <a:pt x="2117521" y="77851"/>
                </a:lnTo>
                <a:lnTo>
                  <a:pt x="2064678" y="78242"/>
                </a:lnTo>
                <a:close/>
              </a:path>
            </a:pathLst>
          </a:custGeom>
          <a:solidFill>
            <a:srgbClr val="C00000"/>
          </a:solidFill>
        </p:spPr>
        <p:txBody>
          <a:bodyPr wrap="square" lIns="0" tIns="0" rIns="0" bIns="0" rtlCol="0"/>
          <a:lstStyle/>
          <a:p>
            <a:endParaRPr sz="1800">
              <a:latin typeface="华文中宋" panose="02010600040101010101" charset="-122"/>
              <a:ea typeface="华文中宋" panose="02010600040101010101" charset="-122"/>
            </a:endParaRPr>
          </a:p>
        </p:txBody>
      </p:sp>
      <p:sp>
        <p:nvSpPr>
          <p:cNvPr id="6" name="object 6"/>
          <p:cNvSpPr txBox="1"/>
          <p:nvPr/>
        </p:nvSpPr>
        <p:spPr>
          <a:xfrm>
            <a:off x="3729990" y="4576561"/>
            <a:ext cx="1103630" cy="330200"/>
          </a:xfrm>
          <a:prstGeom prst="rect">
            <a:avLst/>
          </a:prstGeom>
        </p:spPr>
        <p:txBody>
          <a:bodyPr vert="horz" wrap="square" lIns="0" tIns="0" rIns="0" bIns="0" rtlCol="0">
            <a:spAutoFit/>
          </a:bodyPr>
          <a:lstStyle/>
          <a:p>
            <a:pPr marL="12700">
              <a:lnSpc>
                <a:spcPct val="100000"/>
              </a:lnSpc>
              <a:tabLst>
                <a:tab pos="480695" algn="l"/>
              </a:tabLst>
            </a:pPr>
            <a:r>
              <a:rPr sz="2400" spc="-5" dirty="0">
                <a:latin typeface="华文中宋" panose="02010600040101010101" charset="-122"/>
                <a:ea typeface="华文中宋" panose="02010600040101010101" charset="-122"/>
                <a:cs typeface="微软雅黑" panose="020B0503020204020204" pitchFamily="34" charset="-122"/>
              </a:rPr>
              <a:t>A.	决定</a:t>
            </a:r>
            <a:endParaRPr sz="2400" spc="-5" dirty="0">
              <a:latin typeface="华文中宋" panose="02010600040101010101" charset="-122"/>
              <a:ea typeface="华文中宋" panose="02010600040101010101" charset="-122"/>
              <a:cs typeface="微软雅黑" panose="020B0503020204020204" pitchFamily="34" charset="-122"/>
            </a:endParaRPr>
          </a:p>
        </p:txBody>
      </p:sp>
      <p:sp>
        <p:nvSpPr>
          <p:cNvPr id="7" name="object 7"/>
          <p:cNvSpPr txBox="1"/>
          <p:nvPr/>
        </p:nvSpPr>
        <p:spPr>
          <a:xfrm>
            <a:off x="6431279" y="4576561"/>
            <a:ext cx="1384935" cy="330200"/>
          </a:xfrm>
          <a:prstGeom prst="rect">
            <a:avLst/>
          </a:prstGeom>
        </p:spPr>
        <p:txBody>
          <a:bodyPr vert="horz" wrap="square" lIns="0" tIns="0" rIns="0" bIns="0" rtlCol="0">
            <a:spAutoFit/>
          </a:bodyPr>
          <a:lstStyle/>
          <a:p>
            <a:pPr marL="12700">
              <a:lnSpc>
                <a:spcPct val="100000"/>
              </a:lnSpc>
              <a:tabLst>
                <a:tab pos="457200" algn="l"/>
              </a:tabLst>
            </a:pPr>
            <a:r>
              <a:rPr sz="2400" dirty="0">
                <a:latin typeface="华文中宋" panose="02010600040101010101" charset="-122"/>
                <a:ea typeface="华文中宋" panose="02010600040101010101" charset="-122"/>
                <a:cs typeface="微软雅黑" panose="020B0503020204020204" pitchFamily="34" charset="-122"/>
              </a:rPr>
              <a:t>B</a:t>
            </a:r>
            <a:r>
              <a:rPr sz="2400" spc="-5" dirty="0">
                <a:latin typeface="华文中宋" panose="02010600040101010101" charset="-122"/>
                <a:ea typeface="华文中宋" panose="02010600040101010101" charset="-122"/>
                <a:cs typeface="微软雅黑" panose="020B0503020204020204" pitchFamily="34" charset="-122"/>
              </a:rPr>
              <a:t>.	反作用</a:t>
            </a:r>
            <a:endParaRPr sz="2400">
              <a:latin typeface="华文中宋" panose="02010600040101010101" charset="-122"/>
              <a:ea typeface="华文中宋" panose="02010600040101010101" charset="-122"/>
              <a:cs typeface="微软雅黑" panose="020B0503020204020204" pitchFamily="34" charset="-122"/>
            </a:endParaRPr>
          </a:p>
        </p:txBody>
      </p:sp>
      <p:sp>
        <p:nvSpPr>
          <p:cNvPr id="8" name="object 8"/>
          <p:cNvSpPr txBox="1">
            <a:spLocks noGrp="1"/>
          </p:cNvSpPr>
          <p:nvPr>
            <p:ph type="title"/>
          </p:nvPr>
        </p:nvSpPr>
        <p:spPr>
          <a:xfrm>
            <a:off x="1650364" y="1280927"/>
            <a:ext cx="6457950" cy="380365"/>
          </a:xfrm>
          <a:prstGeom prst="rect">
            <a:avLst/>
          </a:prstGeom>
        </p:spPr>
        <p:txBody>
          <a:bodyPr vert="horz" wrap="square" lIns="0" tIns="0" rIns="0" bIns="0" rtlCol="0">
            <a:spAutoFit/>
          </a:bodyPr>
          <a:lstStyle/>
          <a:p>
            <a:pPr marL="12700">
              <a:lnSpc>
                <a:spcPct val="100000"/>
              </a:lnSpc>
            </a:pPr>
            <a:r>
              <a:rPr sz="2800" dirty="0">
                <a:latin typeface="华文中宋" panose="02010600040101010101" charset="-122"/>
                <a:ea typeface="华文中宋" panose="02010600040101010101" charset="-122"/>
                <a:cs typeface="方正清刻本悦宋简体" panose="02000000000000000000" pitchFamily="2" charset="-122"/>
              </a:rPr>
              <a:t>社会存在和社会意识有什么样的关系呢</a:t>
            </a:r>
            <a:r>
              <a:rPr sz="2800" spc="-20" dirty="0">
                <a:latin typeface="华文中宋" panose="02010600040101010101" charset="-122"/>
                <a:ea typeface="华文中宋" panose="02010600040101010101" charset="-122"/>
                <a:cs typeface="方正清刻本悦宋简体" panose="02000000000000000000" pitchFamily="2" charset="-122"/>
              </a:rPr>
              <a:t>？</a:t>
            </a:r>
            <a:endParaRPr sz="2800">
              <a:latin typeface="华文中宋" panose="02010600040101010101" charset="-122"/>
              <a:ea typeface="华文中宋" panose="02010600040101010101"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0724" y="1315201"/>
            <a:ext cx="7950200" cy="1661795"/>
          </a:xfrm>
          <a:prstGeom prst="rect">
            <a:avLst/>
          </a:prstGeom>
        </p:spPr>
        <p:txBody>
          <a:bodyPr vert="horz" wrap="square" lIns="0" tIns="0" rIns="0" bIns="0" rtlCol="0">
            <a:spAutoFit/>
          </a:bodyPr>
          <a:lstStyle/>
          <a:p>
            <a:pPr marL="12700">
              <a:lnSpc>
                <a:spcPct val="150000"/>
              </a:lnSpc>
            </a:pPr>
            <a:r>
              <a:rPr sz="2400" b="1" dirty="0">
                <a:latin typeface="华文中宋" panose="02010600040101010101" charset="-122"/>
                <a:ea typeface="华文中宋" panose="02010600040101010101" charset="-122"/>
                <a:cs typeface="微软雅黑" panose="020B0503020204020204" pitchFamily="34" charset="-122"/>
              </a:rPr>
              <a:t>（三）社会存在与社会意识的辩证关系</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（选择题、主观题）</a:t>
            </a:r>
            <a:r>
              <a:rPr sz="2400" spc="-5" dirty="0">
                <a:latin typeface="华文中宋" panose="02010600040101010101" charset="-122"/>
                <a:ea typeface="华文中宋" panose="02010600040101010101" charset="-122"/>
                <a:cs typeface="微软雅黑" panose="020B0503020204020204" pitchFamily="34" charset="-122"/>
              </a:rPr>
              <a:t>1</a:t>
            </a:r>
            <a:r>
              <a:rPr sz="2400" dirty="0">
                <a:latin typeface="华文中宋" panose="02010600040101010101" charset="-122"/>
                <a:ea typeface="华文中宋" panose="02010600040101010101" charset="-122"/>
                <a:cs typeface="微软雅黑" panose="020B0503020204020204" pitchFamily="34" charset="-122"/>
              </a:rPr>
              <a:t>、社会存在</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决定</a:t>
            </a:r>
            <a:r>
              <a:rPr sz="2400" dirty="0">
                <a:latin typeface="华文中宋" panose="02010600040101010101" charset="-122"/>
                <a:ea typeface="华文中宋" panose="02010600040101010101" charset="-122"/>
                <a:cs typeface="微软雅黑" panose="020B0503020204020204" pitchFamily="34" charset="-122"/>
              </a:rPr>
              <a:t>社会意识</a:t>
            </a:r>
            <a:r>
              <a:rPr lang="zh-CN" sz="2400" dirty="0">
                <a:latin typeface="华文中宋" panose="02010600040101010101" charset="-122"/>
                <a:ea typeface="华文中宋" panose="02010600040101010101" charset="-122"/>
                <a:cs typeface="微软雅黑" panose="020B0503020204020204" pitchFamily="34" charset="-122"/>
              </a:rPr>
              <a:t>（</a:t>
            </a:r>
            <a:r>
              <a:rPr sz="2400" b="1" dirty="0">
                <a:solidFill>
                  <a:srgbClr val="C00000"/>
                </a:solidFill>
                <a:latin typeface="微软雅黑" panose="020B0503020204020204" pitchFamily="34" charset="-122"/>
                <a:ea typeface="微软雅黑" panose="020B0503020204020204" pitchFamily="34" charset="-122"/>
                <a:cs typeface="+mn-ea"/>
                <a:sym typeface="+mn-ea"/>
              </a:rPr>
              <a:t>社会意识根源于社会存在</a:t>
            </a:r>
            <a:r>
              <a:rPr lang="zh-CN" sz="2400" b="1" dirty="0">
                <a:solidFill>
                  <a:srgbClr val="C00000"/>
                </a:solidFill>
                <a:latin typeface="微软雅黑" panose="020B0503020204020204" pitchFamily="34" charset="-122"/>
                <a:ea typeface="微软雅黑" panose="020B0503020204020204" pitchFamily="34" charset="-122"/>
                <a:cs typeface="+mn-ea"/>
                <a:sym typeface="+mn-ea"/>
              </a:rPr>
              <a:t>）</a:t>
            </a:r>
            <a:r>
              <a:rPr sz="2400" dirty="0">
                <a:latin typeface="华文中宋" panose="02010600040101010101" charset="-122"/>
                <a:ea typeface="华文中宋" panose="02010600040101010101" charset="-122"/>
                <a:cs typeface="微软雅黑" panose="020B0503020204020204" pitchFamily="34" charset="-122"/>
              </a:rPr>
              <a:t> </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endParaRPr sz="2400" dirty="0">
              <a:latin typeface="华文中宋" panose="02010600040101010101" charset="-122"/>
              <a:ea typeface="华文中宋" panose="02010600040101010101" charset="-122"/>
              <a:cs typeface="宋体" panose="02010600030101010101" pitchFamily="2" charset="-122"/>
            </a:endParaRPr>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pic>
        <p:nvPicPr>
          <p:cNvPr id="5" name="图片 4"/>
          <p:cNvPicPr>
            <a:picLocks noChangeAspect="1"/>
          </p:cNvPicPr>
          <p:nvPr/>
        </p:nvPicPr>
        <p:blipFill>
          <a:blip r:embed="rId1"/>
          <a:stretch>
            <a:fillRect/>
          </a:stretch>
        </p:blipFill>
        <p:spPr>
          <a:xfrm>
            <a:off x="8751570" y="2425700"/>
            <a:ext cx="2865120" cy="3863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7548" y="1775665"/>
            <a:ext cx="11472545" cy="1846580"/>
          </a:xfrm>
          <a:prstGeom prst="rect">
            <a:avLst/>
          </a:prstGeom>
        </p:spPr>
        <p:txBody>
          <a:bodyPr vert="horz" wrap="square" lIns="0" tIns="0" rIns="0" bIns="0" rtlCol="0">
            <a:spAutoFit/>
          </a:bodyPr>
          <a:lstStyle/>
          <a:p>
            <a:pPr marL="373380" indent="-360680">
              <a:lnSpc>
                <a:spcPct val="100000"/>
              </a:lnSpc>
            </a:pPr>
            <a:r>
              <a:rPr sz="2400" b="1" spc="-5" dirty="0">
                <a:latin typeface="微软雅黑" panose="020B0503020204020204" pitchFamily="34" charset="-122"/>
                <a:cs typeface="微软雅黑" panose="020B0503020204020204" pitchFamily="34" charset="-122"/>
              </a:rPr>
              <a:t>2、社会意识</a:t>
            </a:r>
            <a:r>
              <a:rPr sz="2400" b="1" u="heavy" spc="-5" dirty="0">
                <a:solidFill>
                  <a:srgbClr val="C00000"/>
                </a:solidFill>
                <a:latin typeface="微软雅黑" panose="020B0503020204020204" pitchFamily="34" charset="-122"/>
                <a:cs typeface="微软雅黑" panose="020B0503020204020204" pitchFamily="34" charset="-122"/>
              </a:rPr>
              <a:t>反作用</a:t>
            </a:r>
            <a:r>
              <a:rPr sz="2400" b="1" spc="-5" dirty="0">
                <a:latin typeface="微软雅黑" panose="020B0503020204020204" pitchFamily="34" charset="-122"/>
                <a:cs typeface="微软雅黑" panose="020B0503020204020204" pitchFamily="34" charset="-122"/>
              </a:rPr>
              <a:t>于社会存在 </a:t>
            </a:r>
            <a:r>
              <a:rPr sz="2400" dirty="0">
                <a:latin typeface="微软雅黑" panose="020B0503020204020204" pitchFamily="34" charset="-122"/>
                <a:cs typeface="微软雅黑" panose="020B0503020204020204" pitchFamily="34" charset="-122"/>
              </a:rPr>
              <a:t>（相对独立性的重要表现）</a:t>
            </a:r>
            <a:endParaRPr sz="2400">
              <a:latin typeface="微软雅黑" panose="020B0503020204020204" pitchFamily="34" charset="-122"/>
              <a:cs typeface="微软雅黑" panose="020B0503020204020204" pitchFamily="34" charset="-122"/>
            </a:endParaRPr>
          </a:p>
          <a:p>
            <a:pPr marL="398145" marR="5080" indent="-24765">
              <a:lnSpc>
                <a:spcPct val="200000"/>
              </a:lnSpc>
              <a:tabLst>
                <a:tab pos="7677150" algn="l"/>
              </a:tabLst>
            </a:pPr>
            <a:r>
              <a:rPr sz="2400" spc="-5" dirty="0">
                <a:latin typeface="微软雅黑" panose="020B0503020204020204" pitchFamily="34" charset="-122"/>
                <a:cs typeface="微软雅黑" panose="020B0503020204020204" pitchFamily="34" charset="-122"/>
              </a:rPr>
              <a:t>a.</a:t>
            </a:r>
            <a:r>
              <a:rPr sz="2400" b="1" spc="-5" dirty="0">
                <a:solidFill>
                  <a:srgbClr val="C00000"/>
                </a:solidFill>
                <a:latin typeface="微软雅黑" panose="020B0503020204020204" pitchFamily="34" charset="-122"/>
                <a:cs typeface="微软雅黑" panose="020B0503020204020204" pitchFamily="34" charset="-122"/>
              </a:rPr>
              <a:t>先进</a:t>
            </a:r>
            <a:r>
              <a:rPr sz="2400" spc="-5" dirty="0">
                <a:latin typeface="微软雅黑" panose="020B0503020204020204" pitchFamily="34" charset="-122"/>
                <a:cs typeface="微软雅黑" panose="020B0503020204020204" pitchFamily="34" charset="-122"/>
              </a:rPr>
              <a:t>或</a:t>
            </a:r>
            <a:r>
              <a:rPr sz="2400" b="1" spc="-5" dirty="0">
                <a:solidFill>
                  <a:srgbClr val="C00000"/>
                </a:solidFill>
                <a:latin typeface="微软雅黑" panose="020B0503020204020204" pitchFamily="34" charset="-122"/>
                <a:cs typeface="微软雅黑" panose="020B0503020204020204" pitchFamily="34" charset="-122"/>
              </a:rPr>
              <a:t>正确</a:t>
            </a:r>
            <a:r>
              <a:rPr sz="2400" spc="-5" dirty="0">
                <a:latin typeface="微软雅黑" panose="020B0503020204020204" pitchFamily="34" charset="-122"/>
                <a:cs typeface="微软雅黑" panose="020B0503020204020204" pitchFamily="34" charset="-122"/>
              </a:rPr>
              <a:t>的社会意识对社会存在的发展起</a:t>
            </a:r>
            <a:r>
              <a:rPr sz="2400" u="sng" spc="-5" dirty="0">
                <a:latin typeface="微软雅黑" panose="020B0503020204020204" pitchFamily="34" charset="-122"/>
                <a:cs typeface="微软雅黑" panose="020B0503020204020204" pitchFamily="34" charset="-122"/>
              </a:rPr>
              <a:t>           </a:t>
            </a:r>
            <a:r>
              <a:rPr sz="2400" spc="-5" dirty="0">
                <a:latin typeface="微软雅黑" panose="020B0503020204020204" pitchFamily="34" charset="-122"/>
                <a:cs typeface="微软雅黑" panose="020B0503020204020204" pitchFamily="34" charset="-122"/>
              </a:rPr>
              <a:t>作用； </a:t>
            </a:r>
            <a:endParaRPr sz="2400" spc="-5" dirty="0">
              <a:latin typeface="微软雅黑" panose="020B0503020204020204" pitchFamily="34" charset="-122"/>
              <a:cs typeface="微软雅黑" panose="020B0503020204020204" pitchFamily="34" charset="-122"/>
            </a:endParaRPr>
          </a:p>
          <a:p>
            <a:pPr marL="398145" marR="5080" indent="-24765">
              <a:lnSpc>
                <a:spcPct val="200000"/>
              </a:lnSpc>
              <a:tabLst>
                <a:tab pos="7677150" algn="l"/>
              </a:tabLst>
            </a:pPr>
            <a:r>
              <a:rPr sz="2400" spc="-5" dirty="0">
                <a:latin typeface="微软雅黑" panose="020B0503020204020204" pitchFamily="34" charset="-122"/>
                <a:cs typeface="微软雅黑" panose="020B0503020204020204" pitchFamily="34" charset="-122"/>
              </a:rPr>
              <a:t>b.</a:t>
            </a:r>
            <a:r>
              <a:rPr sz="2400" b="1" spc="-5" dirty="0">
                <a:solidFill>
                  <a:srgbClr val="C00000"/>
                </a:solidFill>
                <a:latin typeface="微软雅黑" panose="020B0503020204020204" pitchFamily="34" charset="-122"/>
                <a:cs typeface="微软雅黑" panose="020B0503020204020204" pitchFamily="34" charset="-122"/>
              </a:rPr>
              <a:t>落后</a:t>
            </a:r>
            <a:r>
              <a:rPr sz="2400" spc="-5" dirty="0">
                <a:latin typeface="微软雅黑" panose="020B0503020204020204" pitchFamily="34" charset="-122"/>
                <a:cs typeface="微软雅黑" panose="020B0503020204020204" pitchFamily="34" charset="-122"/>
              </a:rPr>
              <a:t>或</a:t>
            </a:r>
            <a:r>
              <a:rPr sz="2400" b="1" spc="-5" dirty="0">
                <a:solidFill>
                  <a:srgbClr val="C00000"/>
                </a:solidFill>
                <a:latin typeface="微软雅黑" panose="020B0503020204020204" pitchFamily="34" charset="-122"/>
                <a:cs typeface="微软雅黑" panose="020B0503020204020204" pitchFamily="34" charset="-122"/>
              </a:rPr>
              <a:t>错误</a:t>
            </a:r>
            <a:r>
              <a:rPr sz="2400" spc="-5" dirty="0">
                <a:latin typeface="微软雅黑" panose="020B0503020204020204" pitchFamily="34" charset="-122"/>
                <a:cs typeface="微软雅黑" panose="020B0503020204020204" pitchFamily="34" charset="-122"/>
              </a:rPr>
              <a:t>的社会意识对社会存在的发展起</a:t>
            </a:r>
            <a:r>
              <a:rPr sz="2400" u="sng" spc="-5" dirty="0">
                <a:latin typeface="微软雅黑" panose="020B0503020204020204" pitchFamily="34" charset="-122"/>
                <a:cs typeface="微软雅黑" panose="020B0503020204020204" pitchFamily="34" charset="-122"/>
              </a:rPr>
              <a:t>           </a:t>
            </a:r>
            <a:r>
              <a:rPr sz="2400" dirty="0">
                <a:latin typeface="微软雅黑" panose="020B0503020204020204" pitchFamily="34" charset="-122"/>
                <a:cs typeface="微软雅黑" panose="020B0503020204020204" pitchFamily="34" charset="-122"/>
              </a:rPr>
              <a:t>作用。</a:t>
            </a:r>
            <a:endParaRPr sz="2400">
              <a:latin typeface="微软雅黑" panose="020B0503020204020204" pitchFamily="34" charset="-122"/>
              <a:cs typeface="微软雅黑" panose="020B0503020204020204" pitchFamily="34" charset="-122"/>
            </a:endParaRPr>
          </a:p>
        </p:txBody>
      </p:sp>
      <p:sp>
        <p:nvSpPr>
          <p:cNvPr id="4" name="object 4"/>
          <p:cNvSpPr txBox="1"/>
          <p:nvPr/>
        </p:nvSpPr>
        <p:spPr>
          <a:xfrm>
            <a:off x="8604249" y="4386061"/>
            <a:ext cx="1915160" cy="330200"/>
          </a:xfrm>
          <a:prstGeom prst="rect">
            <a:avLst/>
          </a:prstGeom>
        </p:spPr>
        <p:txBody>
          <a:bodyPr vert="horz" wrap="square" lIns="0" tIns="0" rIns="0" bIns="0" rtlCol="0">
            <a:spAutoFit/>
          </a:bodyPr>
          <a:lstStyle/>
          <a:p>
            <a:pPr marL="12700">
              <a:lnSpc>
                <a:spcPct val="100000"/>
              </a:lnSpc>
            </a:pPr>
            <a:r>
              <a:rPr sz="2400" b="1" spc="-5" dirty="0">
                <a:solidFill>
                  <a:srgbClr val="C00000"/>
                </a:solidFill>
                <a:latin typeface="微软雅黑" panose="020B0503020204020204" pitchFamily="34" charset="-122"/>
                <a:cs typeface="微软雅黑" panose="020B0503020204020204" pitchFamily="34" charset="-122"/>
              </a:rPr>
              <a:t>2. 积极</a:t>
            </a:r>
            <a:r>
              <a:rPr sz="2400"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推动</a:t>
            </a:r>
            <a:endParaRPr sz="2400">
              <a:latin typeface="微软雅黑" panose="020B0503020204020204" pitchFamily="34" charset="-122"/>
              <a:cs typeface="微软雅黑" panose="020B0503020204020204" pitchFamily="34" charset="-122"/>
            </a:endParaRPr>
          </a:p>
        </p:txBody>
      </p:sp>
      <p:sp>
        <p:nvSpPr>
          <p:cNvPr id="5" name="object 5"/>
          <p:cNvSpPr txBox="1"/>
          <p:nvPr/>
        </p:nvSpPr>
        <p:spPr>
          <a:xfrm>
            <a:off x="5176519" y="4386061"/>
            <a:ext cx="1915160" cy="330200"/>
          </a:xfrm>
          <a:prstGeom prst="rect">
            <a:avLst/>
          </a:prstGeom>
        </p:spPr>
        <p:txBody>
          <a:bodyPr vert="horz" wrap="square" lIns="0" tIns="0" rIns="0" bIns="0" rtlCol="0">
            <a:spAutoFit/>
          </a:bodyPr>
          <a:lstStyle/>
          <a:p>
            <a:pPr marL="12700">
              <a:lnSpc>
                <a:spcPct val="100000"/>
              </a:lnSpc>
            </a:pPr>
            <a:r>
              <a:rPr sz="2400" b="1" spc="-5" dirty="0">
                <a:solidFill>
                  <a:srgbClr val="C00000"/>
                </a:solidFill>
                <a:latin typeface="微软雅黑" panose="020B0503020204020204" pitchFamily="34" charset="-122"/>
                <a:cs typeface="微软雅黑" panose="020B0503020204020204" pitchFamily="34" charset="-122"/>
              </a:rPr>
              <a:t>1. 消极</a:t>
            </a:r>
            <a:r>
              <a:rPr sz="2400"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阻碍</a:t>
            </a:r>
            <a:endParaRPr sz="2400">
              <a:latin typeface="微软雅黑" panose="020B0503020204020204" pitchFamily="34" charset="-122"/>
              <a:cs typeface="微软雅黑" panose="020B0503020204020204" pitchFamily="34" charset="-122"/>
            </a:endParaRPr>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pic>
        <p:nvPicPr>
          <p:cNvPr id="6" name="图片 5"/>
          <p:cNvPicPr>
            <a:picLocks noChangeAspect="1"/>
          </p:cNvPicPr>
          <p:nvPr/>
        </p:nvPicPr>
        <p:blipFill>
          <a:blip r:embed="rId1"/>
          <a:stretch>
            <a:fillRect/>
          </a:stretch>
        </p:blipFill>
        <p:spPr>
          <a:xfrm>
            <a:off x="1568450" y="3763010"/>
            <a:ext cx="2670175" cy="2670175"/>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908" y="1775665"/>
            <a:ext cx="11676380" cy="1846580"/>
          </a:xfrm>
          <a:prstGeom prst="rect">
            <a:avLst/>
          </a:prstGeom>
        </p:spPr>
        <p:txBody>
          <a:bodyPr vert="horz" wrap="square" lIns="0" tIns="0" rIns="0" bIns="0" rtlCol="0">
            <a:spAutoFit/>
          </a:bodyPr>
          <a:lstStyle/>
          <a:p>
            <a:pPr marL="373380" indent="-360680">
              <a:lnSpc>
                <a:spcPct val="100000"/>
              </a:lnSpc>
            </a:pPr>
            <a:r>
              <a:rPr sz="2400" b="1" spc="-5" dirty="0">
                <a:latin typeface="微软雅黑" panose="020B0503020204020204" pitchFamily="34" charset="-122"/>
                <a:cs typeface="微软雅黑" panose="020B0503020204020204" pitchFamily="34" charset="-122"/>
              </a:rPr>
              <a:t>2、社会意识</a:t>
            </a:r>
            <a:r>
              <a:rPr sz="2400" b="1" u="heavy" spc="-5" dirty="0">
                <a:solidFill>
                  <a:srgbClr val="C00000"/>
                </a:solidFill>
                <a:latin typeface="微软雅黑" panose="020B0503020204020204" pitchFamily="34" charset="-122"/>
                <a:cs typeface="微软雅黑" panose="020B0503020204020204" pitchFamily="34" charset="-122"/>
              </a:rPr>
              <a:t>反作用</a:t>
            </a:r>
            <a:r>
              <a:rPr sz="2400" b="1" spc="-5" dirty="0">
                <a:latin typeface="微软雅黑" panose="020B0503020204020204" pitchFamily="34" charset="-122"/>
                <a:cs typeface="微软雅黑" panose="020B0503020204020204" pitchFamily="34" charset="-122"/>
              </a:rPr>
              <a:t>于社会存在 </a:t>
            </a:r>
            <a:r>
              <a:rPr sz="2400" dirty="0">
                <a:latin typeface="微软雅黑" panose="020B0503020204020204" pitchFamily="34" charset="-122"/>
                <a:cs typeface="微软雅黑" panose="020B0503020204020204" pitchFamily="34" charset="-122"/>
              </a:rPr>
              <a:t>（相对独立性的重要表现）</a:t>
            </a:r>
            <a:endParaRPr sz="2400">
              <a:latin typeface="微软雅黑" panose="020B0503020204020204" pitchFamily="34" charset="-122"/>
              <a:cs typeface="微软雅黑" panose="020B0503020204020204" pitchFamily="34" charset="-122"/>
            </a:endParaRPr>
          </a:p>
          <a:p>
            <a:pPr marL="348615" marR="5080" indent="24765">
              <a:lnSpc>
                <a:spcPct val="200000"/>
              </a:lnSpc>
            </a:pPr>
            <a:r>
              <a:rPr sz="2400" spc="-5" dirty="0">
                <a:latin typeface="微软雅黑" panose="020B0503020204020204" pitchFamily="34" charset="-122"/>
                <a:cs typeface="微软雅黑" panose="020B0503020204020204" pitchFamily="34" charset="-122"/>
              </a:rPr>
              <a:t>a.</a:t>
            </a:r>
            <a:r>
              <a:rPr sz="2400" b="1" spc="-5" dirty="0">
                <a:solidFill>
                  <a:srgbClr val="C00000"/>
                </a:solidFill>
                <a:latin typeface="微软雅黑" panose="020B0503020204020204" pitchFamily="34" charset="-122"/>
                <a:cs typeface="微软雅黑" panose="020B0503020204020204" pitchFamily="34" charset="-122"/>
              </a:rPr>
              <a:t>先进</a:t>
            </a:r>
            <a:r>
              <a:rPr sz="2400" spc="-5" dirty="0">
                <a:latin typeface="微软雅黑" panose="020B0503020204020204" pitchFamily="34" charset="-122"/>
                <a:cs typeface="微软雅黑" panose="020B0503020204020204" pitchFamily="34" charset="-122"/>
              </a:rPr>
              <a:t>或</a:t>
            </a:r>
            <a:r>
              <a:rPr sz="2400" b="1" spc="-5" dirty="0">
                <a:solidFill>
                  <a:srgbClr val="C00000"/>
                </a:solidFill>
                <a:latin typeface="微软雅黑" panose="020B0503020204020204" pitchFamily="34" charset="-122"/>
                <a:cs typeface="微软雅黑" panose="020B0503020204020204" pitchFamily="34" charset="-122"/>
              </a:rPr>
              <a:t>正确</a:t>
            </a:r>
            <a:r>
              <a:rPr sz="2400" spc="-5" dirty="0">
                <a:latin typeface="微软雅黑" panose="020B0503020204020204" pitchFamily="34" charset="-122"/>
                <a:cs typeface="微软雅黑" panose="020B0503020204020204" pitchFamily="34" charset="-122"/>
              </a:rPr>
              <a:t>的社会意识对社会存在的发展起</a:t>
            </a:r>
            <a:r>
              <a:rPr sz="2400" b="1" spc="-5" dirty="0">
                <a:solidFill>
                  <a:srgbClr val="C00000"/>
                </a:solidFill>
                <a:latin typeface="微软雅黑" panose="020B0503020204020204" pitchFamily="34" charset="-122"/>
                <a:cs typeface="微软雅黑" panose="020B0503020204020204" pitchFamily="34" charset="-122"/>
              </a:rPr>
              <a:t>积极</a:t>
            </a:r>
            <a:r>
              <a:rPr sz="2400"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推动</a:t>
            </a:r>
            <a:r>
              <a:rPr sz="2400" spc="-5" dirty="0">
                <a:latin typeface="微软雅黑" panose="020B0503020204020204" pitchFamily="34" charset="-122"/>
                <a:cs typeface="微软雅黑" panose="020B0503020204020204" pitchFamily="34" charset="-122"/>
              </a:rPr>
              <a:t>作用，促进社会向前发展； b.</a:t>
            </a:r>
            <a:r>
              <a:rPr sz="2400" b="1" spc="-5" dirty="0">
                <a:solidFill>
                  <a:srgbClr val="C00000"/>
                </a:solidFill>
                <a:latin typeface="微软雅黑" panose="020B0503020204020204" pitchFamily="34" charset="-122"/>
                <a:cs typeface="微软雅黑" panose="020B0503020204020204" pitchFamily="34" charset="-122"/>
              </a:rPr>
              <a:t>落后</a:t>
            </a:r>
            <a:r>
              <a:rPr sz="2400" spc="-5" dirty="0">
                <a:latin typeface="微软雅黑" panose="020B0503020204020204" pitchFamily="34" charset="-122"/>
                <a:cs typeface="微软雅黑" panose="020B0503020204020204" pitchFamily="34" charset="-122"/>
              </a:rPr>
              <a:t>或</a:t>
            </a:r>
            <a:r>
              <a:rPr sz="2400" b="1" spc="-5" dirty="0">
                <a:solidFill>
                  <a:srgbClr val="C00000"/>
                </a:solidFill>
                <a:latin typeface="微软雅黑" panose="020B0503020204020204" pitchFamily="34" charset="-122"/>
                <a:cs typeface="微软雅黑" panose="020B0503020204020204" pitchFamily="34" charset="-122"/>
              </a:rPr>
              <a:t>错误</a:t>
            </a:r>
            <a:r>
              <a:rPr sz="2400" spc="-5" dirty="0">
                <a:latin typeface="微软雅黑" panose="020B0503020204020204" pitchFamily="34" charset="-122"/>
                <a:cs typeface="微软雅黑" panose="020B0503020204020204" pitchFamily="34" charset="-122"/>
              </a:rPr>
              <a:t>的社会意识对社会存在的发展起</a:t>
            </a:r>
            <a:r>
              <a:rPr sz="2400" b="1" spc="-5" dirty="0">
                <a:solidFill>
                  <a:srgbClr val="C00000"/>
                </a:solidFill>
                <a:latin typeface="微软雅黑" panose="020B0503020204020204" pitchFamily="34" charset="-122"/>
                <a:cs typeface="微软雅黑" panose="020B0503020204020204" pitchFamily="34" charset="-122"/>
              </a:rPr>
              <a:t>消极</a:t>
            </a:r>
            <a:r>
              <a:rPr sz="2400"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阻碍</a:t>
            </a:r>
            <a:r>
              <a:rPr sz="2400" spc="-5" dirty="0">
                <a:latin typeface="微软雅黑" panose="020B0503020204020204" pitchFamily="34" charset="-122"/>
                <a:cs typeface="微软雅黑" panose="020B0503020204020204" pitchFamily="34" charset="-122"/>
              </a:rPr>
              <a:t>作用</a:t>
            </a:r>
            <a:r>
              <a:rPr lang="zh-CN" sz="2400" spc="-5" dirty="0">
                <a:latin typeface="微软雅黑" panose="020B0503020204020204" pitchFamily="34" charset="-122"/>
                <a:cs typeface="微软雅黑" panose="020B0503020204020204" pitchFamily="34" charset="-122"/>
              </a:rPr>
              <a:t>，</a:t>
            </a:r>
            <a:r>
              <a:rPr sz="2400" spc="-5" dirty="0">
                <a:latin typeface="微软雅黑" panose="020B0503020204020204" pitchFamily="34" charset="-122"/>
                <a:cs typeface="微软雅黑" panose="020B0503020204020204" pitchFamily="34" charset="-122"/>
              </a:rPr>
              <a:t>延缓社会的发展进程。</a:t>
            </a:r>
            <a:endParaRPr sz="2400">
              <a:latin typeface="微软雅黑" panose="020B0503020204020204" pitchFamily="34" charset="-122"/>
              <a:cs typeface="微软雅黑" panose="020B0503020204020204" pitchFamily="34" charset="-122"/>
            </a:endParaRPr>
          </a:p>
        </p:txBody>
      </p:sp>
      <p:sp>
        <p:nvSpPr>
          <p:cNvPr id="4" name="object 4"/>
          <p:cNvSpPr/>
          <p:nvPr/>
        </p:nvSpPr>
        <p:spPr>
          <a:xfrm>
            <a:off x="1286255" y="4166615"/>
            <a:ext cx="4315968" cy="2385060"/>
          </a:xfrm>
          <a:prstGeom prst="rect">
            <a:avLst/>
          </a:prstGeom>
          <a:blipFill>
            <a:blip r:embed="rId1" cstate="print"/>
            <a:stretch>
              <a:fillRect/>
            </a:stretch>
          </a:blipFill>
        </p:spPr>
        <p:txBody>
          <a:bodyPr wrap="square" lIns="0" tIns="0" rIns="0" bIns="0" rtlCol="0"/>
          <a:lstStyle/>
          <a:p>
            <a:endParaRPr sz="1800"/>
          </a:p>
        </p:txBody>
      </p:sp>
      <p:sp>
        <p:nvSpPr>
          <p:cNvPr id="5" name="object 5"/>
          <p:cNvSpPr/>
          <p:nvPr/>
        </p:nvSpPr>
        <p:spPr>
          <a:xfrm>
            <a:off x="6190488" y="4166615"/>
            <a:ext cx="4704588" cy="2385060"/>
          </a:xfrm>
          <a:prstGeom prst="rect">
            <a:avLst/>
          </a:prstGeom>
          <a:blipFill>
            <a:blip r:embed="rId2" cstate="print"/>
            <a:stretch>
              <a:fillRect/>
            </a:stretch>
          </a:blipFill>
        </p:spPr>
        <p:txBody>
          <a:bodyPr wrap="square" lIns="0" tIns="0" rIns="0" bIns="0" rtlCol="0"/>
          <a:lstStyle/>
          <a:p>
            <a:endParaRPr sz="1800"/>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sz="3200" b="1" dirty="0"/>
              <a:t>第一节  认识的本质</a:t>
            </a:r>
            <a:endParaRPr lang="zh-CN" altLang="en-US" sz="3200" b="1" dirty="0"/>
          </a:p>
        </p:txBody>
      </p:sp>
      <p:sp>
        <p:nvSpPr>
          <p:cNvPr id="3" name="内容占位符 2"/>
          <p:cNvSpPr>
            <a:spLocks noGrp="1"/>
          </p:cNvSpPr>
          <p:nvPr/>
        </p:nvSpPr>
        <p:spPr>
          <a:xfrm>
            <a:off x="840030" y="1189877"/>
            <a:ext cx="10512284" cy="2113991"/>
          </a:xfrm>
          <a:prstGeom prst="rect">
            <a:avLst/>
          </a:prstGeom>
        </p:spPr>
        <p:txBody>
          <a:bodyPr vert="horz" lIns="91423" tIns="45711" rIns="91423" bIns="45711" rtlCol="0">
            <a:normAutofit lnSpcReduction="10000"/>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solidFill>
                  <a:srgbClr val="FF0000"/>
                </a:solidFill>
                <a:latin typeface="华文中宋" panose="02010600040101010101" charset="-122"/>
                <a:ea typeface="华文中宋" panose="02010600040101010101" charset="-122"/>
              </a:rPr>
              <a:t>实践</a:t>
            </a:r>
            <a:r>
              <a:rPr lang="zh-CN" altLang="en-US" sz="2400" dirty="0">
                <a:latin typeface="华文中宋" panose="02010600040101010101" charset="-122"/>
                <a:ea typeface="华文中宋" panose="02010600040101010101" charset="-122"/>
              </a:rPr>
              <a:t>是认识的基础 </a:t>
            </a:r>
            <a:endParaRPr lang="en-US" altLang="zh-CN" sz="2400" dirty="0">
              <a:latin typeface="华文中宋" panose="02010600040101010101" charset="-122"/>
              <a:ea typeface="华文中宋" panose="02010600040101010101" charset="-122"/>
            </a:endParaRPr>
          </a:p>
          <a:p>
            <a:r>
              <a:rPr lang="en-US" altLang="zh-CN" sz="2400" dirty="0" smtClean="0">
                <a:latin typeface="华文中宋" panose="02010600040101010101" charset="-122"/>
                <a:ea typeface="华文中宋" panose="02010600040101010101" charset="-122"/>
              </a:rPr>
              <a:t>1.</a:t>
            </a:r>
            <a:r>
              <a:rPr lang="zh-CN" altLang="zh-CN" sz="2400" dirty="0" smtClean="0">
                <a:latin typeface="华文中宋" panose="02010600040101010101" charset="-122"/>
                <a:ea typeface="华文中宋" panose="02010600040101010101" charset="-122"/>
              </a:rPr>
              <a:t>辩证唯物主义</a:t>
            </a:r>
            <a:r>
              <a:rPr lang="zh-CN" altLang="zh-CN" sz="2400" dirty="0">
                <a:latin typeface="华文中宋" panose="02010600040101010101" charset="-122"/>
                <a:ea typeface="华文中宋" panose="02010600040101010101" charset="-122"/>
              </a:rPr>
              <a:t>认识论</a:t>
            </a:r>
            <a:r>
              <a:rPr lang="zh-CN" altLang="zh-CN" sz="2400" b="1" u="sng" dirty="0">
                <a:solidFill>
                  <a:srgbClr val="C00000"/>
                </a:solidFill>
                <a:latin typeface="华文中宋" panose="02010600040101010101" charset="-122"/>
                <a:ea typeface="华文中宋" panose="02010600040101010101" charset="-122"/>
              </a:rPr>
              <a:t>首要的观点</a:t>
            </a:r>
            <a:r>
              <a:rPr lang="zh-CN" altLang="zh-CN" sz="2400" dirty="0">
                <a:latin typeface="华文中宋" panose="02010600040101010101" charset="-122"/>
                <a:ea typeface="华文中宋" panose="02010600040101010101" charset="-122"/>
              </a:rPr>
              <a:t>是</a:t>
            </a:r>
            <a:r>
              <a:rPr lang="zh-CN" altLang="zh-CN" sz="2400" b="1" u="sng" dirty="0">
                <a:solidFill>
                  <a:srgbClr val="C00000"/>
                </a:solidFill>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的观点。</a:t>
            </a:r>
            <a:r>
              <a:rPr lang="zh-CN" altLang="zh-CN" sz="2400" dirty="0" smtClean="0">
                <a:latin typeface="华文中宋" panose="02010600040101010101" charset="-122"/>
                <a:ea typeface="华文中宋" panose="02010600040101010101" charset="-122"/>
              </a:rPr>
              <a:t>【</a:t>
            </a:r>
            <a:r>
              <a:rPr lang="zh-CN" altLang="zh-CN" sz="2400" b="1" dirty="0" smtClean="0">
                <a:solidFill>
                  <a:srgbClr val="FF0000"/>
                </a:solidFill>
                <a:latin typeface="华文中宋" panose="02010600040101010101" charset="-122"/>
                <a:ea typeface="华文中宋" panose="02010600040101010101" charset="-122"/>
              </a:rPr>
              <a:t>选择</a:t>
            </a:r>
            <a:r>
              <a:rPr lang="zh-CN" altLang="zh-CN"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r>
              <a:rPr lang="en-US" altLang="zh-CN" u="sng" dirty="0" smtClean="0"/>
              <a:t>“</a:t>
            </a:r>
            <a:r>
              <a:rPr lang="zh-CN" altLang="en-US" u="sng" dirty="0" smtClean="0"/>
              <a:t>纸</a:t>
            </a:r>
            <a:r>
              <a:rPr lang="zh-CN" altLang="en-US" u="sng" dirty="0"/>
              <a:t>上得来终觉浅，绝知此事要</a:t>
            </a:r>
            <a:r>
              <a:rPr lang="zh-CN" altLang="en-US" u="sng" dirty="0" smtClean="0"/>
              <a:t>躬行</a:t>
            </a:r>
            <a:r>
              <a:rPr lang="en-US" altLang="zh-CN" u="sng" dirty="0" smtClean="0"/>
              <a:t>”</a:t>
            </a:r>
            <a:endParaRPr lang="zh-CN" altLang="en-US" b="1" u="sng" dirty="0">
              <a:solidFill>
                <a:schemeClr val="tx1"/>
              </a:solidFill>
              <a:latin typeface="华文中宋" panose="02010600040101010101" charset="-122"/>
              <a:ea typeface="华文中宋" panose="02010600040101010101" charset="-122"/>
            </a:endParaRPr>
          </a:p>
          <a:p>
            <a:endParaRPr lang="zh-CN" altLang="en-US" b="1" dirty="0" smtClean="0">
              <a:solidFill>
                <a:schemeClr val="tx1"/>
              </a:solidFill>
              <a:latin typeface="华文中宋" panose="02010600040101010101" charset="-122"/>
              <a:ea typeface="华文中宋" panose="02010600040101010101" charset="-122"/>
              <a:sym typeface="Wingdings" panose="05000000000000000000" pitchFamily="2" charset="2"/>
            </a:endParaRPr>
          </a:p>
        </p:txBody>
      </p:sp>
      <p:sp>
        <p:nvSpPr>
          <p:cNvPr id="4" name="灯片编号占位符 3"/>
          <p:cNvSpPr>
            <a:spLocks noGrp="1"/>
          </p:cNvSpPr>
          <p:nvPr/>
        </p:nvSpPr>
        <p:spPr>
          <a:xfrm>
            <a:off x="8609966" y="6356645"/>
            <a:ext cx="2742335" cy="365142"/>
          </a:xfrm>
          <a:prstGeom prst="rect">
            <a:avLst/>
          </a:prstGeom>
        </p:spPr>
        <p:txBody>
          <a:bodyPr vert="horz" lIns="91423" tIns="45711" rIns="91423" bIns="45711"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25CE8-A4D9-4C72-B3B7-D1ED057FD700}"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smtClean="0">
              <a:solidFill>
                <a:prstClr val="black">
                  <a:tint val="75000"/>
                </a:prst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777426" y="3874687"/>
            <a:ext cx="3001724" cy="21509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5182" y="1412776"/>
            <a:ext cx="10241280" cy="2769989"/>
          </a:xfrm>
          <a:prstGeom prst="rect">
            <a:avLst/>
          </a:prstGeom>
        </p:spPr>
        <p:txBody>
          <a:bodyPr vert="horz" wrap="square" lIns="0" tIns="0" rIns="0" bIns="0" rtlCol="0">
            <a:spAutoFit/>
          </a:bodyPr>
          <a:lstStyle/>
          <a:p>
            <a:pPr marL="12700" marR="485140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3、社会意识具有</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相对独立性</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r>
              <a:rPr sz="2400" b="1" spc="-5" dirty="0" smtClean="0">
                <a:solidFill>
                  <a:srgbClr val="00AF50"/>
                </a:solidFill>
                <a:latin typeface="华文中宋" panose="02010600040101010101" charset="-122"/>
                <a:ea typeface="华文中宋" panose="02010600040101010101" charset="-122"/>
                <a:cs typeface="微软雅黑" panose="020B0503020204020204" pitchFamily="34" charset="-122"/>
              </a:rPr>
              <a:t>简答题</a:t>
            </a:r>
            <a:r>
              <a:rPr lang="zh-CN" sz="2400" b="1" spc="-5" dirty="0" smtClean="0">
                <a:solidFill>
                  <a:srgbClr val="00AF50"/>
                </a:solidFill>
                <a:latin typeface="华文中宋" panose="02010600040101010101" charset="-122"/>
                <a:ea typeface="华文中宋" panose="02010600040101010101" charset="-122"/>
                <a:cs typeface="微软雅黑" panose="020B0503020204020204" pitchFamily="34" charset="-122"/>
              </a:rPr>
              <a:t>五点</a:t>
            </a:r>
            <a:r>
              <a:rPr lang="zh-CN" altLang="en-US" sz="2400" b="1" spc="-5" dirty="0" smtClean="0">
                <a:solidFill>
                  <a:srgbClr val="00AF50"/>
                </a:solidFill>
                <a:latin typeface="华文中宋" panose="02010600040101010101" charset="-122"/>
                <a:ea typeface="华文中宋" panose="02010600040101010101" charset="-122"/>
                <a:cs typeface="微软雅黑" panose="020B0503020204020204" pitchFamily="34" charset="-122"/>
              </a:rPr>
              <a:t>）</a:t>
            </a:r>
            <a:endParaRPr lang="zh-CN" sz="2400" b="1" spc="-5" dirty="0">
              <a:solidFill>
                <a:srgbClr val="00AF50"/>
              </a:solidFill>
              <a:latin typeface="华文中宋" panose="02010600040101010101" charset="-122"/>
              <a:ea typeface="华文中宋" panose="02010600040101010101" charset="-122"/>
              <a:cs typeface="微软雅黑" panose="020B0503020204020204" pitchFamily="34" charset="-122"/>
            </a:endParaRPr>
          </a:p>
          <a:p>
            <a:pPr marL="12700" marR="485140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表现：</a:t>
            </a:r>
            <a:r>
              <a:rPr sz="2400" spc="-5" dirty="0">
                <a:latin typeface="华文中宋" panose="02010600040101010101" charset="-122"/>
                <a:ea typeface="华文中宋" panose="02010600040101010101" charset="-122"/>
                <a:cs typeface="微软雅黑" panose="020B0503020204020204" pitchFamily="34" charset="-122"/>
              </a:rPr>
              <a:t>a. </a:t>
            </a:r>
            <a:r>
              <a:rPr sz="2400" spc="-5" dirty="0" err="1" smtClean="0">
                <a:latin typeface="华文中宋" panose="02010600040101010101" charset="-122"/>
                <a:ea typeface="华文中宋" panose="02010600040101010101" charset="-122"/>
                <a:cs typeface="微软雅黑" panose="020B0503020204020204" pitchFamily="34" charset="-122"/>
              </a:rPr>
              <a:t>社会意识与社会存在变化发展</a:t>
            </a:r>
            <a:r>
              <a:rPr lang="zh-CN" altLang="en-US" sz="2400" spc="-5" dirty="0">
                <a:latin typeface="华文中宋" panose="02010600040101010101" charset="-122"/>
                <a:ea typeface="华文中宋" panose="02010600040101010101" charset="-122"/>
                <a:cs typeface="微软雅黑" panose="020B0503020204020204" pitchFamily="34" charset="-122"/>
              </a:rPr>
              <a:t>的</a:t>
            </a:r>
            <a:r>
              <a:rPr lang="zh-CN" altLang="en-US" sz="2400" b="1" spc="-5" dirty="0">
                <a:solidFill>
                  <a:srgbClr val="C00000"/>
                </a:solidFill>
                <a:latin typeface="华文中宋" panose="02010600040101010101" charset="-122"/>
                <a:ea typeface="华文中宋" panose="02010600040101010101" charset="-122"/>
                <a:cs typeface="微软雅黑" panose="020B0503020204020204" pitchFamily="34" charset="-122"/>
              </a:rPr>
              <a:t>非完全同步性</a:t>
            </a:r>
            <a:r>
              <a:rPr lang="zh-CN" altLang="en-US" sz="2400" spc="-5" dirty="0">
                <a:latin typeface="华文中宋" panose="02010600040101010101" charset="-122"/>
                <a:ea typeface="华文中宋" panose="02010600040101010101" charset="-122"/>
                <a:cs typeface="微软雅黑" panose="020B0503020204020204" pitchFamily="34" charset="-122"/>
              </a:rPr>
              <a:t>。（落后</a:t>
            </a:r>
            <a:r>
              <a:rPr lang="en-US" altLang="zh-CN" sz="2400" spc="-5" dirty="0">
                <a:latin typeface="华文中宋" panose="02010600040101010101" charset="-122"/>
                <a:ea typeface="华文中宋" panose="02010600040101010101" charset="-122"/>
                <a:cs typeface="微软雅黑" panose="020B0503020204020204" pitchFamily="34" charset="-122"/>
              </a:rPr>
              <a:t>/</a:t>
            </a:r>
            <a:r>
              <a:rPr lang="zh-CN" altLang="en-US" sz="2400" spc="-5" dirty="0">
                <a:latin typeface="华文中宋" panose="02010600040101010101" charset="-122"/>
                <a:ea typeface="华文中宋" panose="02010600040101010101" charset="-122"/>
                <a:cs typeface="微软雅黑" panose="020B0503020204020204" pitchFamily="34" charset="-122"/>
              </a:rPr>
              <a:t>先进于社会存在）</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4" name="object 4"/>
          <p:cNvSpPr txBox="1"/>
          <p:nvPr/>
        </p:nvSpPr>
        <p:spPr>
          <a:xfrm>
            <a:off x="839416" y="4437112"/>
            <a:ext cx="5389245" cy="380365"/>
          </a:xfrm>
          <a:prstGeom prst="rect">
            <a:avLst/>
          </a:prstGeom>
        </p:spPr>
        <p:txBody>
          <a:bodyPr vert="horz" wrap="square" lIns="0" tIns="0" rIns="0" bIns="0" rtlCol="0">
            <a:spAutoFit/>
          </a:bodyPr>
          <a:lstStyle/>
          <a:p>
            <a:pPr marL="12700">
              <a:lnSpc>
                <a:spcPts val="3295"/>
              </a:lnSpc>
            </a:pPr>
            <a:r>
              <a:rPr sz="2800" b="1" dirty="0">
                <a:solidFill>
                  <a:srgbClr val="10233E"/>
                </a:solidFill>
                <a:latin typeface="楷体" panose="02010609060101010101" pitchFamily="49" charset="-122"/>
                <a:cs typeface="楷体" panose="02010609060101010101" pitchFamily="49" charset="-122"/>
              </a:rPr>
              <a:t>落后的旧社</a:t>
            </a:r>
            <a:r>
              <a:rPr sz="2800" b="1" spc="-20" dirty="0">
                <a:solidFill>
                  <a:srgbClr val="10233E"/>
                </a:solidFill>
                <a:latin typeface="楷体" panose="02010609060101010101" pitchFamily="49" charset="-122"/>
                <a:cs typeface="楷体" panose="02010609060101010101" pitchFamily="49" charset="-122"/>
              </a:rPr>
              <a:t>会</a:t>
            </a:r>
            <a:r>
              <a:rPr sz="2800" b="1" spc="20" dirty="0">
                <a:solidFill>
                  <a:srgbClr val="10233E"/>
                </a:solidFill>
                <a:latin typeface="楷体" panose="02010609060101010101" pitchFamily="49" charset="-122"/>
                <a:cs typeface="楷体" panose="02010609060101010101" pitchFamily="49" charset="-122"/>
              </a:rPr>
              <a:t> </a:t>
            </a:r>
            <a:r>
              <a:rPr sz="2800" b="1" dirty="0">
                <a:solidFill>
                  <a:srgbClr val="10233E"/>
                </a:solidFill>
                <a:latin typeface="楷体" panose="02010609060101010101" pitchFamily="49" charset="-122"/>
                <a:cs typeface="楷体" panose="02010609060101010101" pitchFamily="49" charset="-122"/>
              </a:rPr>
              <a:t>V</a:t>
            </a:r>
            <a:r>
              <a:rPr sz="2800" b="1" spc="-15" dirty="0">
                <a:solidFill>
                  <a:srgbClr val="10233E"/>
                </a:solidFill>
                <a:latin typeface="楷体" panose="02010609060101010101" pitchFamily="49" charset="-122"/>
                <a:cs typeface="楷体" panose="02010609060101010101" pitchFamily="49" charset="-122"/>
              </a:rPr>
              <a:t>S</a:t>
            </a:r>
            <a:r>
              <a:rPr sz="2800" b="1" spc="20" dirty="0">
                <a:solidFill>
                  <a:srgbClr val="10233E"/>
                </a:solidFill>
                <a:latin typeface="楷体" panose="02010609060101010101" pitchFamily="49" charset="-122"/>
                <a:cs typeface="楷体" panose="02010609060101010101" pitchFamily="49" charset="-122"/>
              </a:rPr>
              <a:t> </a:t>
            </a:r>
            <a:r>
              <a:rPr sz="2800" b="1" dirty="0">
                <a:solidFill>
                  <a:srgbClr val="10233E"/>
                </a:solidFill>
                <a:latin typeface="楷体" panose="02010609060101010101" pitchFamily="49" charset="-122"/>
                <a:cs typeface="楷体" panose="02010609060101010101" pitchFamily="49" charset="-122"/>
              </a:rPr>
              <a:t>先进的共产党</a:t>
            </a:r>
            <a:r>
              <a:rPr sz="2800" b="1" spc="-20" dirty="0">
                <a:solidFill>
                  <a:srgbClr val="10233E"/>
                </a:solidFill>
                <a:latin typeface="楷体" panose="02010609060101010101" pitchFamily="49" charset="-122"/>
                <a:cs typeface="楷体" panose="02010609060101010101" pitchFamily="49" charset="-122"/>
              </a:rPr>
              <a:t>！</a:t>
            </a:r>
            <a:endParaRPr sz="2800" dirty="0">
              <a:latin typeface="楷体" panose="02010609060101010101" pitchFamily="49" charset="-122"/>
              <a:cs typeface="楷体" panose="02010609060101010101" pitchFamily="49" charset="-122"/>
            </a:endParaRPr>
          </a:p>
        </p:txBody>
      </p:sp>
      <p:sp>
        <p:nvSpPr>
          <p:cNvPr id="5" name="object 5"/>
          <p:cNvSpPr/>
          <p:nvPr/>
        </p:nvSpPr>
        <p:spPr>
          <a:xfrm>
            <a:off x="6672063" y="3501007"/>
            <a:ext cx="4395223" cy="2991231"/>
          </a:xfrm>
          <a:prstGeom prst="rect">
            <a:avLst/>
          </a:prstGeom>
          <a:blipFill>
            <a:blip r:embed="rId1" cstate="print"/>
            <a:stretch>
              <a:fillRect/>
            </a:stretch>
          </a:blipFill>
        </p:spPr>
        <p:txBody>
          <a:bodyPr wrap="square" lIns="0" tIns="0" rIns="0" bIns="0" rtlCol="0"/>
          <a:lstStyle/>
          <a:p>
            <a:endParaRPr sz="1800"/>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68020" y="1371600"/>
            <a:ext cx="11117580" cy="1706880"/>
          </a:xfrm>
          <a:prstGeom prst="rect">
            <a:avLst/>
          </a:prstGeom>
        </p:spPr>
        <p:txBody>
          <a:bodyPr vert="horz" wrap="square" lIns="0" tIns="45110" rIns="0" bIns="0" rtlCol="0">
            <a:spAutoFit/>
          </a:bodyPr>
          <a:lstStyle/>
          <a:p>
            <a:pPr marL="577850" marR="5267325">
              <a:lnSpc>
                <a:spcPct val="150000"/>
              </a:lnSpc>
            </a:pPr>
            <a:r>
              <a:rPr sz="2400" spc="-5" dirty="0">
                <a:latin typeface="华文中宋" panose="02010600040101010101" charset="-122"/>
                <a:ea typeface="华文中宋" panose="02010600040101010101" charset="-122"/>
              </a:rPr>
              <a:t>3、社会意识具有</a:t>
            </a:r>
            <a:r>
              <a:rPr sz="2400" u="heavy" spc="-5" dirty="0">
                <a:solidFill>
                  <a:srgbClr val="C00000"/>
                </a:solidFill>
                <a:latin typeface="华文中宋" panose="02010600040101010101" charset="-122"/>
                <a:ea typeface="华文中宋" panose="02010600040101010101" charset="-122"/>
              </a:rPr>
              <a:t>相对独立性</a:t>
            </a:r>
            <a:r>
              <a:rPr sz="2400" spc="-5" dirty="0">
                <a:solidFill>
                  <a:srgbClr val="00AF50"/>
                </a:solidFill>
                <a:latin typeface="华文中宋" panose="02010600040101010101" charset="-122"/>
                <a:ea typeface="华文中宋" panose="02010600040101010101" charset="-122"/>
              </a:rPr>
              <a:t>（</a:t>
            </a:r>
            <a:r>
              <a:rPr sz="2400" spc="-5" dirty="0" smtClean="0">
                <a:solidFill>
                  <a:srgbClr val="00AF50"/>
                </a:solidFill>
                <a:latin typeface="华文中宋" panose="02010600040101010101" charset="-122"/>
                <a:ea typeface="华文中宋" panose="02010600040101010101" charset="-122"/>
              </a:rPr>
              <a:t>简答题） </a:t>
            </a:r>
            <a:endParaRPr sz="2400" spc="-5" dirty="0">
              <a:solidFill>
                <a:srgbClr val="00AF50"/>
              </a:solidFill>
              <a:latin typeface="华文中宋" panose="02010600040101010101" charset="-122"/>
              <a:ea typeface="华文中宋" panose="02010600040101010101" charset="-122"/>
            </a:endParaRPr>
          </a:p>
          <a:p>
            <a:pPr marL="577850" marR="5267325">
              <a:lnSpc>
                <a:spcPct val="150000"/>
              </a:lnSpc>
            </a:pPr>
            <a:r>
              <a:rPr sz="2400" b="1" spc="-5" dirty="0" err="1">
                <a:latin typeface="华文中宋" panose="02010600040101010101" charset="-122"/>
                <a:ea typeface="华文中宋" panose="02010600040101010101" charset="-122"/>
              </a:rPr>
              <a:t>表现：</a:t>
            </a:r>
            <a:r>
              <a:rPr sz="2400" b="0" spc="-5" dirty="0" err="1">
                <a:latin typeface="华文中宋" panose="02010600040101010101" charset="-122"/>
                <a:ea typeface="华文中宋" panose="02010600040101010101" charset="-122"/>
                <a:cs typeface="微软雅黑" panose="020B0503020204020204" pitchFamily="34" charset="-122"/>
              </a:rPr>
              <a:t>b</a:t>
            </a:r>
            <a:r>
              <a:rPr sz="2400" b="0" spc="-5" dirty="0" smtClean="0">
                <a:latin typeface="华文中宋" panose="02010600040101010101" charset="-122"/>
                <a:ea typeface="华文中宋" panose="02010600040101010101" charset="-122"/>
                <a:cs typeface="微软雅黑" panose="020B0503020204020204" pitchFamily="34" charset="-122"/>
              </a:rPr>
              <a:t>.</a:t>
            </a:r>
            <a:r>
              <a:rPr lang="zh-CN" altLang="en-US" sz="2400" b="0" spc="-5" dirty="0" smtClean="0">
                <a:latin typeface="华文中宋" panose="02010600040101010101" charset="-122"/>
                <a:ea typeface="华文中宋" panose="02010600040101010101" charset="-122"/>
                <a:cs typeface="微软雅黑" panose="020B0503020204020204" pitchFamily="34" charset="-122"/>
              </a:rPr>
              <a:t>社</a:t>
            </a:r>
            <a:r>
              <a:rPr sz="2400" b="0" spc="-5" dirty="0" err="1" smtClean="0">
                <a:latin typeface="华文中宋" panose="02010600040101010101" charset="-122"/>
                <a:ea typeface="华文中宋" panose="02010600040101010101" charset="-122"/>
                <a:cs typeface="微软雅黑" panose="020B0503020204020204" pitchFamily="34" charset="-122"/>
              </a:rPr>
              <a:t>会意识与社会经济发展水平具有</a:t>
            </a:r>
            <a:r>
              <a:rPr sz="2400" b="1" spc="-5" dirty="0" err="1" smtClean="0">
                <a:solidFill>
                  <a:srgbClr val="C00000"/>
                </a:solidFill>
                <a:latin typeface="华文中宋" panose="02010600040101010101" charset="-122"/>
                <a:ea typeface="华文中宋" panose="02010600040101010101" charset="-122"/>
                <a:cs typeface="微软雅黑" panose="020B0503020204020204" pitchFamily="34" charset="-122"/>
              </a:rPr>
              <a:t>不平衡性</a:t>
            </a:r>
            <a:r>
              <a:rPr sz="2400" b="0" spc="-5" dirty="0">
                <a:latin typeface="华文中宋" panose="02010600040101010101" charset="-122"/>
                <a:ea typeface="华文中宋" panose="02010600040101010101" charset="-122"/>
                <a:cs typeface="微软雅黑" panose="020B0503020204020204" pitchFamily="34" charset="-122"/>
              </a:rPr>
              <a:t>。（不同国家社会意识水平不同）</a:t>
            </a:r>
            <a:endParaRPr sz="2400" b="0" spc="-5" dirty="0">
              <a:latin typeface="华文中宋" panose="02010600040101010101" charset="-122"/>
              <a:ea typeface="华文中宋" panose="02010600040101010101" charset="-122"/>
              <a:cs typeface="微软雅黑" panose="020B0503020204020204" pitchFamily="34" charset="-122"/>
            </a:endParaRPr>
          </a:p>
        </p:txBody>
      </p:sp>
      <p:sp>
        <p:nvSpPr>
          <p:cNvPr id="4" name="object 4"/>
          <p:cNvSpPr/>
          <p:nvPr/>
        </p:nvSpPr>
        <p:spPr>
          <a:xfrm>
            <a:off x="4007768" y="3717032"/>
            <a:ext cx="5076444" cy="2857500"/>
          </a:xfrm>
          <a:prstGeom prst="rect">
            <a:avLst/>
          </a:prstGeom>
          <a:blipFill>
            <a:blip r:embed="rId1" cstate="print"/>
            <a:stretch>
              <a:fillRect/>
            </a:stretch>
          </a:blipFill>
        </p:spPr>
        <p:txBody>
          <a:bodyPr wrap="square" lIns="0" tIns="0" rIns="0" bIns="0" rtlCol="0"/>
          <a:lstStyle/>
          <a:p>
            <a:endParaRPr sz="1800"/>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0310" y="1393825"/>
            <a:ext cx="7190740" cy="1107440"/>
          </a:xfrm>
          <a:prstGeom prst="rect">
            <a:avLst/>
          </a:prstGeom>
        </p:spPr>
        <p:txBody>
          <a:bodyPr vert="horz" wrap="square" lIns="0" tIns="0" rIns="0" bIns="0" rtlCol="0">
            <a:spAutoFit/>
          </a:bodyPr>
          <a:lstStyle/>
          <a:p>
            <a:pPr marL="12700" marR="508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3、社会意识具有</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相对独立性</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（简答题） </a:t>
            </a:r>
            <a:endParaRPr sz="2400" b="1" spc="-5" dirty="0">
              <a:solidFill>
                <a:srgbClr val="00AF50"/>
              </a:solidFill>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表现： </a:t>
            </a:r>
            <a:r>
              <a:rPr sz="2400" spc="-5" dirty="0">
                <a:latin typeface="华文中宋" panose="02010600040101010101" charset="-122"/>
                <a:ea typeface="华文中宋" panose="02010600040101010101" charset="-122"/>
                <a:cs typeface="微软雅黑" panose="020B0503020204020204" pitchFamily="34" charset="-122"/>
              </a:rPr>
              <a:t>c. 社会意识的发展具有</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历史继承性</a:t>
            </a:r>
            <a:r>
              <a:rPr sz="2400" b="1" spc="-5" dirty="0">
                <a:latin typeface="华文中宋" panose="02010600040101010101" charset="-122"/>
                <a:ea typeface="华文中宋" panose="02010600040101010101" charset="-122"/>
                <a:cs typeface="微软雅黑" panose="020B0503020204020204" pitchFamily="34" charset="-122"/>
              </a:rPr>
              <a:t>。</a:t>
            </a:r>
            <a:endParaRPr sz="2400" b="1">
              <a:latin typeface="华文中宋" panose="02010600040101010101" charset="-122"/>
              <a:ea typeface="华文中宋" panose="02010600040101010101" charset="-122"/>
              <a:cs typeface="微软雅黑" panose="020B0503020204020204" pitchFamily="34" charset="-122"/>
            </a:endParaRPr>
          </a:p>
        </p:txBody>
      </p:sp>
      <p:sp>
        <p:nvSpPr>
          <p:cNvPr id="4" name="object 4"/>
          <p:cNvSpPr/>
          <p:nvPr/>
        </p:nvSpPr>
        <p:spPr>
          <a:xfrm>
            <a:off x="2613660" y="3198876"/>
            <a:ext cx="6697980" cy="2945891"/>
          </a:xfrm>
          <a:prstGeom prst="rect">
            <a:avLst/>
          </a:prstGeom>
          <a:blipFill>
            <a:blip r:embed="rId1" cstate="print"/>
            <a:stretch>
              <a:fillRect/>
            </a:stretch>
          </a:blipFill>
        </p:spPr>
        <p:txBody>
          <a:bodyPr wrap="square" lIns="0" tIns="0" rIns="0" bIns="0" rtlCol="0"/>
          <a:lstStyle/>
          <a:p>
            <a:endParaRPr sz="1800"/>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190" y="1322705"/>
            <a:ext cx="11315065" cy="1107440"/>
          </a:xfrm>
          <a:prstGeom prst="rect">
            <a:avLst/>
          </a:prstGeom>
        </p:spPr>
        <p:txBody>
          <a:bodyPr vert="horz" wrap="square" lIns="0" tIns="0" rIns="0" bIns="0" rtlCol="0">
            <a:spAutoFit/>
          </a:bodyPr>
          <a:lstStyle/>
          <a:p>
            <a:pPr marL="12700" marR="1000125">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3、社会意识具有</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相对独立性</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（简答题） </a:t>
            </a:r>
            <a:endParaRPr sz="2400" b="1" spc="-5" dirty="0">
              <a:solidFill>
                <a:srgbClr val="00AF50"/>
              </a:solidFill>
              <a:latin typeface="华文中宋" panose="02010600040101010101" charset="-122"/>
              <a:ea typeface="华文中宋" panose="02010600040101010101" charset="-122"/>
              <a:cs typeface="微软雅黑" panose="020B0503020204020204" pitchFamily="34" charset="-122"/>
            </a:endParaRPr>
          </a:p>
          <a:p>
            <a:pPr marL="12700" marR="1000125">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表现：</a:t>
            </a:r>
            <a:r>
              <a:rPr sz="2400" spc="-5" dirty="0">
                <a:latin typeface="华文中宋" panose="02010600040101010101" charset="-122"/>
                <a:ea typeface="华文中宋" panose="02010600040101010101" charset="-122"/>
                <a:cs typeface="微软雅黑" panose="020B0503020204020204" pitchFamily="34" charset="-122"/>
              </a:rPr>
              <a:t>d. 社会意识各种形式之间</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相互作用、相互影响</a:t>
            </a:r>
            <a:r>
              <a:rPr sz="2400" b="1" spc="-5" dirty="0">
                <a:latin typeface="华文中宋" panose="02010600040101010101" charset="-122"/>
                <a:ea typeface="华文中宋" panose="02010600040101010101" charset="-122"/>
                <a:cs typeface="微软雅黑" panose="020B0503020204020204" pitchFamily="34" charset="-122"/>
              </a:rPr>
              <a:t>。</a:t>
            </a:r>
            <a:endParaRPr sz="2400" b="1">
              <a:latin typeface="华文中宋" panose="02010600040101010101" charset="-122"/>
              <a:ea typeface="华文中宋" panose="02010600040101010101" charset="-122"/>
              <a:cs typeface="微软雅黑" panose="020B0503020204020204" pitchFamily="34" charset="-122"/>
            </a:endParaRPr>
          </a:p>
        </p:txBody>
      </p:sp>
      <p:sp>
        <p:nvSpPr>
          <p:cNvPr id="3" name="object 3"/>
          <p:cNvSpPr txBox="1">
            <a:spLocks noGrp="1"/>
          </p:cNvSpPr>
          <p:nvPr>
            <p:ph type="title"/>
          </p:nvPr>
        </p:nvSpPr>
        <p:spPr>
          <a:xfrm>
            <a:off x="1266190" y="508000"/>
            <a:ext cx="8575675" cy="492125"/>
          </a:xfrm>
          <a:prstGeom prst="rect">
            <a:avLst/>
          </a:prstGeom>
        </p:spPr>
        <p:txBody>
          <a:bodyPr vert="horz" wrap="square" lIns="0" tIns="0" rIns="0" bIns="0" rtlCol="0">
            <a:spAutoFit/>
          </a:body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4" name="object 4"/>
          <p:cNvSpPr/>
          <p:nvPr/>
        </p:nvSpPr>
        <p:spPr>
          <a:xfrm>
            <a:off x="2023237" y="2915793"/>
            <a:ext cx="3041904" cy="3069336"/>
          </a:xfrm>
          <a:prstGeom prst="rect">
            <a:avLst/>
          </a:prstGeom>
          <a:blipFill>
            <a:blip r:embed="rId1" cstate="print"/>
            <a:stretch>
              <a:fillRect/>
            </a:stretch>
          </a:blipFill>
        </p:spPr>
        <p:txBody>
          <a:bodyPr wrap="square" lIns="0" tIns="0" rIns="0" bIns="0" rtlCol="0"/>
          <a:lstStyle/>
          <a:p>
            <a:endParaRPr sz="1800"/>
          </a:p>
        </p:txBody>
      </p:sp>
      <p:sp>
        <p:nvSpPr>
          <p:cNvPr id="5" name="object 5"/>
          <p:cNvSpPr/>
          <p:nvPr/>
        </p:nvSpPr>
        <p:spPr>
          <a:xfrm>
            <a:off x="6337935" y="2916046"/>
            <a:ext cx="3121152" cy="3046476"/>
          </a:xfrm>
          <a:prstGeom prst="rect">
            <a:avLst/>
          </a:prstGeom>
          <a:blipFill>
            <a:blip r:embed="rId2" cstate="print"/>
            <a:stretch>
              <a:fillRect/>
            </a:stretch>
          </a:blip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15950" y="1261110"/>
            <a:ext cx="9876155" cy="1706880"/>
          </a:xfrm>
          <a:prstGeom prst="rect">
            <a:avLst/>
          </a:prstGeom>
        </p:spPr>
        <p:txBody>
          <a:bodyPr vert="horz" wrap="square" lIns="0" tIns="45110" rIns="0" bIns="0" rtlCol="0">
            <a:spAutoFit/>
          </a:bodyPr>
          <a:lstStyle/>
          <a:p>
            <a:pPr marL="577850" marR="5854700">
              <a:lnSpc>
                <a:spcPct val="150000"/>
              </a:lnSpc>
            </a:pPr>
            <a:r>
              <a:rPr sz="2400" spc="-5" dirty="0">
                <a:latin typeface="华文中宋" panose="02010600040101010101" charset="-122"/>
                <a:ea typeface="华文中宋" panose="02010600040101010101" charset="-122"/>
              </a:rPr>
              <a:t>3、社会意识具有</a:t>
            </a:r>
            <a:r>
              <a:rPr sz="2400" u="heavy" spc="-5" dirty="0">
                <a:solidFill>
                  <a:srgbClr val="C00000"/>
                </a:solidFill>
                <a:latin typeface="华文中宋" panose="02010600040101010101" charset="-122"/>
                <a:ea typeface="华文中宋" panose="02010600040101010101" charset="-122"/>
              </a:rPr>
              <a:t>相对独立性</a:t>
            </a:r>
            <a:r>
              <a:rPr sz="2400" spc="-5" dirty="0">
                <a:solidFill>
                  <a:srgbClr val="00AF50"/>
                </a:solidFill>
                <a:latin typeface="华文中宋" panose="02010600040101010101" charset="-122"/>
                <a:ea typeface="华文中宋" panose="02010600040101010101" charset="-122"/>
              </a:rPr>
              <a:t>（简答题） </a:t>
            </a:r>
            <a:endParaRPr sz="2400" spc="-5" dirty="0">
              <a:solidFill>
                <a:srgbClr val="00AF50"/>
              </a:solidFill>
              <a:latin typeface="华文中宋" panose="02010600040101010101" charset="-122"/>
              <a:ea typeface="华文中宋" panose="02010600040101010101" charset="-122"/>
            </a:endParaRPr>
          </a:p>
          <a:p>
            <a:pPr marL="577850" marR="5854700">
              <a:lnSpc>
                <a:spcPct val="150000"/>
              </a:lnSpc>
            </a:pPr>
            <a:r>
              <a:rPr sz="2400" spc="-5" dirty="0">
                <a:latin typeface="华文中宋" panose="02010600040101010101" charset="-122"/>
                <a:ea typeface="华文中宋" panose="02010600040101010101" charset="-122"/>
              </a:rPr>
              <a:t>表现：</a:t>
            </a:r>
            <a:r>
              <a:rPr sz="2400" b="0" spc="-5" dirty="0">
                <a:latin typeface="华文中宋" panose="02010600040101010101" charset="-122"/>
                <a:ea typeface="华文中宋" panose="02010600040101010101" charset="-122"/>
                <a:cs typeface="微软雅黑" panose="020B0503020204020204" pitchFamily="34" charset="-122"/>
              </a:rPr>
              <a:t>e.</a:t>
            </a:r>
            <a:r>
              <a:rPr sz="2400" b="0" dirty="0">
                <a:latin typeface="华文中宋" panose="02010600040101010101" charset="-122"/>
                <a:ea typeface="华文中宋" panose="02010600040101010101" charset="-122"/>
                <a:cs typeface="微软雅黑" panose="020B0503020204020204" pitchFamily="34" charset="-122"/>
              </a:rPr>
              <a:t>社会意识对社会存在的</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反作用</a:t>
            </a:r>
            <a:r>
              <a:rPr sz="2400" b="0" dirty="0">
                <a:latin typeface="华文中宋" panose="02010600040101010101" charset="-122"/>
                <a:ea typeface="华文中宋" panose="02010600040101010101" charset="-122"/>
                <a:cs typeface="微软雅黑" panose="020B0503020204020204" pitchFamily="34" charset="-122"/>
              </a:rPr>
              <a:t>或称</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能动性</a:t>
            </a:r>
            <a:r>
              <a:rPr sz="2400" b="0" dirty="0">
                <a:latin typeface="华文中宋" panose="02010600040101010101" charset="-122"/>
                <a:ea typeface="华文中宋" panose="02010600040101010101" charset="-122"/>
                <a:cs typeface="微软雅黑" panose="020B0503020204020204" pitchFamily="34" charset="-122"/>
              </a:rPr>
              <a:t>，</a:t>
            </a:r>
            <a:r>
              <a:rPr sz="2400" dirty="0">
                <a:latin typeface="华文中宋" panose="02010600040101010101" charset="-122"/>
                <a:ea typeface="华文中宋" panose="02010600040101010101" charset="-122"/>
              </a:rPr>
              <a:t>是</a:t>
            </a:r>
            <a:r>
              <a:rPr sz="2400" dirty="0">
                <a:solidFill>
                  <a:srgbClr val="C00000"/>
                </a:solidFill>
                <a:latin typeface="华文中宋" panose="02010600040101010101" charset="-122"/>
                <a:ea typeface="华文中宋" panose="02010600040101010101" charset="-122"/>
              </a:rPr>
              <a:t>社会意识相对独立性的最</a:t>
            </a:r>
            <a:r>
              <a:rPr sz="2400" b="1" dirty="0">
                <a:solidFill>
                  <a:srgbClr val="C00000"/>
                </a:solidFill>
                <a:latin typeface="华文中宋" panose="02010600040101010101" charset="-122"/>
                <a:ea typeface="华文中宋" panose="02010600040101010101" charset="-122"/>
              </a:rPr>
              <a:t>重要表现</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p:txBody>
      </p:sp>
      <p:sp>
        <p:nvSpPr>
          <p:cNvPr id="4" name="object 4"/>
          <p:cNvSpPr/>
          <p:nvPr/>
        </p:nvSpPr>
        <p:spPr>
          <a:xfrm>
            <a:off x="6400641" y="2636912"/>
            <a:ext cx="3456432" cy="3436620"/>
          </a:xfrm>
          <a:prstGeom prst="rect">
            <a:avLst/>
          </a:prstGeom>
          <a:blipFill>
            <a:blip r:embed="rId1" cstate="print"/>
            <a:stretch>
              <a:fillRect/>
            </a:stretch>
          </a:blipFill>
        </p:spPr>
        <p:txBody>
          <a:bodyPr wrap="square" lIns="0" tIns="0" rIns="0" bIns="0" rtlCol="0"/>
          <a:lstStyle/>
          <a:p>
            <a:endParaRPr sz="1800"/>
          </a:p>
        </p:txBody>
      </p:sp>
      <p:sp>
        <p:nvSpPr>
          <p:cNvPr id="5"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36525" y="1461886"/>
            <a:ext cx="11918950" cy="4476750"/>
          </a:xfrm>
          <a:prstGeom prst="rect">
            <a:avLst/>
          </a:prstGeom>
        </p:spPr>
        <p:txBody>
          <a:bodyPr vert="horz" wrap="square" lIns="0" tIns="45110" rIns="0" bIns="0" rtlCol="0">
            <a:spAutoFit/>
          </a:bodyPr>
          <a:lstStyle/>
          <a:p>
            <a:pPr marL="577850" marR="5080">
              <a:lnSpc>
                <a:spcPct val="150000"/>
              </a:lnSpc>
            </a:pPr>
            <a:r>
              <a:rPr sz="2400" spc="-5" dirty="0">
                <a:latin typeface="华文中宋" panose="02010600040101010101" charset="-122"/>
                <a:ea typeface="华文中宋" panose="02010600040101010101" charset="-122"/>
              </a:rPr>
              <a:t>3、社会意识具有</a:t>
            </a:r>
            <a:r>
              <a:rPr sz="2400" u="heavy" spc="-5" dirty="0">
                <a:solidFill>
                  <a:srgbClr val="C00000"/>
                </a:solidFill>
                <a:latin typeface="华文中宋" panose="02010600040101010101" charset="-122"/>
                <a:ea typeface="华文中宋" panose="02010600040101010101" charset="-122"/>
              </a:rPr>
              <a:t>相对独立性</a:t>
            </a:r>
            <a:r>
              <a:rPr sz="2400" spc="-5" dirty="0">
                <a:latin typeface="华文中宋" panose="02010600040101010101" charset="-122"/>
                <a:ea typeface="华文中宋" panose="02010600040101010101" charset="-122"/>
              </a:rPr>
              <a:t>的表现</a:t>
            </a:r>
            <a:r>
              <a:rPr sz="2400" spc="-5" dirty="0">
                <a:solidFill>
                  <a:srgbClr val="00AF50"/>
                </a:solidFill>
                <a:latin typeface="华文中宋" panose="02010600040101010101" charset="-122"/>
                <a:ea typeface="华文中宋" panose="02010600040101010101" charset="-122"/>
              </a:rPr>
              <a:t>（简答题） </a:t>
            </a:r>
            <a:endParaRPr sz="2400" spc="-5" dirty="0">
              <a:solidFill>
                <a:srgbClr val="00AF50"/>
              </a:solidFill>
              <a:latin typeface="华文中宋" panose="02010600040101010101" charset="-122"/>
              <a:ea typeface="华文中宋" panose="02010600040101010101" charset="-122"/>
            </a:endParaRPr>
          </a:p>
          <a:p>
            <a:pPr marL="577850" marR="5080">
              <a:lnSpc>
                <a:spcPct val="150000"/>
              </a:lnSpc>
            </a:pPr>
            <a:r>
              <a:rPr sz="2400" b="0" spc="-5" dirty="0">
                <a:latin typeface="华文中宋" panose="02010600040101010101" charset="-122"/>
                <a:ea typeface="华文中宋" panose="02010600040101010101" charset="-122"/>
                <a:cs typeface="微软雅黑" panose="020B0503020204020204" pitchFamily="34" charset="-122"/>
              </a:rPr>
              <a:t>a.社会意识与社会存在变化发展的</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非完全同步性</a:t>
            </a:r>
            <a:r>
              <a:rPr sz="2400" b="0" spc="-5" dirty="0">
                <a:latin typeface="华文中宋" panose="02010600040101010101" charset="-122"/>
                <a:ea typeface="华文中宋" panose="02010600040101010101" charset="-122"/>
                <a:cs typeface="微软雅黑" panose="020B0503020204020204" pitchFamily="34" charset="-122"/>
              </a:rPr>
              <a:t>。</a:t>
            </a:r>
            <a:r>
              <a:rPr sz="2400" spc="-5" dirty="0">
                <a:solidFill>
                  <a:srgbClr val="C00000"/>
                </a:solidFill>
                <a:latin typeface="华文中宋" panose="02010600040101010101" charset="-122"/>
                <a:ea typeface="华文中宋" panose="02010600040101010101" charset="-122"/>
              </a:rPr>
              <a:t>（非同） </a:t>
            </a:r>
            <a:endParaRPr sz="2400" spc="-5" dirty="0">
              <a:solidFill>
                <a:srgbClr val="C00000"/>
              </a:solidFill>
              <a:latin typeface="华文中宋" panose="02010600040101010101" charset="-122"/>
              <a:ea typeface="华文中宋" panose="02010600040101010101" charset="-122"/>
            </a:endParaRPr>
          </a:p>
          <a:p>
            <a:pPr marL="577850" marR="5080">
              <a:lnSpc>
                <a:spcPct val="150000"/>
              </a:lnSpc>
            </a:pPr>
            <a:r>
              <a:rPr sz="2400" b="0" spc="-5" dirty="0">
                <a:latin typeface="华文中宋" panose="02010600040101010101" charset="-122"/>
                <a:ea typeface="华文中宋" panose="02010600040101010101" charset="-122"/>
                <a:cs typeface="微软雅黑" panose="020B0503020204020204" pitchFamily="34" charset="-122"/>
              </a:rPr>
              <a:t>b.社会意识与社会经济发展水平具有</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不平衡性</a:t>
            </a:r>
            <a:r>
              <a:rPr sz="2400" b="0" spc="-5" dirty="0">
                <a:latin typeface="华文中宋" panose="02010600040101010101" charset="-122"/>
                <a:ea typeface="华文中宋" panose="02010600040101010101" charset="-122"/>
                <a:cs typeface="微软雅黑" panose="020B0503020204020204" pitchFamily="34" charset="-122"/>
              </a:rPr>
              <a:t>。 </a:t>
            </a:r>
            <a:r>
              <a:rPr sz="2400" dirty="0">
                <a:solidFill>
                  <a:srgbClr val="C00000"/>
                </a:solidFill>
                <a:latin typeface="华文中宋" panose="02010600040101010101" charset="-122"/>
                <a:ea typeface="华文中宋" panose="02010600040101010101" charset="-122"/>
              </a:rPr>
              <a:t>（不平） </a:t>
            </a:r>
            <a:endParaRPr sz="2400" dirty="0">
              <a:solidFill>
                <a:srgbClr val="C00000"/>
              </a:solidFill>
              <a:latin typeface="华文中宋" panose="02010600040101010101" charset="-122"/>
              <a:ea typeface="华文中宋" panose="02010600040101010101" charset="-122"/>
            </a:endParaRPr>
          </a:p>
          <a:p>
            <a:pPr marL="577850" marR="5080">
              <a:lnSpc>
                <a:spcPct val="150000"/>
              </a:lnSpc>
            </a:pPr>
            <a:r>
              <a:rPr sz="2400" b="0" dirty="0">
                <a:latin typeface="华文中宋" panose="02010600040101010101" charset="-122"/>
                <a:ea typeface="华文中宋" panose="02010600040101010101" charset="-122"/>
                <a:cs typeface="微软雅黑" panose="020B0503020204020204" pitchFamily="34" charset="-122"/>
              </a:rPr>
              <a:t>c</a:t>
            </a:r>
            <a:r>
              <a:rPr sz="2400" b="0" spc="-5" dirty="0">
                <a:latin typeface="华文中宋" panose="02010600040101010101" charset="-122"/>
                <a:ea typeface="华文中宋" panose="02010600040101010101" charset="-122"/>
                <a:cs typeface="微软雅黑" panose="020B0503020204020204" pitchFamily="34" charset="-122"/>
              </a:rPr>
              <a:t>.</a:t>
            </a:r>
            <a:r>
              <a:rPr sz="2400" b="0" dirty="0">
                <a:latin typeface="华文中宋" panose="02010600040101010101" charset="-122"/>
                <a:ea typeface="华文中宋" panose="02010600040101010101" charset="-122"/>
                <a:cs typeface="微软雅黑" panose="020B0503020204020204" pitchFamily="34" charset="-122"/>
              </a:rPr>
              <a:t>社会意识的发展具有</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历史继承性</a:t>
            </a:r>
            <a:r>
              <a:rPr sz="2400" b="0" dirty="0">
                <a:latin typeface="华文中宋" panose="02010600040101010101" charset="-122"/>
                <a:ea typeface="华文中宋" panose="02010600040101010101" charset="-122"/>
                <a:cs typeface="微软雅黑" panose="020B0503020204020204" pitchFamily="34" charset="-122"/>
              </a:rPr>
              <a:t>。</a:t>
            </a:r>
            <a:r>
              <a:rPr sz="2400" b="0" spc="-5" dirty="0">
                <a:latin typeface="华文中宋" panose="02010600040101010101" charset="-122"/>
                <a:ea typeface="华文中宋" panose="02010600040101010101" charset="-122"/>
                <a:cs typeface="微软雅黑" panose="020B0503020204020204" pitchFamily="34" charset="-122"/>
              </a:rPr>
              <a:t> </a:t>
            </a:r>
            <a:r>
              <a:rPr sz="2400" dirty="0">
                <a:solidFill>
                  <a:srgbClr val="C00000"/>
                </a:solidFill>
                <a:latin typeface="华文中宋" panose="02010600040101010101" charset="-122"/>
                <a:ea typeface="华文中宋" panose="02010600040101010101" charset="-122"/>
              </a:rPr>
              <a:t>（历史） </a:t>
            </a:r>
            <a:endParaRPr sz="2400" dirty="0">
              <a:solidFill>
                <a:srgbClr val="C00000"/>
              </a:solidFill>
              <a:latin typeface="华文中宋" panose="02010600040101010101" charset="-122"/>
              <a:ea typeface="华文中宋" panose="02010600040101010101" charset="-122"/>
            </a:endParaRPr>
          </a:p>
          <a:p>
            <a:pPr marL="577850" marR="5080">
              <a:lnSpc>
                <a:spcPct val="150000"/>
              </a:lnSpc>
            </a:pPr>
            <a:r>
              <a:rPr sz="2400" b="0" spc="-5" dirty="0">
                <a:latin typeface="华文中宋" panose="02010600040101010101" charset="-122"/>
                <a:ea typeface="华文中宋" panose="02010600040101010101" charset="-122"/>
                <a:cs typeface="微软雅黑" panose="020B0503020204020204" pitchFamily="34" charset="-122"/>
              </a:rPr>
              <a:t>d.</a:t>
            </a:r>
            <a:r>
              <a:rPr sz="2400" b="0" dirty="0">
                <a:latin typeface="华文中宋" panose="02010600040101010101" charset="-122"/>
                <a:ea typeface="华文中宋" panose="02010600040101010101" charset="-122"/>
                <a:cs typeface="微软雅黑" panose="020B0503020204020204" pitchFamily="34" charset="-122"/>
              </a:rPr>
              <a:t>社会意识各种形式之间</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相互作用、相互影响</a:t>
            </a:r>
            <a:r>
              <a:rPr sz="2400" b="0" dirty="0">
                <a:latin typeface="华文中宋" panose="02010600040101010101" charset="-122"/>
                <a:ea typeface="华文中宋" panose="02010600040101010101" charset="-122"/>
                <a:cs typeface="微软雅黑" panose="020B0503020204020204" pitchFamily="34" charset="-122"/>
              </a:rPr>
              <a:t>。</a:t>
            </a:r>
            <a:r>
              <a:rPr sz="2400" b="0" spc="-5" dirty="0">
                <a:latin typeface="华文中宋" panose="02010600040101010101" charset="-122"/>
                <a:ea typeface="华文中宋" panose="02010600040101010101" charset="-122"/>
                <a:cs typeface="微软雅黑" panose="020B0503020204020204" pitchFamily="34" charset="-122"/>
              </a:rPr>
              <a:t> </a:t>
            </a:r>
            <a:r>
              <a:rPr sz="2400" dirty="0">
                <a:solidFill>
                  <a:srgbClr val="C00000"/>
                </a:solidFill>
                <a:latin typeface="华文中宋" panose="02010600040101010101" charset="-122"/>
                <a:ea typeface="华文中宋" panose="02010600040101010101" charset="-122"/>
              </a:rPr>
              <a:t>（相互） </a:t>
            </a:r>
            <a:endParaRPr sz="2400" dirty="0">
              <a:solidFill>
                <a:srgbClr val="C00000"/>
              </a:solidFill>
              <a:latin typeface="华文中宋" panose="02010600040101010101" charset="-122"/>
              <a:ea typeface="华文中宋" panose="02010600040101010101" charset="-122"/>
            </a:endParaRPr>
          </a:p>
          <a:p>
            <a:pPr marL="577850" marR="5080">
              <a:lnSpc>
                <a:spcPct val="150000"/>
              </a:lnSpc>
            </a:pPr>
            <a:r>
              <a:rPr sz="2400" b="0" spc="-5" dirty="0">
                <a:latin typeface="华文中宋" panose="02010600040101010101" charset="-122"/>
                <a:ea typeface="华文中宋" panose="02010600040101010101" charset="-122"/>
                <a:cs typeface="微软雅黑" panose="020B0503020204020204" pitchFamily="34" charset="-122"/>
              </a:rPr>
              <a:t>e.</a:t>
            </a:r>
            <a:r>
              <a:rPr sz="2400" b="0" dirty="0">
                <a:latin typeface="华文中宋" panose="02010600040101010101" charset="-122"/>
                <a:ea typeface="华文中宋" panose="02010600040101010101" charset="-122"/>
                <a:cs typeface="微软雅黑" panose="020B0503020204020204" pitchFamily="34" charset="-122"/>
              </a:rPr>
              <a:t>社会意识对社会存在的</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反作用</a:t>
            </a:r>
            <a:r>
              <a:rPr sz="2400" b="0" dirty="0">
                <a:latin typeface="华文中宋" panose="02010600040101010101" charset="-122"/>
                <a:ea typeface="华文中宋" panose="02010600040101010101" charset="-122"/>
                <a:cs typeface="微软雅黑" panose="020B0503020204020204" pitchFamily="34" charset="-122"/>
              </a:rPr>
              <a:t>或称</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能动性</a:t>
            </a:r>
            <a:r>
              <a:rPr sz="2400" b="0" dirty="0">
                <a:latin typeface="华文中宋" panose="02010600040101010101" charset="-122"/>
                <a:ea typeface="华文中宋" panose="02010600040101010101" charset="-122"/>
                <a:cs typeface="微软雅黑" panose="020B0503020204020204" pitchFamily="34" charset="-122"/>
              </a:rPr>
              <a:t>，</a:t>
            </a:r>
            <a:r>
              <a:rPr sz="2400" dirty="0">
                <a:latin typeface="华文中宋" panose="02010600040101010101" charset="-122"/>
                <a:ea typeface="华文中宋" panose="02010600040101010101" charset="-122"/>
              </a:rPr>
              <a:t>是</a:t>
            </a:r>
            <a:r>
              <a:rPr sz="2400" dirty="0">
                <a:solidFill>
                  <a:srgbClr val="C00000"/>
                </a:solidFill>
                <a:latin typeface="华文中宋" panose="02010600040101010101" charset="-122"/>
                <a:ea typeface="华文中宋" panose="02010600040101010101" charset="-122"/>
              </a:rPr>
              <a:t>社会意识相对独立性的</a:t>
            </a:r>
            <a:r>
              <a:rPr sz="2400" u="sng" dirty="0">
                <a:solidFill>
                  <a:srgbClr val="C00000"/>
                </a:solidFill>
                <a:latin typeface="华文中宋" panose="02010600040101010101" charset="-122"/>
                <a:ea typeface="华文中宋" panose="02010600040101010101" charset="-122"/>
              </a:rPr>
              <a:t>最重要表现</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a:p>
            <a:pPr marL="758825">
              <a:lnSpc>
                <a:spcPct val="100000"/>
              </a:lnSpc>
              <a:spcBef>
                <a:spcPts val="1440"/>
              </a:spcBef>
            </a:pPr>
            <a:r>
              <a:rPr sz="2400" dirty="0">
                <a:solidFill>
                  <a:srgbClr val="C00000"/>
                </a:solidFill>
                <a:latin typeface="华文中宋" panose="02010600040101010101" charset="-122"/>
                <a:ea typeface="华文中宋" panose="02010600040101010101" charset="-122"/>
              </a:rPr>
              <a:t>（能动反作用）</a:t>
            </a:r>
            <a:endParaRPr sz="2400" dirty="0">
              <a:solidFill>
                <a:srgbClr val="C00000"/>
              </a:solidFill>
              <a:latin typeface="华文中宋" panose="02010600040101010101" charset="-122"/>
              <a:ea typeface="华文中宋" panose="02010600040101010101" charset="-122"/>
            </a:endParaRPr>
          </a:p>
          <a:p>
            <a:pPr marL="758825">
              <a:lnSpc>
                <a:spcPct val="100000"/>
              </a:lnSpc>
              <a:spcBef>
                <a:spcPts val="1440"/>
              </a:spcBef>
            </a:pPr>
            <a:r>
              <a:rPr lang="zh-CN" sz="2400" dirty="0">
                <a:solidFill>
                  <a:srgbClr val="00B050"/>
                </a:solidFill>
                <a:latin typeface="华文中宋" panose="02010600040101010101" charset="-122"/>
                <a:ea typeface="华文中宋" panose="02010600040101010101" charset="-122"/>
              </a:rPr>
              <a:t>同平历互动</a:t>
            </a:r>
            <a:endParaRPr lang="zh-CN" sz="2400" dirty="0">
              <a:solidFill>
                <a:srgbClr val="00B050"/>
              </a:solidFill>
              <a:latin typeface="华文中宋" panose="02010600040101010101" charset="-122"/>
              <a:ea typeface="华文中宋" panose="02010600040101010101" charset="-122"/>
            </a:endParaRPr>
          </a:p>
        </p:txBody>
      </p:sp>
      <p:sp>
        <p:nvSpPr>
          <p:cNvPr id="5"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189" y="1540641"/>
            <a:ext cx="10086395" cy="2734310"/>
          </a:xfrm>
          <a:prstGeom prst="rect">
            <a:avLst/>
          </a:prstGeom>
        </p:spPr>
        <p:txBody>
          <a:bodyPr vert="horz" wrap="square" lIns="0" tIns="0" rIns="0" bIns="0" rtlCol="0">
            <a:spAutoFit/>
          </a:bodyPr>
          <a:lstStyle/>
          <a:p>
            <a:pPr marL="12700">
              <a:lnSpc>
                <a:spcPct val="100000"/>
              </a:lnSpc>
            </a:pPr>
            <a:r>
              <a:rPr sz="2800" b="1" dirty="0">
                <a:latin typeface="华文中宋" panose="02010600040101010101" charset="-122"/>
                <a:ea typeface="华文中宋" panose="02010600040101010101" charset="-122"/>
                <a:cs typeface="方正清刻本悦宋简体" panose="02000000000000000000" pitchFamily="2" charset="-122"/>
              </a:rPr>
              <a:t>社会存在与社会意识的关系小结</a:t>
            </a:r>
            <a:r>
              <a:rPr sz="2800" b="1" spc="-20" dirty="0">
                <a:latin typeface="华文中宋" panose="02010600040101010101" charset="-122"/>
                <a:ea typeface="华文中宋" panose="02010600040101010101" charset="-122"/>
                <a:cs typeface="方正清刻本悦宋简体" panose="02000000000000000000" pitchFamily="2" charset="-122"/>
              </a:rPr>
              <a:t>：</a:t>
            </a:r>
            <a:endParaRPr sz="2800" dirty="0">
              <a:latin typeface="华文中宋" panose="02010600040101010101" charset="-122"/>
              <a:ea typeface="华文中宋" panose="02010600040101010101" charset="-122"/>
              <a:cs typeface="方正清刻本悦宋简体" panose="02000000000000000000" pitchFamily="2" charset="-122"/>
            </a:endParaRPr>
          </a:p>
          <a:p>
            <a:pPr>
              <a:lnSpc>
                <a:spcPct val="100000"/>
              </a:lnSpc>
              <a:spcBef>
                <a:spcPts val="15"/>
              </a:spcBef>
            </a:pPr>
            <a:endParaRPr sz="2750" dirty="0">
              <a:latin typeface="华文中宋" panose="02010600040101010101" charset="-122"/>
              <a:ea typeface="华文中宋" panose="02010600040101010101" charset="-122"/>
              <a:cs typeface="Times New Roman" panose="02020603050405020304"/>
            </a:endParaRPr>
          </a:p>
          <a:p>
            <a:pPr marL="12700">
              <a:lnSpc>
                <a:spcPct val="100000"/>
              </a:lnSpc>
            </a:pPr>
            <a:r>
              <a:rPr sz="2400" spc="-5" dirty="0">
                <a:latin typeface="华文中宋" panose="02010600040101010101" charset="-122"/>
                <a:ea typeface="华文中宋" panose="02010600040101010101" charset="-122"/>
                <a:cs typeface="微软雅黑" panose="020B0503020204020204" pitchFamily="34" charset="-122"/>
              </a:rPr>
              <a:t>1.</a:t>
            </a:r>
            <a:r>
              <a:rPr sz="2400" dirty="0">
                <a:latin typeface="华文中宋" panose="02010600040101010101" charset="-122"/>
                <a:ea typeface="华文中宋" panose="02010600040101010101" charset="-122"/>
                <a:cs typeface="微软雅黑" panose="020B0503020204020204" pitchFamily="34" charset="-122"/>
              </a:rPr>
              <a:t> 社会存在</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决定</a:t>
            </a:r>
            <a:r>
              <a:rPr sz="2400" dirty="0">
                <a:latin typeface="华文中宋" panose="02010600040101010101" charset="-122"/>
                <a:ea typeface="华文中宋" panose="02010600040101010101" charset="-122"/>
                <a:cs typeface="微软雅黑" panose="020B0503020204020204" pitchFamily="34" charset="-122"/>
              </a:rPr>
              <a:t>社会意识</a:t>
            </a:r>
            <a:r>
              <a:rPr lang="en-US" sz="2400" dirty="0">
                <a:latin typeface="华文中宋" panose="02010600040101010101" charset="-122"/>
                <a:ea typeface="华文中宋" panose="02010600040101010101" charset="-122"/>
                <a:cs typeface="微软雅黑" panose="020B0503020204020204" pitchFamily="34" charset="-122"/>
              </a:rPr>
              <a:t>(</a:t>
            </a:r>
            <a:r>
              <a:rPr lang="en-US" sz="2400" u="sng" dirty="0">
                <a:latin typeface="华文中宋" panose="02010600040101010101" charset="-122"/>
                <a:ea typeface="华文中宋" panose="02010600040101010101" charset="-122"/>
                <a:cs typeface="微软雅黑" panose="020B0503020204020204" pitchFamily="34" charset="-122"/>
              </a:rPr>
              <a:t>社会意识根源于社会存在</a:t>
            </a:r>
            <a:r>
              <a:rPr lang="en-US" sz="2400" dirty="0">
                <a:latin typeface="华文中宋" panose="02010600040101010101" charset="-122"/>
                <a:ea typeface="华文中宋" panose="02010600040101010101" charset="-122"/>
                <a:cs typeface="微软雅黑" panose="020B0503020204020204" pitchFamily="34" charset="-122"/>
              </a:rPr>
              <a:t>)</a:t>
            </a:r>
            <a:endParaRPr lang="en-US" sz="2400" dirty="0">
              <a:latin typeface="华文中宋" panose="02010600040101010101" charset="-122"/>
              <a:ea typeface="华文中宋" panose="02010600040101010101" charset="-122"/>
              <a:cs typeface="微软雅黑" panose="020B0503020204020204" pitchFamily="34" charset="-122"/>
            </a:endParaRPr>
          </a:p>
          <a:p>
            <a:pPr>
              <a:lnSpc>
                <a:spcPct val="100000"/>
              </a:lnSpc>
              <a:spcBef>
                <a:spcPts val="5"/>
              </a:spcBef>
            </a:pPr>
            <a:endParaRPr sz="2500" dirty="0">
              <a:latin typeface="华文中宋" panose="02010600040101010101" charset="-122"/>
              <a:ea typeface="华文中宋" panose="02010600040101010101" charset="-122"/>
              <a:cs typeface="Times New Roman" panose="02020603050405020304"/>
            </a:endParaRPr>
          </a:p>
          <a:p>
            <a:pPr marL="12700">
              <a:lnSpc>
                <a:spcPct val="100000"/>
              </a:lnSpc>
            </a:pPr>
            <a:r>
              <a:rPr sz="2400" spc="-5" dirty="0">
                <a:latin typeface="华文中宋" panose="02010600040101010101" charset="-122"/>
                <a:ea typeface="华文中宋" panose="02010600040101010101" charset="-122"/>
                <a:cs typeface="微软雅黑" panose="020B0503020204020204" pitchFamily="34" charset="-122"/>
              </a:rPr>
              <a:t>2.</a:t>
            </a:r>
            <a:r>
              <a:rPr sz="2400" dirty="0">
                <a:latin typeface="华文中宋" panose="02010600040101010101" charset="-122"/>
                <a:ea typeface="华文中宋" panose="02010600040101010101" charset="-122"/>
                <a:cs typeface="微软雅黑" panose="020B0503020204020204" pitchFamily="34" charset="-122"/>
              </a:rPr>
              <a:t> 社会意识</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反作用</a:t>
            </a:r>
            <a:r>
              <a:rPr sz="2400" dirty="0">
                <a:latin typeface="华文中宋" panose="02010600040101010101" charset="-122"/>
                <a:ea typeface="华文中宋" panose="02010600040101010101" charset="-122"/>
                <a:cs typeface="微软雅黑" panose="020B0503020204020204" pitchFamily="34" charset="-122"/>
              </a:rPr>
              <a:t>于社会存在</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spcBef>
                <a:spcPts val="5"/>
              </a:spcBef>
            </a:pPr>
            <a:endParaRPr sz="2500" dirty="0">
              <a:latin typeface="华文中宋" panose="02010600040101010101" charset="-122"/>
              <a:ea typeface="华文中宋" panose="02010600040101010101" charset="-122"/>
              <a:cs typeface="Times New Roman" panose="02020603050405020304"/>
            </a:endParaRPr>
          </a:p>
          <a:p>
            <a:pPr marL="12700">
              <a:lnSpc>
                <a:spcPct val="100000"/>
              </a:lnSpc>
            </a:pPr>
            <a:r>
              <a:rPr sz="2400" spc="-5" dirty="0">
                <a:latin typeface="华文中宋" panose="02010600040101010101" charset="-122"/>
                <a:ea typeface="华文中宋" panose="02010600040101010101" charset="-122"/>
                <a:cs typeface="微软雅黑" panose="020B0503020204020204" pitchFamily="34" charset="-122"/>
              </a:rPr>
              <a:t>3.</a:t>
            </a:r>
            <a:r>
              <a:rPr sz="2400" dirty="0">
                <a:latin typeface="华文中宋" panose="02010600040101010101" charset="-122"/>
                <a:ea typeface="华文中宋" panose="02010600040101010101" charset="-122"/>
                <a:cs typeface="微软雅黑" panose="020B0503020204020204" pitchFamily="34" charset="-122"/>
              </a:rPr>
              <a:t> 社会意识具有</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相对独立性</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（非同、不平、历史、相互、能动反作用）</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5"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481583"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4" name="object 4"/>
          <p:cNvSpPr/>
          <p:nvPr/>
        </p:nvSpPr>
        <p:spPr>
          <a:xfrm>
            <a:off x="661416"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5" name="object 5"/>
          <p:cNvSpPr/>
          <p:nvPr/>
        </p:nvSpPr>
        <p:spPr>
          <a:xfrm>
            <a:off x="838200" y="484631"/>
            <a:ext cx="73660" cy="483234"/>
          </a:xfrm>
          <a:custGeom>
            <a:avLst/>
            <a:gdLst/>
            <a:ahLst/>
            <a:cxnLst/>
            <a:rect l="l" t="t" r="r" b="b"/>
            <a:pathLst>
              <a:path w="73659" h="483234">
                <a:moveTo>
                  <a:pt x="0" y="0"/>
                </a:moveTo>
                <a:lnTo>
                  <a:pt x="73152" y="0"/>
                </a:lnTo>
                <a:lnTo>
                  <a:pt x="73152" y="483108"/>
                </a:lnTo>
                <a:lnTo>
                  <a:pt x="0" y="483108"/>
                </a:lnTo>
                <a:lnTo>
                  <a:pt x="0" y="0"/>
                </a:lnTo>
                <a:close/>
              </a:path>
            </a:pathLst>
          </a:custGeom>
          <a:solidFill>
            <a:srgbClr val="C00000"/>
          </a:solidFill>
        </p:spPr>
        <p:txBody>
          <a:bodyPr wrap="square" lIns="0" tIns="0" rIns="0" bIns="0" rtlCol="0"/>
          <a:lstStyle/>
          <a:p>
            <a:endParaRPr sz="1800"/>
          </a:p>
        </p:txBody>
      </p:sp>
      <p:sp>
        <p:nvSpPr>
          <p:cNvPr id="6" name="object 6"/>
          <p:cNvSpPr txBox="1"/>
          <p:nvPr/>
        </p:nvSpPr>
        <p:spPr>
          <a:xfrm>
            <a:off x="911859" y="1861301"/>
            <a:ext cx="9495790" cy="368935"/>
          </a:xfrm>
          <a:prstGeom prst="rect">
            <a:avLst/>
          </a:prstGeom>
        </p:spPr>
        <p:txBody>
          <a:bodyPr vert="horz" wrap="square" lIns="0" tIns="0" rIns="0" bIns="0" rtlCol="0">
            <a:spAutoFit/>
          </a:bodyPr>
          <a:lstStyle/>
          <a:p>
            <a:pPr marL="12700">
              <a:lnSpc>
                <a:spcPct val="100000"/>
              </a:lnSpc>
            </a:pPr>
            <a:r>
              <a:rPr sz="2400" dirty="0">
                <a:latin typeface="华文中宋" panose="02010600040101010101" charset="-122"/>
                <a:ea typeface="华文中宋" panose="02010600040101010101" charset="-122"/>
                <a:cs typeface="微软雅黑" panose="020B0503020204020204" pitchFamily="34" charset="-122"/>
              </a:rPr>
              <a:t>回顾：</a:t>
            </a:r>
            <a:r>
              <a:rPr sz="2400" spc="-5" dirty="0">
                <a:latin typeface="华文中宋" panose="02010600040101010101" charset="-122"/>
                <a:ea typeface="华文中宋" panose="02010600040101010101" charset="-122"/>
                <a:cs typeface="微软雅黑" panose="020B0503020204020204" pitchFamily="34" charset="-122"/>
              </a:rPr>
              <a:t> </a:t>
            </a:r>
            <a:r>
              <a:rPr sz="2400" dirty="0">
                <a:latin typeface="华文中宋" panose="02010600040101010101" charset="-122"/>
                <a:ea typeface="华文中宋" panose="02010600040101010101" charset="-122"/>
                <a:cs typeface="微软雅黑" panose="020B0503020204020204" pitchFamily="34" charset="-122"/>
              </a:rPr>
              <a:t>哲学的基本问题是</a:t>
            </a:r>
            <a:r>
              <a:rPr sz="240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物质（存在）</a:t>
            </a:r>
            <a:r>
              <a:rPr sz="2400" u="heavy" spc="-5" dirty="0">
                <a:latin typeface="华文中宋" panose="02010600040101010101" charset="-122"/>
                <a:ea typeface="华文中宋" panose="02010600040101010101" charset="-122"/>
                <a:cs typeface="微软雅黑" panose="020B0503020204020204" pitchFamily="34" charset="-122"/>
              </a:rPr>
              <a:t> </a:t>
            </a:r>
            <a:r>
              <a:rPr sz="2400" dirty="0">
                <a:latin typeface="华文中宋" panose="02010600040101010101" charset="-122"/>
                <a:ea typeface="华文中宋" panose="02010600040101010101" charset="-122"/>
                <a:cs typeface="微软雅黑" panose="020B0503020204020204" pitchFamily="34" charset="-122"/>
              </a:rPr>
              <a:t>和</a:t>
            </a:r>
            <a:r>
              <a:rPr sz="2400" spc="-5" dirty="0">
                <a:latin typeface="华文中宋" panose="02010600040101010101" charset="-122"/>
                <a:ea typeface="华文中宋" panose="02010600040101010101" charset="-122"/>
                <a:cs typeface="微软雅黑" panose="020B0503020204020204" pitchFamily="34" charset="-122"/>
              </a:rPr>
              <a:t> </a:t>
            </a:r>
            <a:r>
              <a:rPr sz="240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意识（思维）</a:t>
            </a:r>
            <a:r>
              <a:rPr sz="2400" u="heavy" spc="-5" dirty="0">
                <a:latin typeface="华文中宋" panose="02010600040101010101" charset="-122"/>
                <a:ea typeface="华文中宋" panose="02010600040101010101" charset="-122"/>
                <a:cs typeface="微软雅黑" panose="020B0503020204020204" pitchFamily="34" charset="-122"/>
              </a:rPr>
              <a:t> </a:t>
            </a:r>
            <a:r>
              <a:rPr sz="2400" dirty="0">
                <a:latin typeface="华文中宋" panose="02010600040101010101" charset="-122"/>
                <a:ea typeface="华文中宋" panose="02010600040101010101" charset="-122"/>
                <a:cs typeface="微软雅黑" panose="020B0503020204020204" pitchFamily="34" charset="-122"/>
              </a:rPr>
              <a:t>的关系问题</a:t>
            </a:r>
            <a:endParaRPr sz="2400">
              <a:latin typeface="华文中宋" panose="02010600040101010101" charset="-122"/>
              <a:ea typeface="华文中宋" panose="02010600040101010101" charset="-122"/>
              <a:cs typeface="微软雅黑" panose="020B0503020204020204" pitchFamily="34" charset="-122"/>
            </a:endParaRPr>
          </a:p>
        </p:txBody>
      </p:sp>
      <p:sp>
        <p:nvSpPr>
          <p:cNvPr id="7" name="object 7"/>
          <p:cNvSpPr/>
          <p:nvPr/>
        </p:nvSpPr>
        <p:spPr>
          <a:xfrm>
            <a:off x="7143749" y="2344420"/>
            <a:ext cx="231775" cy="667385"/>
          </a:xfrm>
          <a:custGeom>
            <a:avLst/>
            <a:gdLst/>
            <a:ahLst/>
            <a:cxnLst/>
            <a:rect l="l" t="t" r="r" b="b"/>
            <a:pathLst>
              <a:path w="231775" h="667385">
                <a:moveTo>
                  <a:pt x="158623" y="447801"/>
                </a:moveTo>
                <a:lnTo>
                  <a:pt x="73151" y="447801"/>
                </a:lnTo>
                <a:lnTo>
                  <a:pt x="37757" y="0"/>
                </a:lnTo>
                <a:lnTo>
                  <a:pt x="115887" y="132105"/>
                </a:lnTo>
                <a:lnTo>
                  <a:pt x="183585" y="132105"/>
                </a:lnTo>
                <a:lnTo>
                  <a:pt x="158623" y="447801"/>
                </a:lnTo>
                <a:close/>
              </a:path>
              <a:path w="231775" h="667385">
                <a:moveTo>
                  <a:pt x="183585" y="132105"/>
                </a:moveTo>
                <a:lnTo>
                  <a:pt x="115887" y="132105"/>
                </a:lnTo>
                <a:lnTo>
                  <a:pt x="194030" y="0"/>
                </a:lnTo>
                <a:lnTo>
                  <a:pt x="183585"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a:endParaRPr sz="1800"/>
          </a:p>
        </p:txBody>
      </p:sp>
      <p:sp>
        <p:nvSpPr>
          <p:cNvPr id="8" name="object 8"/>
          <p:cNvSpPr txBox="1"/>
          <p:nvPr/>
        </p:nvSpPr>
        <p:spPr>
          <a:xfrm>
            <a:off x="1559496" y="3434080"/>
            <a:ext cx="10729192" cy="1343660"/>
          </a:xfrm>
          <a:prstGeom prst="rect">
            <a:avLst/>
          </a:prstGeom>
        </p:spPr>
        <p:txBody>
          <a:bodyPr vert="horz" wrap="square" lIns="0" tIns="0" rIns="0" bIns="0" rtlCol="0">
            <a:spAutoFit/>
          </a:bodyPr>
          <a:lstStyle/>
          <a:p>
            <a:pPr marL="12700">
              <a:lnSpc>
                <a:spcPct val="100000"/>
              </a:lnSpc>
            </a:pP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社会历史观的基本问题</a:t>
            </a:r>
            <a:r>
              <a:rPr sz="2400" dirty="0">
                <a:latin typeface="华文中宋" panose="02010600040101010101" charset="-122"/>
                <a:ea typeface="华文中宋" panose="02010600040101010101" charset="-122"/>
                <a:cs typeface="微软雅黑" panose="020B0503020204020204" pitchFamily="34" charset="-122"/>
              </a:rPr>
              <a:t>是</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社会存在</a:t>
            </a:r>
            <a:r>
              <a:rPr sz="2400" dirty="0">
                <a:latin typeface="华文中宋" panose="02010600040101010101" charset="-122"/>
                <a:ea typeface="华文中宋" panose="02010600040101010101" charset="-122"/>
                <a:cs typeface="微软雅黑" panose="020B0503020204020204" pitchFamily="34" charset="-122"/>
              </a:rPr>
              <a:t>和</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社会意识</a:t>
            </a:r>
            <a:r>
              <a:rPr sz="2400" dirty="0">
                <a:latin typeface="华文中宋" panose="02010600040101010101" charset="-122"/>
                <a:ea typeface="华文中宋" panose="02010600040101010101" charset="-122"/>
                <a:cs typeface="微软雅黑" panose="020B0503020204020204" pitchFamily="34" charset="-122"/>
              </a:rPr>
              <a:t>的关系问题</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pPr>
            <a:endParaRPr sz="2400" dirty="0">
              <a:latin typeface="华文中宋" panose="02010600040101010101" charset="-122"/>
              <a:ea typeface="华文中宋" panose="02010600040101010101" charset="-122"/>
              <a:cs typeface="Times New Roman" panose="02020603050405020304"/>
            </a:endParaRPr>
          </a:p>
          <a:p>
            <a:pPr marL="12700">
              <a:lnSpc>
                <a:spcPct val="100000"/>
              </a:lnSpc>
              <a:spcBef>
                <a:spcPts val="1840"/>
              </a:spcBef>
            </a:pPr>
            <a:r>
              <a:rPr sz="2400" dirty="0" err="1" smtClean="0">
                <a:latin typeface="华文中宋" panose="02010600040101010101" charset="-122"/>
                <a:ea typeface="华文中宋" panose="02010600040101010101" charset="-122"/>
                <a:cs typeface="微软雅黑" panose="020B0503020204020204" pitchFamily="34" charset="-122"/>
              </a:rPr>
              <a:t>二者关系问题，</a:t>
            </a:r>
            <a:r>
              <a:rPr sz="2400" u="sng" dirty="0" err="1" smtClean="0">
                <a:latin typeface="华文中宋" panose="02010600040101010101" charset="-122"/>
                <a:ea typeface="华文中宋" panose="02010600040101010101" charset="-122"/>
                <a:cs typeface="微软雅黑" panose="020B0503020204020204" pitchFamily="34" charset="-122"/>
              </a:rPr>
              <a:t>是划分</a:t>
            </a:r>
            <a:r>
              <a:rPr sz="2400" b="1" u="sng" dirty="0" err="1" smtClean="0">
                <a:solidFill>
                  <a:srgbClr val="C00000"/>
                </a:solidFill>
                <a:latin typeface="华文中宋" panose="02010600040101010101" charset="-122"/>
                <a:ea typeface="华文中宋" panose="02010600040101010101" charset="-122"/>
                <a:cs typeface="微软雅黑" panose="020B0503020204020204" pitchFamily="34" charset="-122"/>
              </a:rPr>
              <a:t>历史唯物主义</a:t>
            </a:r>
            <a:r>
              <a:rPr sz="2400" u="sng" dirty="0" err="1" smtClean="0">
                <a:latin typeface="华文中宋" panose="02010600040101010101" charset="-122"/>
                <a:ea typeface="华文中宋" panose="02010600040101010101" charset="-122"/>
                <a:cs typeface="微软雅黑" panose="020B0503020204020204" pitchFamily="34" charset="-122"/>
              </a:rPr>
              <a:t>和</a:t>
            </a:r>
            <a:r>
              <a:rPr sz="2400" b="1" u="sng" dirty="0" err="1" smtClean="0">
                <a:solidFill>
                  <a:srgbClr val="C00000"/>
                </a:solidFill>
                <a:latin typeface="华文中宋" panose="02010600040101010101" charset="-122"/>
                <a:ea typeface="华文中宋" panose="02010600040101010101" charset="-122"/>
                <a:cs typeface="微软雅黑" panose="020B0503020204020204" pitchFamily="34" charset="-122"/>
              </a:rPr>
              <a:t>历史唯心主义</a:t>
            </a:r>
            <a:r>
              <a:rPr sz="2400" u="sng" dirty="0" err="1" smtClean="0">
                <a:latin typeface="华文中宋" panose="02010600040101010101" charset="-122"/>
                <a:ea typeface="华文中宋" panose="02010600040101010101" charset="-122"/>
                <a:cs typeface="微软雅黑" panose="020B0503020204020204" pitchFamily="34" charset="-122"/>
              </a:rPr>
              <a:t>的根本标准</a:t>
            </a:r>
            <a:r>
              <a:rPr lang="zh-CN" altLang="en-US" sz="2400" dirty="0">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（选择题）</a:t>
            </a:r>
            <a:endParaRPr sz="2400" b="1" dirty="0">
              <a:solidFill>
                <a:srgbClr val="FF0000"/>
              </a:solidFill>
              <a:latin typeface="华文中宋" panose="02010600040101010101" charset="-122"/>
              <a:ea typeface="华文中宋" panose="02010600040101010101" charset="-122"/>
              <a:cs typeface="微软雅黑" panose="020B0503020204020204" pitchFamily="34" charset="-122"/>
            </a:endParaRPr>
          </a:p>
        </p:txBody>
      </p:sp>
      <p:sp>
        <p:nvSpPr>
          <p:cNvPr id="10"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11" name="object 7"/>
          <p:cNvSpPr/>
          <p:nvPr/>
        </p:nvSpPr>
        <p:spPr>
          <a:xfrm>
            <a:off x="4672964" y="2344420"/>
            <a:ext cx="231775" cy="667385"/>
          </a:xfrm>
          <a:custGeom>
            <a:avLst/>
            <a:gdLst/>
            <a:ahLst/>
            <a:cxnLst/>
            <a:rect l="l" t="t" r="r" b="b"/>
            <a:pathLst>
              <a:path w="231775" h="667385">
                <a:moveTo>
                  <a:pt x="158623" y="447801"/>
                </a:moveTo>
                <a:lnTo>
                  <a:pt x="73151" y="447801"/>
                </a:lnTo>
                <a:lnTo>
                  <a:pt x="37757" y="0"/>
                </a:lnTo>
                <a:lnTo>
                  <a:pt x="115887" y="132105"/>
                </a:lnTo>
                <a:lnTo>
                  <a:pt x="183585" y="132105"/>
                </a:lnTo>
                <a:lnTo>
                  <a:pt x="158623" y="447801"/>
                </a:lnTo>
                <a:close/>
              </a:path>
              <a:path w="231775" h="667385">
                <a:moveTo>
                  <a:pt x="183585" y="132105"/>
                </a:moveTo>
                <a:lnTo>
                  <a:pt x="115887" y="132105"/>
                </a:lnTo>
                <a:lnTo>
                  <a:pt x="194030" y="0"/>
                </a:lnTo>
                <a:lnTo>
                  <a:pt x="183585"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1750" y="1856740"/>
            <a:ext cx="9685020" cy="3144520"/>
          </a:xfrm>
        </p:spPr>
        <p:txBody>
          <a:bodyPr/>
          <a:lstStyle/>
          <a:p>
            <a:pPr marL="0" indent="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1 .在社会存在与社会意识的关系问题上，两种根本对立的观点是（） 1604</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A 、机械唯物主义和辩证唯物主义</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B 、可知论与不可知论</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C 、历史唯物主义和历史唯心主义</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D 、辩证法与形而上学</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1750" y="1856740"/>
            <a:ext cx="9685020" cy="314452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1.在社会存在与社会意识的关系问题上，两种根本对立的观点是（</a:t>
            </a:r>
            <a:r>
              <a:rPr lang="en-US" sz="2400" b="1" dirty="0">
                <a:solidFill>
                  <a:srgbClr val="FF0000"/>
                </a:solidFill>
                <a:latin typeface="微软雅黑" panose="020B0503020204020204" pitchFamily="34" charset="-122"/>
                <a:ea typeface="微软雅黑" panose="020B0503020204020204" pitchFamily="34" charset="-122"/>
                <a:cs typeface="+mn-ea"/>
                <a:sym typeface="+mn-ea"/>
              </a:rPr>
              <a:t>C</a:t>
            </a:r>
            <a:r>
              <a:rPr sz="2400" dirty="0">
                <a:latin typeface="微软雅黑" panose="020B0503020204020204" pitchFamily="34" charset="-122"/>
                <a:ea typeface="微软雅黑" panose="020B0503020204020204" pitchFamily="34" charset="-122"/>
                <a:cs typeface="+mn-ea"/>
                <a:sym typeface="+mn-ea"/>
              </a:rPr>
              <a:t>） 1604</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A 、机械唯物主义和辩证唯物主义</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B 、可知论与不可知论</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b="1" dirty="0">
                <a:solidFill>
                  <a:srgbClr val="FF0000"/>
                </a:solidFill>
                <a:latin typeface="微软雅黑" panose="020B0503020204020204" pitchFamily="34" charset="-122"/>
                <a:ea typeface="微软雅黑" panose="020B0503020204020204" pitchFamily="34" charset="-122"/>
                <a:cs typeface="+mn-ea"/>
                <a:sym typeface="+mn-ea"/>
              </a:rPr>
              <a:t>C 、历史唯物主义和历史唯心主义</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D 、辩证法与形而上学</a:t>
            </a:r>
            <a:r>
              <a:rPr lang="en-US" sz="2400" dirty="0">
                <a:latin typeface="微软雅黑" panose="020B0503020204020204" pitchFamily="34" charset="-122"/>
                <a:ea typeface="微软雅黑" panose="020B0503020204020204" pitchFamily="34" charset="-122"/>
                <a:cs typeface="+mn-ea"/>
                <a:sym typeface="+mn-ea"/>
              </a:rPr>
              <a:t>(</a:t>
            </a:r>
            <a:r>
              <a:rPr lang="zh-CN" altLang="en-US" sz="2400" dirty="0">
                <a:latin typeface="微软雅黑" panose="020B0503020204020204" pitchFamily="34" charset="-122"/>
                <a:ea typeface="微软雅黑" panose="020B0503020204020204" pitchFamily="34" charset="-122"/>
                <a:cs typeface="+mn-ea"/>
                <a:sym typeface="+mn-ea"/>
              </a:rPr>
              <a:t>世界发展状态不同</a:t>
            </a:r>
            <a:r>
              <a:rPr lang="en-US" sz="2400" dirty="0">
                <a:latin typeface="微软雅黑" panose="020B0503020204020204" pitchFamily="34" charset="-122"/>
                <a:ea typeface="微软雅黑" panose="020B0503020204020204" pitchFamily="34" charset="-122"/>
                <a:cs typeface="+mn-ea"/>
                <a:sym typeface="+mn-ea"/>
              </a:rPr>
              <a:t>)</a:t>
            </a:r>
            <a:endParaRPr lang="en-US"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cs typeface="+mn-ea"/>
                <a:sym typeface="+mn-ea"/>
              </a:rPr>
              <a:t>解析：第三章第128页。如果认为社会存在决定社会意识，是历史唯物主义；如果认为社会意识决定社会存在，是历史唯心主义。</a:t>
            </a:r>
            <a:endParaRPr sz="2400" dirty="0">
              <a:latin typeface="微软雅黑" panose="020B0503020204020204" pitchFamily="34" charset="-122"/>
              <a:ea typeface="微软雅黑" panose="020B0503020204020204" pitchFamily="34" charset="-122"/>
              <a:cs typeface="+mn-ea"/>
            </a:endParaRPr>
          </a:p>
          <a:p>
            <a:pPr marL="0" indent="0" algn="just">
              <a:lnSpc>
                <a:spcPct val="150000"/>
              </a:lnSpc>
              <a:buNone/>
            </a:pPr>
            <a:endParaRPr sz="2400" dirty="0">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840557" y="1269319"/>
            <a:ext cx="10512284" cy="4987372"/>
          </a:xfrm>
          <a:prstGeom prst="rect">
            <a:avLst/>
          </a:prstGeom>
        </p:spPr>
        <p:txBody>
          <a:bodyPr vert="horz" lIns="91423" tIns="45711" rIns="91423" bIns="45711" rtlCol="0">
            <a:no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华文中宋" panose="02010600040101010101" charset="-122"/>
                <a:ea typeface="华文中宋" panose="02010600040101010101" charset="-122"/>
              </a:rPr>
              <a:t>实践</a:t>
            </a:r>
            <a:r>
              <a:rPr lang="zh-CN" altLang="en-US" sz="2400" dirty="0">
                <a:latin typeface="华文中宋" panose="02010600040101010101" charset="-122"/>
                <a:ea typeface="华文中宋" panose="02010600040101010101" charset="-122"/>
              </a:rPr>
              <a:t>对认识具有决定作用。</a:t>
            </a:r>
            <a:r>
              <a:rPr lang="zh-CN" altLang="en-US" sz="2400" b="1" dirty="0">
                <a:solidFill>
                  <a:schemeClr val="tx1"/>
                </a:solidFill>
                <a:latin typeface="华文中宋" panose="02010600040101010101" charset="-122"/>
                <a:ea typeface="华文中宋" panose="02010600040101010101" charset="-122"/>
              </a:rPr>
              <a:t>（</a:t>
            </a:r>
            <a:r>
              <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rPr>
              <a:t>选择题</a:t>
            </a:r>
            <a:r>
              <a:rPr lang="zh-CN" altLang="en-US" sz="2400" b="1" dirty="0">
                <a:solidFill>
                  <a:schemeClr val="tx1"/>
                </a:solidFill>
                <a:latin typeface="华文中宋" panose="02010600040101010101" charset="-122"/>
                <a:ea typeface="华文中宋" panose="02010600040101010101" charset="-122"/>
              </a:rPr>
              <a:t>）</a:t>
            </a:r>
            <a:r>
              <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rPr>
              <a:t>（主观题）</a:t>
            </a:r>
            <a:r>
              <a:rPr lang="en-US" altLang="zh-CN" sz="2400" b="1" dirty="0">
                <a:solidFill>
                  <a:schemeClr val="tx1"/>
                </a:solidFill>
                <a:latin typeface="华文中宋" panose="02010600040101010101" charset="-122"/>
                <a:ea typeface="华文中宋" panose="02010600040101010101" charset="-122"/>
              </a:rPr>
              <a:t> </a:t>
            </a:r>
            <a:endParaRPr lang="en-US" altLang="zh-CN" sz="2400" b="1" dirty="0">
              <a:solidFill>
                <a:schemeClr val="tx1"/>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是认识的</a:t>
            </a:r>
            <a:r>
              <a:rPr lang="en-US" altLang="zh-CN" sz="2400" dirty="0">
                <a:latin typeface="华文中宋" panose="02010600040101010101" charset="-122"/>
                <a:ea typeface="华文中宋" panose="02010600040101010101" charset="-122"/>
              </a:rPr>
              <a:t>(  )</a:t>
            </a:r>
            <a:endParaRPr lang="zh-CN" altLang="en-US" sz="2400"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是认识发展的</a:t>
            </a:r>
            <a:r>
              <a:rPr lang="en-US" altLang="zh-CN" sz="2400" dirty="0">
                <a:latin typeface="华文中宋" panose="02010600040101010101" charset="-122"/>
                <a:ea typeface="华文中宋" panose="02010600040101010101" charset="-122"/>
                <a:sym typeface="+mn-ea"/>
              </a:rPr>
              <a:t>(  )</a:t>
            </a:r>
            <a:endParaRPr lang="zh-CN" altLang="zh-CN" sz="2400" b="1"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是检验真理性的唯一</a:t>
            </a:r>
            <a:r>
              <a:rPr lang="en-US" altLang="zh-CN" sz="2400" dirty="0">
                <a:latin typeface="华文中宋" panose="02010600040101010101" charset="-122"/>
                <a:ea typeface="华文中宋" panose="02010600040101010101" charset="-122"/>
                <a:sym typeface="+mn-ea"/>
              </a:rPr>
              <a:t>(  )</a:t>
            </a:r>
            <a:endParaRPr lang="zh-CN" altLang="en-US" sz="2400"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是认识的</a:t>
            </a:r>
            <a:r>
              <a:rPr lang="en-US" altLang="zh-CN" sz="2400" dirty="0">
                <a:latin typeface="华文中宋" panose="02010600040101010101" charset="-122"/>
                <a:ea typeface="华文中宋" panose="02010600040101010101" charset="-122"/>
                <a:sym typeface="+mn-ea"/>
              </a:rPr>
              <a:t>(  )</a:t>
            </a:r>
            <a:endParaRPr lang="zh-CN" altLang="zh-CN" sz="2400" b="1" dirty="0">
              <a:solidFill>
                <a:srgbClr val="C00000"/>
              </a:solidFill>
              <a:latin typeface="华文中宋" panose="02010600040101010101" charset="-122"/>
              <a:ea typeface="华文中宋" panose="02010600040101010101" charset="-122"/>
            </a:endParaRPr>
          </a:p>
          <a:p>
            <a:pPr>
              <a:buFont typeface="+mj-ea"/>
            </a:pPr>
            <a:endParaRPr lang="en-US" altLang="zh-CN" sz="2400" b="1" dirty="0">
              <a:solidFill>
                <a:schemeClr val="tx1"/>
              </a:solidFill>
              <a:latin typeface="华文中宋" panose="02010600040101010101" charset="-122"/>
              <a:ea typeface="华文中宋" panose="02010600040101010101" charset="-122"/>
            </a:endParaRPr>
          </a:p>
          <a:p>
            <a:endParaRPr lang="zh-CN" altLang="en-US" sz="2400" dirty="0">
              <a:latin typeface="华文中宋" panose="02010600040101010101" charset="-122"/>
              <a:ea typeface="华文中宋" panose="02010600040101010101" charset="-122"/>
            </a:endParaRPr>
          </a:p>
        </p:txBody>
      </p:sp>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1750" y="1856740"/>
            <a:ext cx="9685020" cy="314452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2 .“作为观念形态的文艺作品，都是一定的社会生活在人类头脑中的反映的产物”，  这句话强调的是(  )  1510</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A.社会意识根源于社会存在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B.社会意识具有历史继承性</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C.社会存在根源于社会意识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D.社会意识具有相对独立性</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1750" y="1800860"/>
            <a:ext cx="9790430" cy="4520565"/>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2 .“作为观念形态的文艺作品，都是一定的社会生活在人类头脑中的反映的产物”，这句话强调的是( </a:t>
            </a:r>
            <a:r>
              <a:rPr sz="2400" b="1" dirty="0">
                <a:solidFill>
                  <a:srgbClr val="C00000"/>
                </a:solidFill>
                <a:latin typeface="微软雅黑" panose="020B0503020204020204" pitchFamily="34" charset="-122"/>
                <a:ea typeface="微软雅黑" panose="020B0503020204020204" pitchFamily="34" charset="-122"/>
                <a:cs typeface="+mn-ea"/>
                <a:sym typeface="+mn-ea"/>
              </a:rPr>
              <a:t>A</a:t>
            </a:r>
            <a:r>
              <a:rPr sz="2400" dirty="0">
                <a:latin typeface="微软雅黑" panose="020B0503020204020204" pitchFamily="34" charset="-122"/>
                <a:ea typeface="微软雅黑" panose="020B0503020204020204" pitchFamily="34" charset="-122"/>
                <a:cs typeface="+mn-ea"/>
                <a:sym typeface="+mn-ea"/>
              </a:rPr>
              <a:t> )  1510</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C00000"/>
                </a:solidFill>
                <a:latin typeface="微软雅黑" panose="020B0503020204020204" pitchFamily="34" charset="-122"/>
                <a:ea typeface="微软雅黑" panose="020B0503020204020204" pitchFamily="34" charset="-122"/>
                <a:cs typeface="+mn-ea"/>
                <a:sym typeface="+mn-ea"/>
              </a:rPr>
              <a:t>A.社会意识根源于社会存在</a:t>
            </a:r>
            <a:r>
              <a:rPr sz="2400" dirty="0">
                <a:latin typeface="微软雅黑" panose="020B0503020204020204" pitchFamily="34" charset="-122"/>
                <a:ea typeface="微软雅黑" panose="020B0503020204020204" pitchFamily="34" charset="-122"/>
                <a:cs typeface="+mn-ea"/>
                <a:sym typeface="+mn-ea"/>
              </a:rPr>
              <a:t> </a:t>
            </a:r>
            <a:r>
              <a:rPr lang="zh-CN" sz="2400" dirty="0">
                <a:latin typeface="微软雅黑" panose="020B0503020204020204" pitchFamily="34" charset="-122"/>
                <a:ea typeface="微软雅黑" panose="020B0503020204020204" pitchFamily="34" charset="-122"/>
                <a:cs typeface="+mn-ea"/>
                <a:sym typeface="+mn-ea"/>
              </a:rPr>
              <a:t>（社会存在                         社会意识        ）</a:t>
            </a:r>
            <a:r>
              <a:rPr sz="2400" dirty="0">
                <a:latin typeface="微软雅黑" panose="020B0503020204020204" pitchFamily="34" charset="-122"/>
                <a:ea typeface="微软雅黑" panose="020B0503020204020204" pitchFamily="34" charset="-122"/>
                <a:cs typeface="+mn-ea"/>
                <a:sym typeface="+mn-ea"/>
              </a:rPr>
              <a:t>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B.社会意识具有历史继承性</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u="sng" dirty="0">
                <a:latin typeface="微软雅黑" panose="020B0503020204020204" pitchFamily="34" charset="-122"/>
                <a:ea typeface="微软雅黑" panose="020B0503020204020204" pitchFamily="34" charset="-122"/>
                <a:cs typeface="+mn-ea"/>
                <a:sym typeface="+mn-ea"/>
              </a:rPr>
              <a:t>C.社会存在根源于社会意识 </a:t>
            </a:r>
            <a:r>
              <a:rPr sz="2400" dirty="0">
                <a:latin typeface="微软雅黑" panose="020B0503020204020204" pitchFamily="34" charset="-122"/>
                <a:ea typeface="微软雅黑" panose="020B0503020204020204" pitchFamily="34" charset="-122"/>
                <a:cs typeface="+mn-ea"/>
                <a:sym typeface="+mn-ea"/>
              </a:rPr>
              <a:t>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D.社会意识具有相对独立性</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5" name="object 5"/>
          <p:cNvSpPr/>
          <p:nvPr/>
        </p:nvSpPr>
        <p:spPr>
          <a:xfrm>
            <a:off x="6767093" y="3266579"/>
            <a:ext cx="2146300" cy="128905"/>
          </a:xfrm>
          <a:custGeom>
            <a:avLst/>
            <a:gdLst/>
            <a:ahLst/>
            <a:cxnLst/>
            <a:rect l="l" t="t" r="r" b="b"/>
            <a:pathLst>
              <a:path w="2146300" h="128905">
                <a:moveTo>
                  <a:pt x="2064476" y="49679"/>
                </a:moveTo>
                <a:lnTo>
                  <a:pt x="2024214" y="26593"/>
                </a:lnTo>
                <a:lnTo>
                  <a:pt x="2017026" y="14236"/>
                </a:lnTo>
                <a:lnTo>
                  <a:pt x="2017331" y="11264"/>
                </a:lnTo>
                <a:lnTo>
                  <a:pt x="2029790" y="0"/>
                </a:lnTo>
                <a:lnTo>
                  <a:pt x="2032835" y="0"/>
                </a:lnTo>
                <a:lnTo>
                  <a:pt x="2035695" y="596"/>
                </a:lnTo>
                <a:lnTo>
                  <a:pt x="2038492" y="1841"/>
                </a:lnTo>
                <a:lnTo>
                  <a:pt x="2121229" y="49288"/>
                </a:lnTo>
                <a:lnTo>
                  <a:pt x="2117305" y="49288"/>
                </a:lnTo>
                <a:lnTo>
                  <a:pt x="2064476" y="49679"/>
                </a:lnTo>
                <a:close/>
              </a:path>
              <a:path w="2146300" h="128905">
                <a:moveTo>
                  <a:pt x="2089060" y="63775"/>
                </a:moveTo>
                <a:lnTo>
                  <a:pt x="2064476" y="49679"/>
                </a:lnTo>
                <a:lnTo>
                  <a:pt x="2117305" y="49288"/>
                </a:lnTo>
                <a:lnTo>
                  <a:pt x="2117320" y="51282"/>
                </a:lnTo>
                <a:lnTo>
                  <a:pt x="2110117" y="51282"/>
                </a:lnTo>
                <a:lnTo>
                  <a:pt x="2089060" y="63775"/>
                </a:lnTo>
                <a:close/>
              </a:path>
              <a:path w="2146300" h="128905">
                <a:moveTo>
                  <a:pt x="2030729" y="128435"/>
                </a:moveTo>
                <a:lnTo>
                  <a:pt x="2017776" y="114376"/>
                </a:lnTo>
                <a:lnTo>
                  <a:pt x="2018055" y="111404"/>
                </a:lnTo>
                <a:lnTo>
                  <a:pt x="2064678" y="78242"/>
                </a:lnTo>
                <a:lnTo>
                  <a:pt x="2117521" y="77851"/>
                </a:lnTo>
                <a:lnTo>
                  <a:pt x="2117305" y="49288"/>
                </a:lnTo>
                <a:lnTo>
                  <a:pt x="2121229" y="49288"/>
                </a:lnTo>
                <a:lnTo>
                  <a:pt x="2145766" y="63360"/>
                </a:lnTo>
                <a:lnTo>
                  <a:pt x="2039353" y="126492"/>
                </a:lnTo>
                <a:lnTo>
                  <a:pt x="2036635" y="127749"/>
                </a:lnTo>
                <a:lnTo>
                  <a:pt x="2033727" y="128397"/>
                </a:lnTo>
                <a:lnTo>
                  <a:pt x="2030729" y="128435"/>
                </a:lnTo>
                <a:close/>
              </a:path>
              <a:path w="2146300" h="128905">
                <a:moveTo>
                  <a:pt x="203" y="93522"/>
                </a:moveTo>
                <a:lnTo>
                  <a:pt x="0" y="64947"/>
                </a:lnTo>
                <a:lnTo>
                  <a:pt x="2064476" y="49679"/>
                </a:lnTo>
                <a:lnTo>
                  <a:pt x="2089060" y="63775"/>
                </a:lnTo>
                <a:lnTo>
                  <a:pt x="2064678" y="78242"/>
                </a:lnTo>
                <a:lnTo>
                  <a:pt x="203" y="93522"/>
                </a:lnTo>
                <a:close/>
              </a:path>
              <a:path w="2146300" h="128905">
                <a:moveTo>
                  <a:pt x="2110308" y="75958"/>
                </a:moveTo>
                <a:lnTo>
                  <a:pt x="2089060" y="63775"/>
                </a:lnTo>
                <a:lnTo>
                  <a:pt x="2110117" y="51282"/>
                </a:lnTo>
                <a:lnTo>
                  <a:pt x="2110308" y="75958"/>
                </a:lnTo>
                <a:close/>
              </a:path>
              <a:path w="2146300" h="128905">
                <a:moveTo>
                  <a:pt x="2117507" y="75958"/>
                </a:moveTo>
                <a:lnTo>
                  <a:pt x="2110308" y="75958"/>
                </a:lnTo>
                <a:lnTo>
                  <a:pt x="2110117" y="51282"/>
                </a:lnTo>
                <a:lnTo>
                  <a:pt x="2117320" y="51282"/>
                </a:lnTo>
                <a:lnTo>
                  <a:pt x="2117507" y="75958"/>
                </a:lnTo>
                <a:close/>
              </a:path>
              <a:path w="2146300" h="128905">
                <a:moveTo>
                  <a:pt x="2064678" y="78242"/>
                </a:moveTo>
                <a:lnTo>
                  <a:pt x="2089060" y="63775"/>
                </a:lnTo>
                <a:lnTo>
                  <a:pt x="2110308" y="75958"/>
                </a:lnTo>
                <a:lnTo>
                  <a:pt x="2117507" y="75958"/>
                </a:lnTo>
                <a:lnTo>
                  <a:pt x="2117521" y="77851"/>
                </a:lnTo>
                <a:lnTo>
                  <a:pt x="2064678" y="78242"/>
                </a:lnTo>
                <a:close/>
              </a:path>
            </a:pathLst>
          </a:custGeom>
          <a:solidFill>
            <a:srgbClr val="C00000"/>
          </a:solidFill>
        </p:spPr>
        <p:txBody>
          <a:bodyPr wrap="square" lIns="0" tIns="0" rIns="0" bIns="0" rtlCol="0"/>
          <a:lstStyle/>
          <a:p>
            <a:endParaRPr sz="1800">
              <a:latin typeface="华文中宋" panose="02010600040101010101" charset="-122"/>
              <a:ea typeface="华文中宋" panose="02010600040101010101" charset="-122"/>
            </a:endParaRPr>
          </a:p>
        </p:txBody>
      </p:sp>
      <p:sp>
        <p:nvSpPr>
          <p:cNvPr id="2" name="object 6"/>
          <p:cNvSpPr txBox="1"/>
          <p:nvPr/>
        </p:nvSpPr>
        <p:spPr>
          <a:xfrm>
            <a:off x="7288530" y="2936356"/>
            <a:ext cx="1103630" cy="368935"/>
          </a:xfrm>
          <a:prstGeom prst="rect">
            <a:avLst/>
          </a:prstGeom>
        </p:spPr>
        <p:txBody>
          <a:bodyPr vert="horz" wrap="square" lIns="0" tIns="0" rIns="0" bIns="0" rtlCol="0">
            <a:spAutoFit/>
          </a:bodyPr>
          <a:lstStyle/>
          <a:p>
            <a:pPr marL="12700">
              <a:lnSpc>
                <a:spcPct val="100000"/>
              </a:lnSpc>
              <a:tabLst>
                <a:tab pos="480695" algn="l"/>
              </a:tabLst>
            </a:pPr>
            <a:r>
              <a:rPr sz="2400" spc="-5" dirty="0">
                <a:latin typeface="华文中宋" panose="02010600040101010101" charset="-122"/>
                <a:ea typeface="华文中宋" panose="02010600040101010101" charset="-122"/>
                <a:cs typeface="微软雅黑" panose="020B0503020204020204" pitchFamily="34" charset="-122"/>
              </a:rPr>
              <a:t>	决定</a:t>
            </a:r>
            <a:endParaRPr sz="2400" spc="-5" dirty="0">
              <a:latin typeface="华文中宋" panose="02010600040101010101" charset="-122"/>
              <a:ea typeface="华文中宋" panose="02010600040101010101"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190" y="1449705"/>
            <a:ext cx="7736205" cy="1033780"/>
          </a:xfrm>
          <a:prstGeom prst="rect">
            <a:avLst/>
          </a:prstGeom>
        </p:spPr>
        <p:txBody>
          <a:bodyPr vert="horz" wrap="square" lIns="0" tIns="0" rIns="0" bIns="0" rtlCol="0">
            <a:spAutoFit/>
          </a:bodyPr>
          <a:lstStyle/>
          <a:p>
            <a:pPr marL="31115">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2】人类社会运动规律</a:t>
            </a:r>
            <a:endParaRPr sz="2400">
              <a:latin typeface="微软雅黑" panose="020B0503020204020204" pitchFamily="34" charset="-122"/>
              <a:cs typeface="微软雅黑" panose="020B0503020204020204" pitchFamily="34" charset="-122"/>
            </a:endParaRPr>
          </a:p>
          <a:p>
            <a:pPr>
              <a:lnSpc>
                <a:spcPct val="100000"/>
              </a:lnSpc>
              <a:spcBef>
                <a:spcPts val="25"/>
              </a:spcBef>
            </a:pPr>
            <a:endParaRPr sz="1900">
              <a:latin typeface="Times New Roman" panose="02020603050405020304"/>
              <a:cs typeface="Times New Roman" panose="02020603050405020304"/>
            </a:endParaRPr>
          </a:p>
          <a:p>
            <a:pPr marL="12700">
              <a:lnSpc>
                <a:spcPct val="100000"/>
              </a:lnSpc>
            </a:pPr>
            <a:r>
              <a:rPr sz="2400" b="1" dirty="0">
                <a:latin typeface="微软雅黑" panose="020B0503020204020204" pitchFamily="34" charset="-122"/>
                <a:cs typeface="微软雅黑" panose="020B0503020204020204" pitchFamily="34" charset="-122"/>
              </a:rPr>
              <a:t>（一）生产关系</a:t>
            </a:r>
            <a:r>
              <a:rPr sz="2400" b="1" u="heavy" dirty="0">
                <a:solidFill>
                  <a:srgbClr val="C00000"/>
                </a:solidFill>
                <a:latin typeface="微软雅黑" panose="020B0503020204020204" pitchFamily="34" charset="-122"/>
                <a:cs typeface="微软雅黑" panose="020B0503020204020204" pitchFamily="34" charset="-122"/>
              </a:rPr>
              <a:t>必须适应</a:t>
            </a:r>
            <a:r>
              <a:rPr sz="2400" b="1" dirty="0">
                <a:latin typeface="微软雅黑" panose="020B0503020204020204" pitchFamily="34" charset="-122"/>
                <a:cs typeface="微软雅黑" panose="020B0503020204020204" pitchFamily="34" charset="-122"/>
              </a:rPr>
              <a:t>生产力性质的规律</a:t>
            </a:r>
            <a:endParaRPr sz="2400">
              <a:latin typeface="微软雅黑" panose="020B0503020204020204" pitchFamily="34" charset="-122"/>
              <a:cs typeface="微软雅黑" panose="020B0503020204020204" pitchFamily="34" charset="-122"/>
            </a:endParaRPr>
          </a:p>
        </p:txBody>
      </p:sp>
      <p:sp>
        <p:nvSpPr>
          <p:cNvPr id="3" name="object 3"/>
          <p:cNvSpPr txBox="1"/>
          <p:nvPr/>
        </p:nvSpPr>
        <p:spPr>
          <a:xfrm>
            <a:off x="939495" y="3932963"/>
            <a:ext cx="3378200" cy="2248501"/>
          </a:xfrm>
          <a:prstGeom prst="rect">
            <a:avLst/>
          </a:prstGeom>
        </p:spPr>
        <p:txBody>
          <a:bodyPr vert="horz" wrap="square" lIns="0" tIns="0" rIns="0" bIns="0" rtlCol="0">
            <a:spAutoFit/>
          </a:bodyPr>
          <a:lstStyle/>
          <a:p>
            <a:pPr marL="12700" marR="5080">
              <a:lnSpc>
                <a:spcPct val="124000"/>
              </a:lnSpc>
            </a:pPr>
            <a:r>
              <a:rPr sz="2400" b="1" dirty="0">
                <a:solidFill>
                  <a:srgbClr val="252525"/>
                </a:solidFill>
                <a:latin typeface="微软雅黑" panose="020B0503020204020204" pitchFamily="34" charset="-122"/>
                <a:cs typeface="微软雅黑" panose="020B0503020204020204" pitchFamily="34" charset="-122"/>
              </a:rPr>
              <a:t>生产力：</a:t>
            </a:r>
            <a:r>
              <a:rPr sz="2400" dirty="0">
                <a:solidFill>
                  <a:srgbClr val="252525"/>
                </a:solidFill>
                <a:latin typeface="微软雅黑" panose="020B0503020204020204" pitchFamily="34" charset="-122"/>
                <a:cs typeface="微软雅黑" panose="020B0503020204020204" pitchFamily="34" charset="-122"/>
              </a:rPr>
              <a:t>人类获取物质资 料的能力。 </a:t>
            </a:r>
            <a:r>
              <a:rPr sz="2400" dirty="0" err="1" smtClean="0">
                <a:latin typeface="微软雅黑" panose="020B0503020204020204" pitchFamily="34" charset="-122"/>
                <a:cs typeface="微软雅黑" panose="020B0503020204020204" pitchFamily="34" charset="-122"/>
              </a:rPr>
              <a:t>生产力发展水平的主要标志是</a:t>
            </a:r>
            <a:r>
              <a:rPr sz="2400" b="1" u="heavy" dirty="0" err="1" smtClean="0">
                <a:solidFill>
                  <a:srgbClr val="C00000"/>
                </a:solidFill>
                <a:latin typeface="微软雅黑" panose="020B0503020204020204" pitchFamily="34" charset="-122"/>
                <a:cs typeface="微软雅黑" panose="020B0503020204020204" pitchFamily="34" charset="-122"/>
              </a:rPr>
              <a:t>生产工具</a:t>
            </a:r>
            <a:r>
              <a:rPr sz="2400" u="heavy" dirty="0" smtClean="0">
                <a:solidFill>
                  <a:srgbClr val="C00000"/>
                </a:solidFill>
                <a:latin typeface="微软雅黑" panose="020B0503020204020204" pitchFamily="34" charset="-122"/>
                <a:cs typeface="微软雅黑" panose="020B0503020204020204" pitchFamily="34" charset="-122"/>
              </a:rPr>
              <a:t>。</a:t>
            </a:r>
            <a:r>
              <a:rPr lang="zh-CN" altLang="en-US" sz="2400" dirty="0">
                <a:latin typeface="华文中宋" panose="02010600040101010101" charset="-122"/>
                <a:ea typeface="华文中宋" panose="02010600040101010101" charset="-122"/>
              </a:rPr>
              <a:t>（选择题）</a:t>
            </a:r>
            <a:endParaRPr lang="zh-CN" altLang="en-US" sz="2400" dirty="0">
              <a:latin typeface="华文中宋" panose="02010600040101010101" charset="-122"/>
              <a:ea typeface="华文中宋" panose="02010600040101010101" charset="-122"/>
              <a:cs typeface="微软雅黑" panose="020B0503020204020204" pitchFamily="34" charset="-122"/>
            </a:endParaRPr>
          </a:p>
          <a:p>
            <a:pPr marL="12700" marR="5080">
              <a:lnSpc>
                <a:spcPct val="124000"/>
              </a:lnSpc>
            </a:pPr>
            <a:endParaRPr sz="2400" dirty="0">
              <a:latin typeface="微软雅黑" panose="020B0503020204020204" pitchFamily="34" charset="-122"/>
              <a:cs typeface="微软雅黑" panose="020B0503020204020204" pitchFamily="34" charset="-122"/>
            </a:endParaRPr>
          </a:p>
        </p:txBody>
      </p:sp>
      <p:sp>
        <p:nvSpPr>
          <p:cNvPr id="4" name="object 4"/>
          <p:cNvSpPr txBox="1"/>
          <p:nvPr/>
        </p:nvSpPr>
        <p:spPr>
          <a:xfrm>
            <a:off x="7772298" y="3796654"/>
            <a:ext cx="4090035" cy="1967230"/>
          </a:xfrm>
          <a:prstGeom prst="rect">
            <a:avLst/>
          </a:prstGeom>
        </p:spPr>
        <p:txBody>
          <a:bodyPr vert="horz" wrap="square" lIns="0" tIns="0" rIns="0" bIns="0" rtlCol="0">
            <a:spAutoFit/>
          </a:bodyPr>
          <a:lstStyle/>
          <a:p>
            <a:pPr marL="12700" marR="412750">
              <a:lnSpc>
                <a:spcPct val="120000"/>
              </a:lnSpc>
            </a:pPr>
            <a:r>
              <a:rPr sz="2400" b="1" dirty="0" err="1">
                <a:solidFill>
                  <a:srgbClr val="252525"/>
                </a:solidFill>
                <a:latin typeface="微软雅黑" panose="020B0503020204020204" pitchFamily="34" charset="-122"/>
                <a:cs typeface="微软雅黑" panose="020B0503020204020204" pitchFamily="34" charset="-122"/>
              </a:rPr>
              <a:t>生产关系：</a:t>
            </a:r>
            <a:r>
              <a:rPr sz="2400" dirty="0" err="1">
                <a:solidFill>
                  <a:srgbClr val="252525"/>
                </a:solidFill>
                <a:latin typeface="微软雅黑" panose="020B0503020204020204" pitchFamily="34" charset="-122"/>
                <a:cs typeface="微软雅黑" panose="020B0503020204020204" pitchFamily="34" charset="-122"/>
              </a:rPr>
              <a:t>物质生产中结成的</a:t>
            </a:r>
            <a:r>
              <a:rPr sz="2400" b="1" u="heavy" dirty="0" err="1">
                <a:solidFill>
                  <a:srgbClr val="C00000"/>
                </a:solidFill>
                <a:latin typeface="微软雅黑" panose="020B0503020204020204" pitchFamily="34" charset="-122"/>
                <a:cs typeface="微软雅黑" panose="020B0503020204020204" pitchFamily="34" charset="-122"/>
              </a:rPr>
              <a:t>经济关系</a:t>
            </a:r>
            <a:r>
              <a:rPr sz="2400" dirty="0" smtClean="0">
                <a:solidFill>
                  <a:srgbClr val="C00000"/>
                </a:solidFill>
                <a:latin typeface="微软雅黑" panose="020B0503020204020204" pitchFamily="34" charset="-122"/>
                <a:cs typeface="微软雅黑" panose="020B0503020204020204" pitchFamily="34" charset="-122"/>
              </a:rPr>
              <a:t>。</a:t>
            </a:r>
            <a:r>
              <a:rPr lang="zh-CN" altLang="en-US" sz="2400" dirty="0">
                <a:latin typeface="华文中宋" panose="02010600040101010101" charset="-122"/>
                <a:ea typeface="华文中宋" panose="02010600040101010101" charset="-122"/>
              </a:rPr>
              <a:t>（选择题</a:t>
            </a:r>
            <a:r>
              <a:rPr lang="zh-CN" altLang="en-US" sz="2400" dirty="0" smtClean="0">
                <a:latin typeface="华文中宋" panose="02010600040101010101" charset="-122"/>
                <a:ea typeface="华文中宋" panose="02010600040101010101" charset="-122"/>
              </a:rPr>
              <a:t>）</a:t>
            </a:r>
            <a:endParaRPr sz="2400" dirty="0">
              <a:latin typeface="微软雅黑" panose="020B0503020204020204" pitchFamily="34" charset="-122"/>
              <a:cs typeface="微软雅黑" panose="020B0503020204020204" pitchFamily="34" charset="-122"/>
            </a:endParaRPr>
          </a:p>
          <a:p>
            <a:pPr marL="12700">
              <a:lnSpc>
                <a:spcPct val="100000"/>
              </a:lnSpc>
              <a:spcBef>
                <a:spcPts val="480"/>
              </a:spcBef>
            </a:pPr>
            <a:r>
              <a:rPr sz="2000" b="1" dirty="0">
                <a:solidFill>
                  <a:srgbClr val="252525"/>
                </a:solidFill>
                <a:latin typeface="微软雅黑" panose="020B0503020204020204" pitchFamily="34" charset="-122"/>
                <a:cs typeface="微软雅黑" panose="020B0503020204020204" pitchFamily="34" charset="-122"/>
              </a:rPr>
              <a:t>①</a:t>
            </a:r>
            <a:r>
              <a:rPr sz="2000" b="1" u="sng" dirty="0">
                <a:solidFill>
                  <a:srgbClr val="252525"/>
                </a:solidFill>
                <a:latin typeface="微软雅黑" panose="020B0503020204020204" pitchFamily="34" charset="-122"/>
                <a:cs typeface="微软雅黑" panose="020B0503020204020204" pitchFamily="34" charset="-122"/>
              </a:rPr>
              <a:t>生产资料所有制形式</a:t>
            </a:r>
            <a:r>
              <a:rPr sz="2000" dirty="0">
                <a:solidFill>
                  <a:srgbClr val="252525"/>
                </a:solidFill>
                <a:latin typeface="微软雅黑" panose="020B0503020204020204" pitchFamily="34" charset="-122"/>
                <a:cs typeface="微软雅黑" panose="020B0503020204020204" pitchFamily="34" charset="-122"/>
              </a:rPr>
              <a:t>（</a:t>
            </a:r>
            <a:r>
              <a:rPr sz="2000" b="1" dirty="0">
                <a:solidFill>
                  <a:srgbClr val="FF0000"/>
                </a:solidFill>
                <a:latin typeface="微软雅黑" panose="020B0503020204020204" pitchFamily="34" charset="-122"/>
                <a:cs typeface="微软雅黑" panose="020B0503020204020204" pitchFamily="34" charset="-122"/>
              </a:rPr>
              <a:t>决定作用</a:t>
            </a:r>
            <a:r>
              <a:rPr sz="2000" spc="5" dirty="0">
                <a:solidFill>
                  <a:srgbClr val="252525"/>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②人们在生产中的地位和作</a:t>
            </a:r>
            <a:r>
              <a:rPr sz="2000" b="1" spc="5" dirty="0">
                <a:solidFill>
                  <a:srgbClr val="252525"/>
                </a:solidFill>
                <a:latin typeface="微软雅黑" panose="020B0503020204020204" pitchFamily="34" charset="-122"/>
                <a:cs typeface="微软雅黑" panose="020B0503020204020204" pitchFamily="34" charset="-122"/>
              </a:rPr>
              <a:t>用</a:t>
            </a:r>
            <a:endParaRPr sz="2000" dirty="0">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③产品分配方</a:t>
            </a:r>
            <a:r>
              <a:rPr sz="2000" b="1" spc="5" dirty="0">
                <a:solidFill>
                  <a:srgbClr val="252525"/>
                </a:solidFill>
                <a:latin typeface="微软雅黑" panose="020B0503020204020204" pitchFamily="34" charset="-122"/>
                <a:cs typeface="微软雅黑" panose="020B0503020204020204" pitchFamily="34" charset="-122"/>
              </a:rPr>
              <a:t>式</a:t>
            </a:r>
            <a:endParaRPr sz="2000" dirty="0">
              <a:latin typeface="微软雅黑" panose="020B0503020204020204" pitchFamily="34" charset="-122"/>
              <a:cs typeface="微软雅黑" panose="020B0503020204020204" pitchFamily="34" charset="-122"/>
            </a:endParaRPr>
          </a:p>
        </p:txBody>
      </p:sp>
      <p:sp>
        <p:nvSpPr>
          <p:cNvPr id="10"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310" y="1495425"/>
            <a:ext cx="7614920" cy="1033780"/>
          </a:xfrm>
          <a:prstGeom prst="rect">
            <a:avLst/>
          </a:prstGeom>
        </p:spPr>
        <p:txBody>
          <a:bodyPr vert="horz" wrap="square" lIns="0" tIns="0" rIns="0" bIns="0" rtlCol="0">
            <a:spAutoFit/>
          </a:bodyPr>
          <a:lstStyle/>
          <a:p>
            <a:pPr marL="31115">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2】人类社会运动规律</a:t>
            </a:r>
            <a:endParaRPr sz="2400">
              <a:latin typeface="微软雅黑" panose="020B0503020204020204" pitchFamily="34" charset="-122"/>
              <a:cs typeface="微软雅黑" panose="020B0503020204020204" pitchFamily="34" charset="-122"/>
            </a:endParaRPr>
          </a:p>
          <a:p>
            <a:pPr>
              <a:lnSpc>
                <a:spcPct val="100000"/>
              </a:lnSpc>
              <a:spcBef>
                <a:spcPts val="25"/>
              </a:spcBef>
            </a:pPr>
            <a:endParaRPr sz="1900">
              <a:latin typeface="Times New Roman" panose="02020603050405020304"/>
              <a:cs typeface="Times New Roman" panose="02020603050405020304"/>
            </a:endParaRPr>
          </a:p>
          <a:p>
            <a:pPr marL="12700">
              <a:lnSpc>
                <a:spcPct val="100000"/>
              </a:lnSpc>
            </a:pPr>
            <a:r>
              <a:rPr sz="2400" b="1" dirty="0">
                <a:latin typeface="微软雅黑" panose="020B0503020204020204" pitchFamily="34" charset="-122"/>
                <a:cs typeface="微软雅黑" panose="020B0503020204020204" pitchFamily="34" charset="-122"/>
              </a:rPr>
              <a:t>（一）生产关系</a:t>
            </a:r>
            <a:r>
              <a:rPr sz="2400" b="1" u="heavy" dirty="0">
                <a:solidFill>
                  <a:srgbClr val="C00000"/>
                </a:solidFill>
                <a:latin typeface="微软雅黑" panose="020B0503020204020204" pitchFamily="34" charset="-122"/>
                <a:cs typeface="微软雅黑" panose="020B0503020204020204" pitchFamily="34" charset="-122"/>
              </a:rPr>
              <a:t>必须适应</a:t>
            </a:r>
            <a:r>
              <a:rPr sz="2400" b="1" dirty="0">
                <a:latin typeface="微软雅黑" panose="020B0503020204020204" pitchFamily="34" charset="-122"/>
                <a:cs typeface="微软雅黑" panose="020B0503020204020204" pitchFamily="34" charset="-122"/>
              </a:rPr>
              <a:t>生产力性质的规律</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4578375" y="3077362"/>
            <a:ext cx="2858135" cy="2863215"/>
          </a:xfrm>
          <a:custGeom>
            <a:avLst/>
            <a:gdLst/>
            <a:ahLst/>
            <a:cxnLst/>
            <a:rect l="l" t="t" r="r" b="b"/>
            <a:pathLst>
              <a:path w="2858134" h="2863215">
                <a:moveTo>
                  <a:pt x="2845003" y="2863088"/>
                </a:moveTo>
                <a:lnTo>
                  <a:pt x="12700" y="2863088"/>
                </a:lnTo>
                <a:lnTo>
                  <a:pt x="10223" y="2862846"/>
                </a:lnTo>
                <a:lnTo>
                  <a:pt x="0" y="2850388"/>
                </a:lnTo>
                <a:lnTo>
                  <a:pt x="0" y="580237"/>
                </a:lnTo>
                <a:lnTo>
                  <a:pt x="1424127" y="914"/>
                </a:lnTo>
                <a:lnTo>
                  <a:pt x="1428851" y="0"/>
                </a:lnTo>
                <a:lnTo>
                  <a:pt x="1431251" y="228"/>
                </a:lnTo>
                <a:lnTo>
                  <a:pt x="1433576" y="914"/>
                </a:lnTo>
                <a:lnTo>
                  <a:pt x="1492392" y="24485"/>
                </a:lnTo>
                <a:lnTo>
                  <a:pt x="1424127" y="24485"/>
                </a:lnTo>
                <a:lnTo>
                  <a:pt x="1428851" y="26378"/>
                </a:lnTo>
                <a:lnTo>
                  <a:pt x="46832" y="580237"/>
                </a:lnTo>
                <a:lnTo>
                  <a:pt x="25400" y="580237"/>
                </a:lnTo>
                <a:lnTo>
                  <a:pt x="17424" y="592023"/>
                </a:lnTo>
                <a:lnTo>
                  <a:pt x="25400" y="592023"/>
                </a:lnTo>
                <a:lnTo>
                  <a:pt x="25400" y="2837688"/>
                </a:lnTo>
                <a:lnTo>
                  <a:pt x="12700" y="2837688"/>
                </a:lnTo>
                <a:lnTo>
                  <a:pt x="25400" y="2850388"/>
                </a:lnTo>
                <a:lnTo>
                  <a:pt x="2857703" y="2850388"/>
                </a:lnTo>
                <a:lnTo>
                  <a:pt x="2857461" y="2852864"/>
                </a:lnTo>
                <a:lnTo>
                  <a:pt x="2847492" y="2862846"/>
                </a:lnTo>
                <a:lnTo>
                  <a:pt x="2845003" y="2863088"/>
                </a:lnTo>
                <a:close/>
              </a:path>
              <a:path w="2858134" h="2863215">
                <a:moveTo>
                  <a:pt x="1428851" y="26378"/>
                </a:moveTo>
                <a:lnTo>
                  <a:pt x="1424127" y="24485"/>
                </a:lnTo>
                <a:lnTo>
                  <a:pt x="1433576" y="24485"/>
                </a:lnTo>
                <a:lnTo>
                  <a:pt x="1428851" y="26378"/>
                </a:lnTo>
                <a:close/>
              </a:path>
              <a:path w="2858134" h="2863215">
                <a:moveTo>
                  <a:pt x="2832303" y="588821"/>
                </a:moveTo>
                <a:lnTo>
                  <a:pt x="1428851" y="26378"/>
                </a:lnTo>
                <a:lnTo>
                  <a:pt x="1433576" y="24485"/>
                </a:lnTo>
                <a:lnTo>
                  <a:pt x="1492392" y="24485"/>
                </a:lnTo>
                <a:lnTo>
                  <a:pt x="2849740" y="568451"/>
                </a:lnTo>
                <a:lnTo>
                  <a:pt x="2857703" y="580237"/>
                </a:lnTo>
                <a:lnTo>
                  <a:pt x="2832303" y="580237"/>
                </a:lnTo>
                <a:lnTo>
                  <a:pt x="2832303" y="588821"/>
                </a:lnTo>
                <a:close/>
              </a:path>
              <a:path w="2858134" h="2863215">
                <a:moveTo>
                  <a:pt x="17424" y="592023"/>
                </a:moveTo>
                <a:lnTo>
                  <a:pt x="25400" y="580237"/>
                </a:lnTo>
                <a:lnTo>
                  <a:pt x="25400" y="588826"/>
                </a:lnTo>
                <a:lnTo>
                  <a:pt x="17424" y="592023"/>
                </a:lnTo>
                <a:close/>
              </a:path>
              <a:path w="2858134" h="2863215">
                <a:moveTo>
                  <a:pt x="25400" y="588826"/>
                </a:moveTo>
                <a:lnTo>
                  <a:pt x="25400" y="580237"/>
                </a:lnTo>
                <a:lnTo>
                  <a:pt x="46832" y="580237"/>
                </a:lnTo>
                <a:lnTo>
                  <a:pt x="25400" y="588826"/>
                </a:lnTo>
                <a:close/>
              </a:path>
              <a:path w="2858134" h="2863215">
                <a:moveTo>
                  <a:pt x="2840291" y="592023"/>
                </a:moveTo>
                <a:lnTo>
                  <a:pt x="2832315" y="588826"/>
                </a:lnTo>
                <a:lnTo>
                  <a:pt x="2832303" y="580237"/>
                </a:lnTo>
                <a:lnTo>
                  <a:pt x="2840291" y="592023"/>
                </a:lnTo>
                <a:close/>
              </a:path>
              <a:path w="2858134" h="2863215">
                <a:moveTo>
                  <a:pt x="2857703" y="592023"/>
                </a:moveTo>
                <a:lnTo>
                  <a:pt x="2840291" y="592023"/>
                </a:lnTo>
                <a:lnTo>
                  <a:pt x="2832303" y="580237"/>
                </a:lnTo>
                <a:lnTo>
                  <a:pt x="2857703" y="580237"/>
                </a:lnTo>
                <a:lnTo>
                  <a:pt x="2857703" y="592023"/>
                </a:lnTo>
                <a:close/>
              </a:path>
              <a:path w="2858134" h="2863215">
                <a:moveTo>
                  <a:pt x="2832303" y="2850388"/>
                </a:moveTo>
                <a:lnTo>
                  <a:pt x="2832303" y="588821"/>
                </a:lnTo>
                <a:lnTo>
                  <a:pt x="2840291" y="592023"/>
                </a:lnTo>
                <a:lnTo>
                  <a:pt x="2857703" y="592023"/>
                </a:lnTo>
                <a:lnTo>
                  <a:pt x="2857703" y="2837688"/>
                </a:lnTo>
                <a:lnTo>
                  <a:pt x="2845003" y="2837688"/>
                </a:lnTo>
                <a:lnTo>
                  <a:pt x="2832303" y="2850388"/>
                </a:lnTo>
                <a:close/>
              </a:path>
              <a:path w="2858134" h="2863215">
                <a:moveTo>
                  <a:pt x="25400" y="592023"/>
                </a:moveTo>
                <a:lnTo>
                  <a:pt x="17424" y="592023"/>
                </a:lnTo>
                <a:lnTo>
                  <a:pt x="25400" y="588826"/>
                </a:lnTo>
                <a:lnTo>
                  <a:pt x="25400" y="592023"/>
                </a:lnTo>
                <a:close/>
              </a:path>
              <a:path w="2858134" h="2863215">
                <a:moveTo>
                  <a:pt x="25400" y="2850388"/>
                </a:moveTo>
                <a:lnTo>
                  <a:pt x="12700" y="2837688"/>
                </a:lnTo>
                <a:lnTo>
                  <a:pt x="25400" y="2837688"/>
                </a:lnTo>
                <a:lnTo>
                  <a:pt x="25400" y="2850388"/>
                </a:lnTo>
                <a:close/>
              </a:path>
              <a:path w="2858134" h="2863215">
                <a:moveTo>
                  <a:pt x="2832303" y="2850388"/>
                </a:moveTo>
                <a:lnTo>
                  <a:pt x="25400" y="2850388"/>
                </a:lnTo>
                <a:lnTo>
                  <a:pt x="25400" y="2837688"/>
                </a:lnTo>
                <a:lnTo>
                  <a:pt x="2832303" y="2837688"/>
                </a:lnTo>
                <a:lnTo>
                  <a:pt x="2832303" y="2850388"/>
                </a:lnTo>
                <a:close/>
              </a:path>
              <a:path w="2858134" h="2863215">
                <a:moveTo>
                  <a:pt x="2857703" y="2850388"/>
                </a:moveTo>
                <a:lnTo>
                  <a:pt x="2832303" y="2850388"/>
                </a:lnTo>
                <a:lnTo>
                  <a:pt x="2845003" y="2837688"/>
                </a:lnTo>
                <a:lnTo>
                  <a:pt x="2857703" y="2837688"/>
                </a:lnTo>
                <a:lnTo>
                  <a:pt x="2857703" y="2850388"/>
                </a:lnTo>
                <a:close/>
              </a:path>
            </a:pathLst>
          </a:custGeom>
          <a:solidFill>
            <a:srgbClr val="C00000"/>
          </a:solidFill>
        </p:spPr>
        <p:txBody>
          <a:bodyPr wrap="square" lIns="0" tIns="0" rIns="0" bIns="0" rtlCol="0"/>
          <a:lstStyle/>
          <a:p>
            <a:endParaRPr sz="1800"/>
          </a:p>
        </p:txBody>
      </p:sp>
      <p:sp>
        <p:nvSpPr>
          <p:cNvPr id="4" name="object 4"/>
          <p:cNvSpPr txBox="1"/>
          <p:nvPr/>
        </p:nvSpPr>
        <p:spPr>
          <a:xfrm>
            <a:off x="4717313" y="3868606"/>
            <a:ext cx="2432050" cy="304165"/>
          </a:xfrm>
          <a:prstGeom prst="rect">
            <a:avLst/>
          </a:prstGeom>
        </p:spPr>
        <p:txBody>
          <a:bodyPr vert="horz" wrap="square" lIns="0" tIns="0" rIns="0" bIns="0" rtlCol="0">
            <a:spAutoFit/>
          </a:bodyPr>
          <a:lstStyle/>
          <a:p>
            <a:pPr marL="12700">
              <a:lnSpc>
                <a:spcPct val="100000"/>
              </a:lnSpc>
            </a:pPr>
            <a:r>
              <a:rPr sz="2200" b="1" spc="-10" dirty="0">
                <a:latin typeface="微软雅黑" panose="020B0503020204020204" pitchFamily="34" charset="-122"/>
                <a:cs typeface="微软雅黑" panose="020B0503020204020204" pitchFamily="34" charset="-122"/>
              </a:rPr>
              <a:t>1</a:t>
            </a:r>
            <a:r>
              <a:rPr sz="2200" b="1" dirty="0">
                <a:latin typeface="微软雅黑" panose="020B0503020204020204" pitchFamily="34" charset="-122"/>
                <a:cs typeface="微软雅黑" panose="020B0503020204020204" pitchFamily="34" charset="-122"/>
              </a:rPr>
              <a:t>、生产力</a:t>
            </a:r>
            <a:r>
              <a:rPr sz="2200" b="1" dirty="0">
                <a:solidFill>
                  <a:srgbClr val="C00000"/>
                </a:solidFill>
                <a:latin typeface="微软雅黑" panose="020B0503020204020204" pitchFamily="34" charset="-122"/>
                <a:cs typeface="微软雅黑" panose="020B0503020204020204" pitchFamily="34" charset="-122"/>
              </a:rPr>
              <a:t>决定</a:t>
            </a:r>
            <a:r>
              <a:rPr sz="2200" b="1" dirty="0">
                <a:latin typeface="微软雅黑" panose="020B0503020204020204" pitchFamily="34" charset="-122"/>
                <a:cs typeface="微软雅黑" panose="020B0503020204020204" pitchFamily="34" charset="-122"/>
              </a:rPr>
              <a:t>生</a:t>
            </a:r>
            <a:r>
              <a:rPr sz="2200" b="1" spc="-5" dirty="0">
                <a:latin typeface="微软雅黑" panose="020B0503020204020204" pitchFamily="34" charset="-122"/>
                <a:cs typeface="微软雅黑" panose="020B0503020204020204" pitchFamily="34" charset="-122"/>
              </a:rPr>
              <a:t>产</a:t>
            </a:r>
            <a:endParaRPr sz="2200">
              <a:latin typeface="微软雅黑" panose="020B0503020204020204" pitchFamily="34" charset="-122"/>
              <a:cs typeface="微软雅黑" panose="020B0503020204020204" pitchFamily="34" charset="-122"/>
            </a:endParaRPr>
          </a:p>
        </p:txBody>
      </p:sp>
      <p:sp>
        <p:nvSpPr>
          <p:cNvPr id="5" name="object 5"/>
          <p:cNvSpPr/>
          <p:nvPr/>
        </p:nvSpPr>
        <p:spPr>
          <a:xfrm>
            <a:off x="6019698" y="4159402"/>
            <a:ext cx="558800" cy="0"/>
          </a:xfrm>
          <a:custGeom>
            <a:avLst/>
            <a:gdLst/>
            <a:ahLst/>
            <a:cxnLst/>
            <a:rect l="l" t="t" r="r" b="b"/>
            <a:pathLst>
              <a:path w="558800">
                <a:moveTo>
                  <a:pt x="0" y="0"/>
                </a:moveTo>
                <a:lnTo>
                  <a:pt x="558799" y="0"/>
                </a:lnTo>
              </a:path>
            </a:pathLst>
          </a:custGeom>
          <a:ln w="13716">
            <a:solidFill>
              <a:srgbClr val="C00000"/>
            </a:solidFill>
          </a:ln>
        </p:spPr>
        <p:txBody>
          <a:bodyPr wrap="square" lIns="0" tIns="0" rIns="0" bIns="0" rtlCol="0"/>
          <a:lstStyle/>
          <a:p>
            <a:endParaRPr sz="1800"/>
          </a:p>
        </p:txBody>
      </p:sp>
      <p:sp>
        <p:nvSpPr>
          <p:cNvPr id="6" name="object 6"/>
          <p:cNvSpPr txBox="1"/>
          <p:nvPr/>
        </p:nvSpPr>
        <p:spPr>
          <a:xfrm>
            <a:off x="4717313" y="4203886"/>
            <a:ext cx="2259965" cy="304165"/>
          </a:xfrm>
          <a:prstGeom prst="rect">
            <a:avLst/>
          </a:prstGeom>
        </p:spPr>
        <p:txBody>
          <a:bodyPr vert="horz" wrap="square" lIns="0" tIns="0" rIns="0" bIns="0" rtlCol="0">
            <a:spAutoFit/>
          </a:bodyPr>
          <a:lstStyle/>
          <a:p>
            <a:pPr marL="12700">
              <a:lnSpc>
                <a:spcPct val="100000"/>
              </a:lnSpc>
            </a:pPr>
            <a:r>
              <a:rPr sz="2200" b="1" dirty="0">
                <a:latin typeface="微软雅黑" panose="020B0503020204020204" pitchFamily="34" charset="-122"/>
                <a:cs typeface="微软雅黑" panose="020B0503020204020204" pitchFamily="34" charset="-122"/>
              </a:rPr>
              <a:t>关系：性质和改</a:t>
            </a:r>
            <a:r>
              <a:rPr sz="2200" b="1" spc="-5" dirty="0">
                <a:latin typeface="微软雅黑" panose="020B0503020204020204" pitchFamily="34" charset="-122"/>
                <a:cs typeface="微软雅黑" panose="020B0503020204020204" pitchFamily="34" charset="-122"/>
              </a:rPr>
              <a:t>变</a:t>
            </a:r>
            <a:endParaRPr sz="2200">
              <a:latin typeface="微软雅黑" panose="020B0503020204020204" pitchFamily="34" charset="-122"/>
              <a:cs typeface="微软雅黑" panose="020B0503020204020204" pitchFamily="34" charset="-122"/>
            </a:endParaRPr>
          </a:p>
        </p:txBody>
      </p:sp>
      <p:sp>
        <p:nvSpPr>
          <p:cNvPr id="7" name="object 7"/>
          <p:cNvSpPr txBox="1"/>
          <p:nvPr/>
        </p:nvSpPr>
        <p:spPr>
          <a:xfrm>
            <a:off x="939495" y="3932963"/>
            <a:ext cx="3378200" cy="1694180"/>
          </a:xfrm>
          <a:prstGeom prst="rect">
            <a:avLst/>
          </a:prstGeom>
        </p:spPr>
        <p:txBody>
          <a:bodyPr vert="horz" wrap="square" lIns="0" tIns="0" rIns="0" bIns="0" rtlCol="0">
            <a:spAutoFit/>
          </a:bodyPr>
          <a:lstStyle/>
          <a:p>
            <a:pPr marL="12700" marR="5080">
              <a:lnSpc>
                <a:spcPct val="124000"/>
              </a:lnSpc>
            </a:pPr>
            <a:r>
              <a:rPr sz="2400" b="1" dirty="0">
                <a:solidFill>
                  <a:srgbClr val="252525"/>
                </a:solidFill>
                <a:latin typeface="微软雅黑" panose="020B0503020204020204" pitchFamily="34" charset="-122"/>
                <a:cs typeface="微软雅黑" panose="020B0503020204020204" pitchFamily="34" charset="-122"/>
              </a:rPr>
              <a:t>生产力：</a:t>
            </a:r>
            <a:r>
              <a:rPr sz="2400" dirty="0">
                <a:solidFill>
                  <a:srgbClr val="252525"/>
                </a:solidFill>
                <a:latin typeface="微软雅黑" panose="020B0503020204020204" pitchFamily="34" charset="-122"/>
                <a:cs typeface="微软雅黑" panose="020B0503020204020204" pitchFamily="34" charset="-122"/>
              </a:rPr>
              <a:t>人类获取物质资 料的能力。 </a:t>
            </a:r>
            <a:r>
              <a:rPr sz="2400" dirty="0">
                <a:latin typeface="微软雅黑" panose="020B0503020204020204" pitchFamily="34" charset="-122"/>
                <a:cs typeface="微软雅黑" panose="020B0503020204020204" pitchFamily="34" charset="-122"/>
              </a:rPr>
              <a:t>生产力发展水平的主要标 志是</a:t>
            </a:r>
            <a:r>
              <a:rPr sz="2400" b="1" u="heavy" dirty="0">
                <a:solidFill>
                  <a:srgbClr val="C00000"/>
                </a:solidFill>
                <a:latin typeface="微软雅黑" panose="020B0503020204020204" pitchFamily="34" charset="-122"/>
                <a:cs typeface="微软雅黑" panose="020B0503020204020204" pitchFamily="34" charset="-122"/>
              </a:rPr>
              <a:t>生产工具</a:t>
            </a:r>
            <a:r>
              <a:rPr sz="2400" u="heavy" dirty="0">
                <a:solidFill>
                  <a:srgbClr val="C00000"/>
                </a:solidFill>
                <a:latin typeface="微软雅黑" panose="020B0503020204020204" pitchFamily="34" charset="-122"/>
                <a:cs typeface="微软雅黑" panose="020B0503020204020204" pitchFamily="34" charset="-122"/>
              </a:rPr>
              <a:t>。</a:t>
            </a:r>
            <a:endParaRPr sz="2400">
              <a:latin typeface="微软雅黑" panose="020B0503020204020204" pitchFamily="34" charset="-122"/>
              <a:cs typeface="微软雅黑" panose="020B0503020204020204" pitchFamily="34" charset="-122"/>
            </a:endParaRPr>
          </a:p>
        </p:txBody>
      </p:sp>
      <p:sp>
        <p:nvSpPr>
          <p:cNvPr id="8" name="object 8"/>
          <p:cNvSpPr/>
          <p:nvPr/>
        </p:nvSpPr>
        <p:spPr>
          <a:xfrm>
            <a:off x="5900670" y="2644698"/>
            <a:ext cx="2289810" cy="1007110"/>
          </a:xfrm>
          <a:custGeom>
            <a:avLst/>
            <a:gdLst/>
            <a:ahLst/>
            <a:cxnLst/>
            <a:rect l="l" t="t" r="r" b="b"/>
            <a:pathLst>
              <a:path w="2289809" h="1007110">
                <a:moveTo>
                  <a:pt x="2162813" y="755345"/>
                </a:moveTo>
                <a:lnTo>
                  <a:pt x="1911353" y="755345"/>
                </a:lnTo>
                <a:lnTo>
                  <a:pt x="1873528" y="693756"/>
                </a:lnTo>
                <a:lnTo>
                  <a:pt x="1827857" y="633868"/>
                </a:lnTo>
                <a:lnTo>
                  <a:pt x="1774634" y="575818"/>
                </a:lnTo>
                <a:lnTo>
                  <a:pt x="1714155" y="519741"/>
                </a:lnTo>
                <a:lnTo>
                  <a:pt x="1646714" y="465772"/>
                </a:lnTo>
                <a:lnTo>
                  <a:pt x="1572606" y="414046"/>
                </a:lnTo>
                <a:lnTo>
                  <a:pt x="1492125" y="364701"/>
                </a:lnTo>
                <a:lnTo>
                  <a:pt x="1405566" y="317870"/>
                </a:lnTo>
                <a:lnTo>
                  <a:pt x="1313223" y="273691"/>
                </a:lnTo>
                <a:lnTo>
                  <a:pt x="1215391" y="232298"/>
                </a:lnTo>
                <a:lnTo>
                  <a:pt x="1112365" y="193827"/>
                </a:lnTo>
                <a:lnTo>
                  <a:pt x="1004439" y="158413"/>
                </a:lnTo>
                <a:lnTo>
                  <a:pt x="891909" y="126193"/>
                </a:lnTo>
                <a:lnTo>
                  <a:pt x="775068" y="97302"/>
                </a:lnTo>
                <a:lnTo>
                  <a:pt x="654211" y="71875"/>
                </a:lnTo>
                <a:lnTo>
                  <a:pt x="529632" y="50049"/>
                </a:lnTo>
                <a:lnTo>
                  <a:pt x="401627" y="31958"/>
                </a:lnTo>
                <a:lnTo>
                  <a:pt x="270491" y="17738"/>
                </a:lnTo>
                <a:lnTo>
                  <a:pt x="136516" y="7526"/>
                </a:lnTo>
                <a:lnTo>
                  <a:pt x="0" y="1456"/>
                </a:lnTo>
                <a:lnTo>
                  <a:pt x="25190" y="883"/>
                </a:lnTo>
                <a:lnTo>
                  <a:pt x="114443" y="0"/>
                </a:lnTo>
                <a:lnTo>
                  <a:pt x="261013" y="2378"/>
                </a:lnTo>
                <a:lnTo>
                  <a:pt x="404897" y="9410"/>
                </a:lnTo>
                <a:lnTo>
                  <a:pt x="545767" y="20942"/>
                </a:lnTo>
                <a:lnTo>
                  <a:pt x="683297" y="36817"/>
                </a:lnTo>
                <a:lnTo>
                  <a:pt x="817159" y="56882"/>
                </a:lnTo>
                <a:lnTo>
                  <a:pt x="947028" y="80982"/>
                </a:lnTo>
                <a:lnTo>
                  <a:pt x="1072575" y="108962"/>
                </a:lnTo>
                <a:lnTo>
                  <a:pt x="1193475" y="140667"/>
                </a:lnTo>
                <a:lnTo>
                  <a:pt x="1309401" y="175942"/>
                </a:lnTo>
                <a:lnTo>
                  <a:pt x="1420025" y="214633"/>
                </a:lnTo>
                <a:lnTo>
                  <a:pt x="1525022" y="256584"/>
                </a:lnTo>
                <a:lnTo>
                  <a:pt x="1624063" y="301642"/>
                </a:lnTo>
                <a:lnTo>
                  <a:pt x="1716824" y="349651"/>
                </a:lnTo>
                <a:lnTo>
                  <a:pt x="1802975" y="400456"/>
                </a:lnTo>
                <a:lnTo>
                  <a:pt x="1882192" y="453903"/>
                </a:lnTo>
                <a:lnTo>
                  <a:pt x="1954147" y="509836"/>
                </a:lnTo>
                <a:lnTo>
                  <a:pt x="2018514" y="568102"/>
                </a:lnTo>
                <a:lnTo>
                  <a:pt x="2074965" y="628545"/>
                </a:lnTo>
                <a:lnTo>
                  <a:pt x="2123173" y="691011"/>
                </a:lnTo>
                <a:lnTo>
                  <a:pt x="2162813" y="755345"/>
                </a:lnTo>
                <a:close/>
              </a:path>
              <a:path w="2289809" h="1007110">
                <a:moveTo>
                  <a:pt x="2104901" y="1006805"/>
                </a:moveTo>
                <a:lnTo>
                  <a:pt x="1786385" y="755345"/>
                </a:lnTo>
                <a:lnTo>
                  <a:pt x="2289305" y="755345"/>
                </a:lnTo>
                <a:lnTo>
                  <a:pt x="2104901" y="1006805"/>
                </a:lnTo>
                <a:close/>
              </a:path>
            </a:pathLst>
          </a:custGeom>
          <a:solidFill>
            <a:srgbClr val="001F5F"/>
          </a:solidFill>
        </p:spPr>
        <p:txBody>
          <a:bodyPr wrap="square" lIns="0" tIns="0" rIns="0" bIns="0" rtlCol="0"/>
          <a:lstStyle/>
          <a:p>
            <a:endParaRPr sz="1800"/>
          </a:p>
        </p:txBody>
      </p:sp>
      <p:sp>
        <p:nvSpPr>
          <p:cNvPr id="9" name="object 9"/>
          <p:cNvSpPr/>
          <p:nvPr/>
        </p:nvSpPr>
        <p:spPr>
          <a:xfrm>
            <a:off x="3645408" y="2641092"/>
            <a:ext cx="2372867" cy="1013460"/>
          </a:xfrm>
          <a:prstGeom prst="rect">
            <a:avLst/>
          </a:prstGeom>
          <a:blipFill>
            <a:blip r:embed="rId1" cstate="print"/>
            <a:stretch>
              <a:fillRect/>
            </a:stretch>
          </a:blipFill>
        </p:spPr>
        <p:txBody>
          <a:bodyPr wrap="square" lIns="0" tIns="0" rIns="0" bIns="0" rtlCol="0"/>
          <a:lstStyle/>
          <a:p>
            <a:endParaRPr sz="1800"/>
          </a:p>
        </p:txBody>
      </p:sp>
      <p:sp>
        <p:nvSpPr>
          <p:cNvPr id="10" name="object 10"/>
          <p:cNvSpPr txBox="1"/>
          <p:nvPr/>
        </p:nvSpPr>
        <p:spPr>
          <a:xfrm>
            <a:off x="7986928" y="3809354"/>
            <a:ext cx="4090035" cy="2644140"/>
          </a:xfrm>
          <a:prstGeom prst="rect">
            <a:avLst/>
          </a:prstGeom>
        </p:spPr>
        <p:txBody>
          <a:bodyPr vert="horz" wrap="square" lIns="0" tIns="0" rIns="0" bIns="0" rtlCol="0">
            <a:spAutoFit/>
          </a:bodyPr>
          <a:lstStyle/>
          <a:p>
            <a:pPr marL="12700" marR="412750">
              <a:lnSpc>
                <a:spcPct val="120000"/>
              </a:lnSpc>
            </a:pPr>
            <a:r>
              <a:rPr sz="2400" b="1" dirty="0">
                <a:solidFill>
                  <a:srgbClr val="252525"/>
                </a:solidFill>
                <a:latin typeface="微软雅黑" panose="020B0503020204020204" pitchFamily="34" charset="-122"/>
                <a:cs typeface="微软雅黑" panose="020B0503020204020204" pitchFamily="34" charset="-122"/>
              </a:rPr>
              <a:t>生产关系：</a:t>
            </a:r>
            <a:r>
              <a:rPr sz="2400" dirty="0">
                <a:solidFill>
                  <a:srgbClr val="252525"/>
                </a:solidFill>
                <a:latin typeface="微软雅黑" panose="020B0503020204020204" pitchFamily="34" charset="-122"/>
                <a:cs typeface="微软雅黑" panose="020B0503020204020204" pitchFamily="34" charset="-122"/>
              </a:rPr>
              <a:t>物质生产中结成 的</a:t>
            </a:r>
            <a:r>
              <a:rPr sz="2400" b="1" u="heavy" dirty="0">
                <a:solidFill>
                  <a:srgbClr val="C00000"/>
                </a:solidFill>
                <a:latin typeface="微软雅黑" panose="020B0503020204020204" pitchFamily="34" charset="-122"/>
                <a:cs typeface="微软雅黑" panose="020B0503020204020204" pitchFamily="34" charset="-122"/>
              </a:rPr>
              <a:t>经济关系</a:t>
            </a:r>
            <a:r>
              <a:rPr sz="2400" dirty="0">
                <a:solidFill>
                  <a:srgbClr val="C00000"/>
                </a:solidFill>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a:p>
            <a:pPr marL="12700">
              <a:lnSpc>
                <a:spcPct val="100000"/>
              </a:lnSpc>
              <a:spcBef>
                <a:spcPts val="480"/>
              </a:spcBef>
            </a:pPr>
            <a:r>
              <a:rPr sz="2000" b="1" dirty="0">
                <a:solidFill>
                  <a:srgbClr val="252525"/>
                </a:solidFill>
                <a:latin typeface="微软雅黑" panose="020B0503020204020204" pitchFamily="34" charset="-122"/>
                <a:cs typeface="微软雅黑" panose="020B0503020204020204" pitchFamily="34" charset="-122"/>
              </a:rPr>
              <a:t>①</a:t>
            </a:r>
            <a:r>
              <a:rPr sz="2000" b="1" u="sng" dirty="0">
                <a:solidFill>
                  <a:srgbClr val="252525"/>
                </a:solidFill>
                <a:latin typeface="微软雅黑" panose="020B0503020204020204" pitchFamily="34" charset="-122"/>
                <a:cs typeface="微软雅黑" panose="020B0503020204020204" pitchFamily="34" charset="-122"/>
              </a:rPr>
              <a:t>生产资料所有制形式</a:t>
            </a:r>
            <a:r>
              <a:rPr sz="2000" u="sng" dirty="0">
                <a:solidFill>
                  <a:srgbClr val="252525"/>
                </a:solidFill>
                <a:latin typeface="微软雅黑" panose="020B0503020204020204" pitchFamily="34" charset="-122"/>
                <a:cs typeface="微软雅黑" panose="020B0503020204020204" pitchFamily="34" charset="-122"/>
              </a:rPr>
              <a:t>（</a:t>
            </a:r>
            <a:r>
              <a:rPr sz="2000" b="1" dirty="0">
                <a:solidFill>
                  <a:srgbClr val="FF0000"/>
                </a:solidFill>
                <a:latin typeface="微软雅黑" panose="020B0503020204020204" pitchFamily="34" charset="-122"/>
                <a:cs typeface="微软雅黑" panose="020B0503020204020204" pitchFamily="34" charset="-122"/>
              </a:rPr>
              <a:t>决定作用</a:t>
            </a:r>
            <a:r>
              <a:rPr sz="2000" spc="5" dirty="0">
                <a:solidFill>
                  <a:srgbClr val="252525"/>
                </a:solidFill>
                <a:latin typeface="微软雅黑" panose="020B0503020204020204" pitchFamily="34" charset="-122"/>
                <a:cs typeface="微软雅黑" panose="020B0503020204020204" pitchFamily="34" charset="-122"/>
              </a:rPr>
              <a:t>）</a:t>
            </a:r>
            <a:endParaRPr sz="2000" spc="5" dirty="0">
              <a:solidFill>
                <a:srgbClr val="252525"/>
              </a:solidFill>
              <a:latin typeface="微软雅黑" panose="020B0503020204020204" pitchFamily="34" charset="-122"/>
              <a:cs typeface="微软雅黑" panose="020B0503020204020204" pitchFamily="34" charset="-122"/>
            </a:endParaRPr>
          </a:p>
          <a:p>
            <a:pPr marL="12700">
              <a:lnSpc>
                <a:spcPct val="100000"/>
              </a:lnSpc>
              <a:spcBef>
                <a:spcPts val="480"/>
              </a:spcBef>
            </a:pPr>
            <a:r>
              <a:rPr lang="zh-CN" sz="2000" b="1" spc="5" dirty="0">
                <a:solidFill>
                  <a:srgbClr val="FF0000"/>
                </a:solidFill>
                <a:latin typeface="微软雅黑" panose="020B0503020204020204" pitchFamily="34" charset="-122"/>
                <a:cs typeface="微软雅黑" panose="020B0503020204020204" pitchFamily="34" charset="-122"/>
              </a:rPr>
              <a:t>（我国：公有制为主体，多种所有制并存）</a:t>
            </a:r>
            <a:endParaRPr lang="zh-CN" sz="2000" b="1" spc="5" dirty="0">
              <a:solidFill>
                <a:srgbClr val="FF0000"/>
              </a:solidFill>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②人们在生产中的地位和作</a:t>
            </a:r>
            <a:r>
              <a:rPr sz="2000" b="1" spc="5" dirty="0">
                <a:solidFill>
                  <a:srgbClr val="252525"/>
                </a:solidFill>
                <a:latin typeface="微软雅黑" panose="020B0503020204020204" pitchFamily="34" charset="-122"/>
                <a:cs typeface="微软雅黑" panose="020B0503020204020204" pitchFamily="34" charset="-122"/>
              </a:rPr>
              <a:t>用</a:t>
            </a:r>
            <a:endParaRPr sz="2000" dirty="0">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③产品分配方</a:t>
            </a:r>
            <a:r>
              <a:rPr sz="2000" b="1" spc="5" dirty="0">
                <a:solidFill>
                  <a:srgbClr val="252525"/>
                </a:solidFill>
                <a:latin typeface="微软雅黑" panose="020B0503020204020204" pitchFamily="34" charset="-122"/>
                <a:cs typeface="微软雅黑" panose="020B0503020204020204" pitchFamily="34" charset="-122"/>
              </a:rPr>
              <a:t>式</a:t>
            </a:r>
            <a:endParaRPr sz="2000" dirty="0">
              <a:latin typeface="微软雅黑" panose="020B0503020204020204" pitchFamily="34" charset="-122"/>
              <a:cs typeface="微软雅黑" panose="020B0503020204020204" pitchFamily="34" charset="-122"/>
            </a:endParaRPr>
          </a:p>
        </p:txBody>
      </p:sp>
      <p:sp>
        <p:nvSpPr>
          <p:cNvPr id="12"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576" y="1495172"/>
            <a:ext cx="5816600" cy="976630"/>
          </a:xfrm>
          <a:prstGeom prst="rect">
            <a:avLst/>
          </a:prstGeom>
        </p:spPr>
        <p:txBody>
          <a:bodyPr vert="horz" wrap="square" lIns="0" tIns="0" rIns="0" bIns="0" rtlCol="0">
            <a:spAutoFit/>
          </a:bodyPr>
          <a:lstStyle/>
          <a:p>
            <a:pPr marL="31115">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2】人类社会运动规律</a:t>
            </a:r>
            <a:endParaRPr sz="2400">
              <a:latin typeface="微软雅黑" panose="020B0503020204020204" pitchFamily="34" charset="-122"/>
              <a:cs typeface="微软雅黑" panose="020B0503020204020204" pitchFamily="34" charset="-122"/>
            </a:endParaRPr>
          </a:p>
          <a:p>
            <a:pPr>
              <a:lnSpc>
                <a:spcPct val="100000"/>
              </a:lnSpc>
              <a:spcBef>
                <a:spcPts val="25"/>
              </a:spcBef>
            </a:pPr>
            <a:endParaRPr sz="1900">
              <a:latin typeface="Times New Roman" panose="02020603050405020304"/>
              <a:cs typeface="Times New Roman" panose="02020603050405020304"/>
            </a:endParaRPr>
          </a:p>
          <a:p>
            <a:pPr marL="12700">
              <a:lnSpc>
                <a:spcPct val="100000"/>
              </a:lnSpc>
            </a:pPr>
            <a:r>
              <a:rPr sz="2400" b="1" dirty="0">
                <a:latin typeface="微软雅黑" panose="020B0503020204020204" pitchFamily="34" charset="-122"/>
                <a:cs typeface="微软雅黑" panose="020B0503020204020204" pitchFamily="34" charset="-122"/>
              </a:rPr>
              <a:t>（一）生产关系</a:t>
            </a:r>
            <a:r>
              <a:rPr sz="2400" b="1" u="heavy" dirty="0">
                <a:solidFill>
                  <a:srgbClr val="C00000"/>
                </a:solidFill>
                <a:latin typeface="微软雅黑" panose="020B0503020204020204" pitchFamily="34" charset="-122"/>
                <a:cs typeface="微软雅黑" panose="020B0503020204020204" pitchFamily="34" charset="-122"/>
              </a:rPr>
              <a:t>必须适应</a:t>
            </a:r>
            <a:r>
              <a:rPr sz="2400" b="1" dirty="0">
                <a:latin typeface="微软雅黑" panose="020B0503020204020204" pitchFamily="34" charset="-122"/>
                <a:cs typeface="微软雅黑" panose="020B0503020204020204" pitchFamily="34" charset="-122"/>
              </a:rPr>
              <a:t>生产力性质的规律</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4578375" y="3077362"/>
            <a:ext cx="2858135" cy="2863215"/>
          </a:xfrm>
          <a:custGeom>
            <a:avLst/>
            <a:gdLst/>
            <a:ahLst/>
            <a:cxnLst/>
            <a:rect l="l" t="t" r="r" b="b"/>
            <a:pathLst>
              <a:path w="2858134" h="2863215">
                <a:moveTo>
                  <a:pt x="2845003" y="2863088"/>
                </a:moveTo>
                <a:lnTo>
                  <a:pt x="12700" y="2863088"/>
                </a:lnTo>
                <a:lnTo>
                  <a:pt x="10223" y="2862846"/>
                </a:lnTo>
                <a:lnTo>
                  <a:pt x="0" y="2850388"/>
                </a:lnTo>
                <a:lnTo>
                  <a:pt x="0" y="580237"/>
                </a:lnTo>
                <a:lnTo>
                  <a:pt x="1424127" y="914"/>
                </a:lnTo>
                <a:lnTo>
                  <a:pt x="1428851" y="0"/>
                </a:lnTo>
                <a:lnTo>
                  <a:pt x="1431251" y="228"/>
                </a:lnTo>
                <a:lnTo>
                  <a:pt x="1433576" y="914"/>
                </a:lnTo>
                <a:lnTo>
                  <a:pt x="1492392" y="24485"/>
                </a:lnTo>
                <a:lnTo>
                  <a:pt x="1424127" y="24485"/>
                </a:lnTo>
                <a:lnTo>
                  <a:pt x="1428851" y="26378"/>
                </a:lnTo>
                <a:lnTo>
                  <a:pt x="46832" y="580237"/>
                </a:lnTo>
                <a:lnTo>
                  <a:pt x="25400" y="580237"/>
                </a:lnTo>
                <a:lnTo>
                  <a:pt x="17424" y="592023"/>
                </a:lnTo>
                <a:lnTo>
                  <a:pt x="25400" y="592023"/>
                </a:lnTo>
                <a:lnTo>
                  <a:pt x="25400" y="2837688"/>
                </a:lnTo>
                <a:lnTo>
                  <a:pt x="12700" y="2837688"/>
                </a:lnTo>
                <a:lnTo>
                  <a:pt x="25400" y="2850388"/>
                </a:lnTo>
                <a:lnTo>
                  <a:pt x="2857703" y="2850388"/>
                </a:lnTo>
                <a:lnTo>
                  <a:pt x="2857461" y="2852864"/>
                </a:lnTo>
                <a:lnTo>
                  <a:pt x="2847492" y="2862846"/>
                </a:lnTo>
                <a:lnTo>
                  <a:pt x="2845003" y="2863088"/>
                </a:lnTo>
                <a:close/>
              </a:path>
              <a:path w="2858134" h="2863215">
                <a:moveTo>
                  <a:pt x="1428851" y="26378"/>
                </a:moveTo>
                <a:lnTo>
                  <a:pt x="1424127" y="24485"/>
                </a:lnTo>
                <a:lnTo>
                  <a:pt x="1433576" y="24485"/>
                </a:lnTo>
                <a:lnTo>
                  <a:pt x="1428851" y="26378"/>
                </a:lnTo>
                <a:close/>
              </a:path>
              <a:path w="2858134" h="2863215">
                <a:moveTo>
                  <a:pt x="2832303" y="588821"/>
                </a:moveTo>
                <a:lnTo>
                  <a:pt x="1428851" y="26378"/>
                </a:lnTo>
                <a:lnTo>
                  <a:pt x="1433576" y="24485"/>
                </a:lnTo>
                <a:lnTo>
                  <a:pt x="1492392" y="24485"/>
                </a:lnTo>
                <a:lnTo>
                  <a:pt x="2849740" y="568451"/>
                </a:lnTo>
                <a:lnTo>
                  <a:pt x="2857703" y="580237"/>
                </a:lnTo>
                <a:lnTo>
                  <a:pt x="2832303" y="580237"/>
                </a:lnTo>
                <a:lnTo>
                  <a:pt x="2832303" y="588821"/>
                </a:lnTo>
                <a:close/>
              </a:path>
              <a:path w="2858134" h="2863215">
                <a:moveTo>
                  <a:pt x="17424" y="592023"/>
                </a:moveTo>
                <a:lnTo>
                  <a:pt x="25400" y="580237"/>
                </a:lnTo>
                <a:lnTo>
                  <a:pt x="25400" y="588826"/>
                </a:lnTo>
                <a:lnTo>
                  <a:pt x="17424" y="592023"/>
                </a:lnTo>
                <a:close/>
              </a:path>
              <a:path w="2858134" h="2863215">
                <a:moveTo>
                  <a:pt x="25400" y="588826"/>
                </a:moveTo>
                <a:lnTo>
                  <a:pt x="25400" y="580237"/>
                </a:lnTo>
                <a:lnTo>
                  <a:pt x="46832" y="580237"/>
                </a:lnTo>
                <a:lnTo>
                  <a:pt x="25400" y="588826"/>
                </a:lnTo>
                <a:close/>
              </a:path>
              <a:path w="2858134" h="2863215">
                <a:moveTo>
                  <a:pt x="2840291" y="592023"/>
                </a:moveTo>
                <a:lnTo>
                  <a:pt x="2832315" y="588826"/>
                </a:lnTo>
                <a:lnTo>
                  <a:pt x="2832303" y="580237"/>
                </a:lnTo>
                <a:lnTo>
                  <a:pt x="2840291" y="592023"/>
                </a:lnTo>
                <a:close/>
              </a:path>
              <a:path w="2858134" h="2863215">
                <a:moveTo>
                  <a:pt x="2857703" y="592023"/>
                </a:moveTo>
                <a:lnTo>
                  <a:pt x="2840291" y="592023"/>
                </a:lnTo>
                <a:lnTo>
                  <a:pt x="2832303" y="580237"/>
                </a:lnTo>
                <a:lnTo>
                  <a:pt x="2857703" y="580237"/>
                </a:lnTo>
                <a:lnTo>
                  <a:pt x="2857703" y="592023"/>
                </a:lnTo>
                <a:close/>
              </a:path>
              <a:path w="2858134" h="2863215">
                <a:moveTo>
                  <a:pt x="2832303" y="2850388"/>
                </a:moveTo>
                <a:lnTo>
                  <a:pt x="2832303" y="588821"/>
                </a:lnTo>
                <a:lnTo>
                  <a:pt x="2840291" y="592023"/>
                </a:lnTo>
                <a:lnTo>
                  <a:pt x="2857703" y="592023"/>
                </a:lnTo>
                <a:lnTo>
                  <a:pt x="2857703" y="2837688"/>
                </a:lnTo>
                <a:lnTo>
                  <a:pt x="2845003" y="2837688"/>
                </a:lnTo>
                <a:lnTo>
                  <a:pt x="2832303" y="2850388"/>
                </a:lnTo>
                <a:close/>
              </a:path>
              <a:path w="2858134" h="2863215">
                <a:moveTo>
                  <a:pt x="25400" y="592023"/>
                </a:moveTo>
                <a:lnTo>
                  <a:pt x="17424" y="592023"/>
                </a:lnTo>
                <a:lnTo>
                  <a:pt x="25400" y="588826"/>
                </a:lnTo>
                <a:lnTo>
                  <a:pt x="25400" y="592023"/>
                </a:lnTo>
                <a:close/>
              </a:path>
              <a:path w="2858134" h="2863215">
                <a:moveTo>
                  <a:pt x="25400" y="2850388"/>
                </a:moveTo>
                <a:lnTo>
                  <a:pt x="12700" y="2837688"/>
                </a:lnTo>
                <a:lnTo>
                  <a:pt x="25400" y="2837688"/>
                </a:lnTo>
                <a:lnTo>
                  <a:pt x="25400" y="2850388"/>
                </a:lnTo>
                <a:close/>
              </a:path>
              <a:path w="2858134" h="2863215">
                <a:moveTo>
                  <a:pt x="2832303" y="2850388"/>
                </a:moveTo>
                <a:lnTo>
                  <a:pt x="25400" y="2850388"/>
                </a:lnTo>
                <a:lnTo>
                  <a:pt x="25400" y="2837688"/>
                </a:lnTo>
                <a:lnTo>
                  <a:pt x="2832303" y="2837688"/>
                </a:lnTo>
                <a:lnTo>
                  <a:pt x="2832303" y="2850388"/>
                </a:lnTo>
                <a:close/>
              </a:path>
              <a:path w="2858134" h="2863215">
                <a:moveTo>
                  <a:pt x="2857703" y="2850388"/>
                </a:moveTo>
                <a:lnTo>
                  <a:pt x="2832303" y="2850388"/>
                </a:lnTo>
                <a:lnTo>
                  <a:pt x="2845003" y="2837688"/>
                </a:lnTo>
                <a:lnTo>
                  <a:pt x="2857703" y="2837688"/>
                </a:lnTo>
                <a:lnTo>
                  <a:pt x="2857703" y="2850388"/>
                </a:lnTo>
                <a:close/>
              </a:path>
            </a:pathLst>
          </a:custGeom>
          <a:solidFill>
            <a:srgbClr val="C00000"/>
          </a:solidFill>
        </p:spPr>
        <p:txBody>
          <a:bodyPr wrap="square" lIns="0" tIns="0" rIns="0" bIns="0" rtlCol="0"/>
          <a:lstStyle/>
          <a:p>
            <a:endParaRPr sz="1800"/>
          </a:p>
        </p:txBody>
      </p:sp>
      <p:sp>
        <p:nvSpPr>
          <p:cNvPr id="4" name="object 4"/>
          <p:cNvSpPr txBox="1"/>
          <p:nvPr/>
        </p:nvSpPr>
        <p:spPr>
          <a:xfrm>
            <a:off x="4717313" y="3868606"/>
            <a:ext cx="2432050" cy="304165"/>
          </a:xfrm>
          <a:prstGeom prst="rect">
            <a:avLst/>
          </a:prstGeom>
        </p:spPr>
        <p:txBody>
          <a:bodyPr vert="horz" wrap="square" lIns="0" tIns="0" rIns="0" bIns="0" rtlCol="0">
            <a:spAutoFit/>
          </a:bodyPr>
          <a:lstStyle/>
          <a:p>
            <a:pPr marL="12700">
              <a:lnSpc>
                <a:spcPct val="100000"/>
              </a:lnSpc>
            </a:pPr>
            <a:r>
              <a:rPr sz="2200" b="1" spc="-10" dirty="0">
                <a:latin typeface="微软雅黑" panose="020B0503020204020204" pitchFamily="34" charset="-122"/>
                <a:cs typeface="微软雅黑" panose="020B0503020204020204" pitchFamily="34" charset="-122"/>
              </a:rPr>
              <a:t>1</a:t>
            </a:r>
            <a:r>
              <a:rPr sz="2200" b="1" dirty="0">
                <a:latin typeface="微软雅黑" panose="020B0503020204020204" pitchFamily="34" charset="-122"/>
                <a:cs typeface="微软雅黑" panose="020B0503020204020204" pitchFamily="34" charset="-122"/>
              </a:rPr>
              <a:t>、生产力</a:t>
            </a:r>
            <a:r>
              <a:rPr sz="2200" b="1" dirty="0">
                <a:solidFill>
                  <a:srgbClr val="C00000"/>
                </a:solidFill>
                <a:latin typeface="微软雅黑" panose="020B0503020204020204" pitchFamily="34" charset="-122"/>
                <a:cs typeface="微软雅黑" panose="020B0503020204020204" pitchFamily="34" charset="-122"/>
              </a:rPr>
              <a:t>决定</a:t>
            </a:r>
            <a:r>
              <a:rPr sz="2200" b="1" dirty="0">
                <a:latin typeface="微软雅黑" panose="020B0503020204020204" pitchFamily="34" charset="-122"/>
                <a:cs typeface="微软雅黑" panose="020B0503020204020204" pitchFamily="34" charset="-122"/>
              </a:rPr>
              <a:t>生</a:t>
            </a:r>
            <a:r>
              <a:rPr sz="2200" b="1" spc="-5" dirty="0">
                <a:latin typeface="微软雅黑" panose="020B0503020204020204" pitchFamily="34" charset="-122"/>
                <a:cs typeface="微软雅黑" panose="020B0503020204020204" pitchFamily="34" charset="-122"/>
              </a:rPr>
              <a:t>产</a:t>
            </a:r>
            <a:endParaRPr sz="2200">
              <a:latin typeface="微软雅黑" panose="020B0503020204020204" pitchFamily="34" charset="-122"/>
              <a:cs typeface="微软雅黑" panose="020B0503020204020204" pitchFamily="34" charset="-122"/>
            </a:endParaRPr>
          </a:p>
        </p:txBody>
      </p:sp>
      <p:sp>
        <p:nvSpPr>
          <p:cNvPr id="5" name="object 5"/>
          <p:cNvSpPr/>
          <p:nvPr/>
        </p:nvSpPr>
        <p:spPr>
          <a:xfrm>
            <a:off x="6019698" y="4159402"/>
            <a:ext cx="558800" cy="0"/>
          </a:xfrm>
          <a:custGeom>
            <a:avLst/>
            <a:gdLst/>
            <a:ahLst/>
            <a:cxnLst/>
            <a:rect l="l" t="t" r="r" b="b"/>
            <a:pathLst>
              <a:path w="558800">
                <a:moveTo>
                  <a:pt x="0" y="0"/>
                </a:moveTo>
                <a:lnTo>
                  <a:pt x="558799" y="0"/>
                </a:lnTo>
              </a:path>
            </a:pathLst>
          </a:custGeom>
          <a:ln w="13716">
            <a:solidFill>
              <a:srgbClr val="C00000"/>
            </a:solidFill>
          </a:ln>
        </p:spPr>
        <p:txBody>
          <a:bodyPr wrap="square" lIns="0" tIns="0" rIns="0" bIns="0" rtlCol="0"/>
          <a:lstStyle/>
          <a:p>
            <a:endParaRPr sz="1800"/>
          </a:p>
        </p:txBody>
      </p:sp>
      <p:sp>
        <p:nvSpPr>
          <p:cNvPr id="6" name="object 6"/>
          <p:cNvSpPr txBox="1"/>
          <p:nvPr/>
        </p:nvSpPr>
        <p:spPr>
          <a:xfrm>
            <a:off x="4717313" y="4203886"/>
            <a:ext cx="2259965" cy="304165"/>
          </a:xfrm>
          <a:prstGeom prst="rect">
            <a:avLst/>
          </a:prstGeom>
        </p:spPr>
        <p:txBody>
          <a:bodyPr vert="horz" wrap="square" lIns="0" tIns="0" rIns="0" bIns="0" rtlCol="0">
            <a:spAutoFit/>
          </a:bodyPr>
          <a:lstStyle/>
          <a:p>
            <a:pPr marL="12700">
              <a:lnSpc>
                <a:spcPct val="100000"/>
              </a:lnSpc>
            </a:pPr>
            <a:r>
              <a:rPr sz="2200" b="1" dirty="0">
                <a:latin typeface="微软雅黑" panose="020B0503020204020204" pitchFamily="34" charset="-122"/>
                <a:cs typeface="微软雅黑" panose="020B0503020204020204" pitchFamily="34" charset="-122"/>
              </a:rPr>
              <a:t>关系：性质和改</a:t>
            </a:r>
            <a:r>
              <a:rPr sz="2200" b="1" spc="-5" dirty="0">
                <a:latin typeface="微软雅黑" panose="020B0503020204020204" pitchFamily="34" charset="-122"/>
                <a:cs typeface="微软雅黑" panose="020B0503020204020204" pitchFamily="34" charset="-122"/>
              </a:rPr>
              <a:t>变</a:t>
            </a:r>
            <a:endParaRPr sz="2200">
              <a:latin typeface="微软雅黑" panose="020B0503020204020204" pitchFamily="34" charset="-122"/>
              <a:cs typeface="微软雅黑" panose="020B0503020204020204" pitchFamily="34" charset="-122"/>
            </a:endParaRPr>
          </a:p>
        </p:txBody>
      </p:sp>
      <p:sp>
        <p:nvSpPr>
          <p:cNvPr id="7" name="object 7"/>
          <p:cNvSpPr txBox="1"/>
          <p:nvPr/>
        </p:nvSpPr>
        <p:spPr>
          <a:xfrm>
            <a:off x="4717313" y="4874445"/>
            <a:ext cx="2432050" cy="304165"/>
          </a:xfrm>
          <a:prstGeom prst="rect">
            <a:avLst/>
          </a:prstGeom>
        </p:spPr>
        <p:txBody>
          <a:bodyPr vert="horz" wrap="square" lIns="0" tIns="0" rIns="0" bIns="0" rtlCol="0">
            <a:spAutoFit/>
          </a:bodyPr>
          <a:lstStyle/>
          <a:p>
            <a:pPr marL="12700">
              <a:lnSpc>
                <a:spcPct val="100000"/>
              </a:lnSpc>
            </a:pPr>
            <a:r>
              <a:rPr sz="2200" b="1" spc="-10" dirty="0">
                <a:latin typeface="微软雅黑" panose="020B0503020204020204" pitchFamily="34" charset="-122"/>
                <a:cs typeface="微软雅黑" panose="020B0503020204020204" pitchFamily="34" charset="-122"/>
              </a:rPr>
              <a:t>2</a:t>
            </a:r>
            <a:r>
              <a:rPr sz="2200" b="1" dirty="0">
                <a:latin typeface="微软雅黑" panose="020B0503020204020204" pitchFamily="34" charset="-122"/>
                <a:cs typeface="微软雅黑" panose="020B0503020204020204" pitchFamily="34" charset="-122"/>
              </a:rPr>
              <a:t>、生产关系</a:t>
            </a:r>
            <a:r>
              <a:rPr sz="2200" b="1" dirty="0">
                <a:solidFill>
                  <a:srgbClr val="C00000"/>
                </a:solidFill>
                <a:latin typeface="微软雅黑" panose="020B0503020204020204" pitchFamily="34" charset="-122"/>
                <a:cs typeface="微软雅黑" panose="020B0503020204020204" pitchFamily="34" charset="-122"/>
              </a:rPr>
              <a:t>反作</a:t>
            </a:r>
            <a:r>
              <a:rPr sz="2200" b="1" spc="-5" dirty="0">
                <a:solidFill>
                  <a:srgbClr val="C00000"/>
                </a:solidFill>
                <a:latin typeface="微软雅黑" panose="020B0503020204020204" pitchFamily="34" charset="-122"/>
                <a:cs typeface="微软雅黑" panose="020B0503020204020204" pitchFamily="34" charset="-122"/>
              </a:rPr>
              <a:t>用</a:t>
            </a:r>
            <a:endParaRPr sz="2200">
              <a:latin typeface="微软雅黑" panose="020B0503020204020204" pitchFamily="34" charset="-122"/>
              <a:cs typeface="微软雅黑" panose="020B0503020204020204" pitchFamily="34" charset="-122"/>
            </a:endParaRPr>
          </a:p>
        </p:txBody>
      </p:sp>
      <p:sp>
        <p:nvSpPr>
          <p:cNvPr id="8" name="object 8"/>
          <p:cNvSpPr/>
          <p:nvPr/>
        </p:nvSpPr>
        <p:spPr>
          <a:xfrm>
            <a:off x="6299098" y="5165242"/>
            <a:ext cx="838200" cy="0"/>
          </a:xfrm>
          <a:custGeom>
            <a:avLst/>
            <a:gdLst/>
            <a:ahLst/>
            <a:cxnLst/>
            <a:rect l="l" t="t" r="r" b="b"/>
            <a:pathLst>
              <a:path w="838200">
                <a:moveTo>
                  <a:pt x="0" y="0"/>
                </a:moveTo>
                <a:lnTo>
                  <a:pt x="838199" y="0"/>
                </a:lnTo>
              </a:path>
            </a:pathLst>
          </a:custGeom>
          <a:ln w="13716">
            <a:solidFill>
              <a:srgbClr val="C00000"/>
            </a:solidFill>
          </a:ln>
        </p:spPr>
        <p:txBody>
          <a:bodyPr wrap="square" lIns="0" tIns="0" rIns="0" bIns="0" rtlCol="0"/>
          <a:lstStyle/>
          <a:p>
            <a:endParaRPr sz="1800"/>
          </a:p>
        </p:txBody>
      </p:sp>
      <p:sp>
        <p:nvSpPr>
          <p:cNvPr id="9" name="object 9"/>
          <p:cNvSpPr txBox="1"/>
          <p:nvPr/>
        </p:nvSpPr>
        <p:spPr>
          <a:xfrm>
            <a:off x="4717313" y="5209725"/>
            <a:ext cx="2539365" cy="639445"/>
          </a:xfrm>
          <a:prstGeom prst="rect">
            <a:avLst/>
          </a:prstGeom>
        </p:spPr>
        <p:txBody>
          <a:bodyPr vert="horz" wrap="square" lIns="0" tIns="0" rIns="0" bIns="0" rtlCol="0">
            <a:spAutoFit/>
          </a:bodyPr>
          <a:lstStyle/>
          <a:p>
            <a:pPr marL="12700" marR="5080">
              <a:lnSpc>
                <a:spcPct val="100000"/>
              </a:lnSpc>
            </a:pPr>
            <a:r>
              <a:rPr sz="2200" b="1" dirty="0">
                <a:latin typeface="微软雅黑" panose="020B0503020204020204" pitchFamily="34" charset="-122"/>
                <a:cs typeface="微软雅黑" panose="020B0503020204020204" pitchFamily="34" charset="-122"/>
              </a:rPr>
              <a:t>于生产力：促进或</a:t>
            </a:r>
            <a:r>
              <a:rPr sz="2200" b="1" spc="-5" dirty="0">
                <a:latin typeface="微软雅黑" panose="020B0503020204020204" pitchFamily="34" charset="-122"/>
                <a:cs typeface="微软雅黑" panose="020B0503020204020204" pitchFamily="34" charset="-122"/>
              </a:rPr>
              <a:t>阻 碍</a:t>
            </a:r>
            <a:endParaRPr sz="2200">
              <a:latin typeface="微软雅黑" panose="020B0503020204020204" pitchFamily="34" charset="-122"/>
              <a:cs typeface="微软雅黑" panose="020B0503020204020204" pitchFamily="34" charset="-122"/>
            </a:endParaRPr>
          </a:p>
        </p:txBody>
      </p:sp>
      <p:sp>
        <p:nvSpPr>
          <p:cNvPr id="10" name="object 10"/>
          <p:cNvSpPr txBox="1"/>
          <p:nvPr/>
        </p:nvSpPr>
        <p:spPr>
          <a:xfrm>
            <a:off x="939495" y="3932963"/>
            <a:ext cx="3378200" cy="1694180"/>
          </a:xfrm>
          <a:prstGeom prst="rect">
            <a:avLst/>
          </a:prstGeom>
        </p:spPr>
        <p:txBody>
          <a:bodyPr vert="horz" wrap="square" lIns="0" tIns="0" rIns="0" bIns="0" rtlCol="0">
            <a:spAutoFit/>
          </a:bodyPr>
          <a:lstStyle/>
          <a:p>
            <a:pPr marL="12700" marR="5080">
              <a:lnSpc>
                <a:spcPct val="124000"/>
              </a:lnSpc>
            </a:pPr>
            <a:r>
              <a:rPr sz="2400" b="1" dirty="0">
                <a:solidFill>
                  <a:srgbClr val="252525"/>
                </a:solidFill>
                <a:latin typeface="微软雅黑" panose="020B0503020204020204" pitchFamily="34" charset="-122"/>
                <a:cs typeface="微软雅黑" panose="020B0503020204020204" pitchFamily="34" charset="-122"/>
              </a:rPr>
              <a:t>生产力：</a:t>
            </a:r>
            <a:r>
              <a:rPr sz="2400" dirty="0">
                <a:solidFill>
                  <a:srgbClr val="252525"/>
                </a:solidFill>
                <a:latin typeface="微软雅黑" panose="020B0503020204020204" pitchFamily="34" charset="-122"/>
                <a:cs typeface="微软雅黑" panose="020B0503020204020204" pitchFamily="34" charset="-122"/>
              </a:rPr>
              <a:t>人类获取物质资 料的能力。 </a:t>
            </a:r>
            <a:r>
              <a:rPr sz="2400" dirty="0">
                <a:latin typeface="微软雅黑" panose="020B0503020204020204" pitchFamily="34" charset="-122"/>
                <a:cs typeface="微软雅黑" panose="020B0503020204020204" pitchFamily="34" charset="-122"/>
              </a:rPr>
              <a:t>生产力发展水平的主要标 志是</a:t>
            </a:r>
            <a:r>
              <a:rPr sz="2400" b="1" u="heavy" dirty="0">
                <a:solidFill>
                  <a:srgbClr val="C00000"/>
                </a:solidFill>
                <a:latin typeface="微软雅黑" panose="020B0503020204020204" pitchFamily="34" charset="-122"/>
                <a:cs typeface="微软雅黑" panose="020B0503020204020204" pitchFamily="34" charset="-122"/>
              </a:rPr>
              <a:t>生产工具</a:t>
            </a:r>
            <a:r>
              <a:rPr sz="2400" u="heavy" dirty="0">
                <a:solidFill>
                  <a:srgbClr val="C00000"/>
                </a:solidFill>
                <a:latin typeface="微软雅黑" panose="020B0503020204020204" pitchFamily="34" charset="-122"/>
                <a:cs typeface="微软雅黑" panose="020B0503020204020204" pitchFamily="34" charset="-122"/>
              </a:rPr>
              <a:t>。</a:t>
            </a:r>
            <a:endParaRPr sz="2400">
              <a:latin typeface="微软雅黑" panose="020B0503020204020204" pitchFamily="34" charset="-122"/>
              <a:cs typeface="微软雅黑" panose="020B0503020204020204" pitchFamily="34" charset="-122"/>
            </a:endParaRPr>
          </a:p>
        </p:txBody>
      </p:sp>
      <p:sp>
        <p:nvSpPr>
          <p:cNvPr id="11" name="object 11"/>
          <p:cNvSpPr/>
          <p:nvPr/>
        </p:nvSpPr>
        <p:spPr>
          <a:xfrm>
            <a:off x="5900670" y="2644698"/>
            <a:ext cx="2289810" cy="1007110"/>
          </a:xfrm>
          <a:custGeom>
            <a:avLst/>
            <a:gdLst/>
            <a:ahLst/>
            <a:cxnLst/>
            <a:rect l="l" t="t" r="r" b="b"/>
            <a:pathLst>
              <a:path w="2289809" h="1007110">
                <a:moveTo>
                  <a:pt x="2162813" y="755345"/>
                </a:moveTo>
                <a:lnTo>
                  <a:pt x="1911353" y="755345"/>
                </a:lnTo>
                <a:lnTo>
                  <a:pt x="1873528" y="693756"/>
                </a:lnTo>
                <a:lnTo>
                  <a:pt x="1827857" y="633868"/>
                </a:lnTo>
                <a:lnTo>
                  <a:pt x="1774634" y="575818"/>
                </a:lnTo>
                <a:lnTo>
                  <a:pt x="1714155" y="519741"/>
                </a:lnTo>
                <a:lnTo>
                  <a:pt x="1646714" y="465772"/>
                </a:lnTo>
                <a:lnTo>
                  <a:pt x="1572606" y="414046"/>
                </a:lnTo>
                <a:lnTo>
                  <a:pt x="1492125" y="364701"/>
                </a:lnTo>
                <a:lnTo>
                  <a:pt x="1405566" y="317870"/>
                </a:lnTo>
                <a:lnTo>
                  <a:pt x="1313223" y="273691"/>
                </a:lnTo>
                <a:lnTo>
                  <a:pt x="1215391" y="232298"/>
                </a:lnTo>
                <a:lnTo>
                  <a:pt x="1112365" y="193827"/>
                </a:lnTo>
                <a:lnTo>
                  <a:pt x="1004439" y="158413"/>
                </a:lnTo>
                <a:lnTo>
                  <a:pt x="891909" y="126193"/>
                </a:lnTo>
                <a:lnTo>
                  <a:pt x="775068" y="97302"/>
                </a:lnTo>
                <a:lnTo>
                  <a:pt x="654211" y="71875"/>
                </a:lnTo>
                <a:lnTo>
                  <a:pt x="529632" y="50049"/>
                </a:lnTo>
                <a:lnTo>
                  <a:pt x="401627" y="31958"/>
                </a:lnTo>
                <a:lnTo>
                  <a:pt x="270491" y="17738"/>
                </a:lnTo>
                <a:lnTo>
                  <a:pt x="136516" y="7526"/>
                </a:lnTo>
                <a:lnTo>
                  <a:pt x="0" y="1456"/>
                </a:lnTo>
                <a:lnTo>
                  <a:pt x="25190" y="883"/>
                </a:lnTo>
                <a:lnTo>
                  <a:pt x="114443" y="0"/>
                </a:lnTo>
                <a:lnTo>
                  <a:pt x="261013" y="2378"/>
                </a:lnTo>
                <a:lnTo>
                  <a:pt x="404897" y="9410"/>
                </a:lnTo>
                <a:lnTo>
                  <a:pt x="545767" y="20942"/>
                </a:lnTo>
                <a:lnTo>
                  <a:pt x="683297" y="36817"/>
                </a:lnTo>
                <a:lnTo>
                  <a:pt x="817159" y="56882"/>
                </a:lnTo>
                <a:lnTo>
                  <a:pt x="947028" y="80982"/>
                </a:lnTo>
                <a:lnTo>
                  <a:pt x="1072575" y="108962"/>
                </a:lnTo>
                <a:lnTo>
                  <a:pt x="1193475" y="140667"/>
                </a:lnTo>
                <a:lnTo>
                  <a:pt x="1309401" y="175942"/>
                </a:lnTo>
                <a:lnTo>
                  <a:pt x="1420025" y="214633"/>
                </a:lnTo>
                <a:lnTo>
                  <a:pt x="1525022" y="256584"/>
                </a:lnTo>
                <a:lnTo>
                  <a:pt x="1624063" y="301642"/>
                </a:lnTo>
                <a:lnTo>
                  <a:pt x="1716824" y="349651"/>
                </a:lnTo>
                <a:lnTo>
                  <a:pt x="1802975" y="400456"/>
                </a:lnTo>
                <a:lnTo>
                  <a:pt x="1882192" y="453903"/>
                </a:lnTo>
                <a:lnTo>
                  <a:pt x="1954147" y="509836"/>
                </a:lnTo>
                <a:lnTo>
                  <a:pt x="2018514" y="568102"/>
                </a:lnTo>
                <a:lnTo>
                  <a:pt x="2074965" y="628545"/>
                </a:lnTo>
                <a:lnTo>
                  <a:pt x="2123173" y="691011"/>
                </a:lnTo>
                <a:lnTo>
                  <a:pt x="2162813" y="755345"/>
                </a:lnTo>
                <a:close/>
              </a:path>
              <a:path w="2289809" h="1007110">
                <a:moveTo>
                  <a:pt x="2104901" y="1006805"/>
                </a:moveTo>
                <a:lnTo>
                  <a:pt x="1786385" y="755345"/>
                </a:lnTo>
                <a:lnTo>
                  <a:pt x="2289305" y="755345"/>
                </a:lnTo>
                <a:lnTo>
                  <a:pt x="2104901" y="1006805"/>
                </a:lnTo>
                <a:close/>
              </a:path>
            </a:pathLst>
          </a:custGeom>
          <a:solidFill>
            <a:srgbClr val="001F5F"/>
          </a:solidFill>
        </p:spPr>
        <p:txBody>
          <a:bodyPr wrap="square" lIns="0" tIns="0" rIns="0" bIns="0" rtlCol="0"/>
          <a:lstStyle/>
          <a:p>
            <a:endParaRPr sz="1800"/>
          </a:p>
        </p:txBody>
      </p:sp>
      <p:sp>
        <p:nvSpPr>
          <p:cNvPr id="12" name="object 12"/>
          <p:cNvSpPr/>
          <p:nvPr/>
        </p:nvSpPr>
        <p:spPr>
          <a:xfrm>
            <a:off x="3645408" y="2641092"/>
            <a:ext cx="2372867" cy="1013460"/>
          </a:xfrm>
          <a:prstGeom prst="rect">
            <a:avLst/>
          </a:prstGeom>
          <a:blipFill>
            <a:blip r:embed="rId1" cstate="print"/>
            <a:stretch>
              <a:fillRect/>
            </a:stretch>
          </a:blipFill>
        </p:spPr>
        <p:txBody>
          <a:bodyPr wrap="square" lIns="0" tIns="0" rIns="0" bIns="0" rtlCol="0"/>
          <a:lstStyle/>
          <a:p>
            <a:endParaRPr sz="1800"/>
          </a:p>
        </p:txBody>
      </p:sp>
      <p:sp>
        <p:nvSpPr>
          <p:cNvPr id="13" name="object 13"/>
          <p:cNvSpPr/>
          <p:nvPr/>
        </p:nvSpPr>
        <p:spPr>
          <a:xfrm>
            <a:off x="3794759" y="5803391"/>
            <a:ext cx="2208530" cy="845819"/>
          </a:xfrm>
          <a:custGeom>
            <a:avLst/>
            <a:gdLst/>
            <a:ahLst/>
            <a:cxnLst/>
            <a:rect l="l" t="t" r="r" b="b"/>
            <a:pathLst>
              <a:path w="2208529" h="845820">
                <a:moveTo>
                  <a:pt x="422148" y="211836"/>
                </a:moveTo>
                <a:lnTo>
                  <a:pt x="0" y="211836"/>
                </a:lnTo>
                <a:lnTo>
                  <a:pt x="149351" y="0"/>
                </a:lnTo>
                <a:lnTo>
                  <a:pt x="422148" y="211836"/>
                </a:lnTo>
                <a:close/>
              </a:path>
              <a:path w="2208529" h="845820">
                <a:moveTo>
                  <a:pt x="2208276" y="845819"/>
                </a:moveTo>
                <a:lnTo>
                  <a:pt x="1996439" y="845819"/>
                </a:lnTo>
                <a:lnTo>
                  <a:pt x="1861065" y="843842"/>
                </a:lnTo>
                <a:lnTo>
                  <a:pt x="1728176" y="837951"/>
                </a:lnTo>
                <a:lnTo>
                  <a:pt x="1598073" y="828278"/>
                </a:lnTo>
                <a:lnTo>
                  <a:pt x="1471059" y="814953"/>
                </a:lnTo>
                <a:lnTo>
                  <a:pt x="1347436" y="798107"/>
                </a:lnTo>
                <a:lnTo>
                  <a:pt x="1227504" y="777871"/>
                </a:lnTo>
                <a:lnTo>
                  <a:pt x="1111567" y="754375"/>
                </a:lnTo>
                <a:lnTo>
                  <a:pt x="999925" y="727751"/>
                </a:lnTo>
                <a:lnTo>
                  <a:pt x="892881" y="698129"/>
                </a:lnTo>
                <a:lnTo>
                  <a:pt x="790736" y="665640"/>
                </a:lnTo>
                <a:lnTo>
                  <a:pt x="693793" y="630415"/>
                </a:lnTo>
                <a:lnTo>
                  <a:pt x="602353" y="592584"/>
                </a:lnTo>
                <a:lnTo>
                  <a:pt x="516717" y="552278"/>
                </a:lnTo>
                <a:lnTo>
                  <a:pt x="437188" y="509629"/>
                </a:lnTo>
                <a:lnTo>
                  <a:pt x="364068" y="464767"/>
                </a:lnTo>
                <a:lnTo>
                  <a:pt x="297657" y="417822"/>
                </a:lnTo>
                <a:lnTo>
                  <a:pt x="238259" y="368926"/>
                </a:lnTo>
                <a:lnTo>
                  <a:pt x="186103" y="318123"/>
                </a:lnTo>
                <a:lnTo>
                  <a:pt x="141677" y="265757"/>
                </a:lnTo>
                <a:lnTo>
                  <a:pt x="105155" y="211836"/>
                </a:lnTo>
                <a:lnTo>
                  <a:pt x="316991" y="211836"/>
                </a:lnTo>
                <a:lnTo>
                  <a:pt x="353603" y="265802"/>
                </a:lnTo>
                <a:lnTo>
                  <a:pt x="398140" y="318209"/>
                </a:lnTo>
                <a:lnTo>
                  <a:pt x="450151" y="368802"/>
                </a:lnTo>
                <a:lnTo>
                  <a:pt x="509560" y="417665"/>
                </a:lnTo>
                <a:lnTo>
                  <a:pt x="575979" y="464579"/>
                </a:lnTo>
                <a:lnTo>
                  <a:pt x="649104" y="509415"/>
                </a:lnTo>
                <a:lnTo>
                  <a:pt x="728635" y="552043"/>
                </a:lnTo>
                <a:lnTo>
                  <a:pt x="814271" y="592331"/>
                </a:lnTo>
                <a:lnTo>
                  <a:pt x="905709" y="630150"/>
                </a:lnTo>
                <a:lnTo>
                  <a:pt x="1002649" y="665368"/>
                </a:lnTo>
                <a:lnTo>
                  <a:pt x="1104788" y="697856"/>
                </a:lnTo>
                <a:lnTo>
                  <a:pt x="1211825" y="727482"/>
                </a:lnTo>
                <a:lnTo>
                  <a:pt x="1323459" y="754116"/>
                </a:lnTo>
                <a:lnTo>
                  <a:pt x="1439388" y="777628"/>
                </a:lnTo>
                <a:lnTo>
                  <a:pt x="1559311" y="797887"/>
                </a:lnTo>
                <a:lnTo>
                  <a:pt x="1682926" y="814763"/>
                </a:lnTo>
                <a:lnTo>
                  <a:pt x="1809931" y="828124"/>
                </a:lnTo>
                <a:lnTo>
                  <a:pt x="1940026" y="837841"/>
                </a:lnTo>
                <a:lnTo>
                  <a:pt x="2072908" y="843783"/>
                </a:lnTo>
                <a:lnTo>
                  <a:pt x="2208276" y="845819"/>
                </a:lnTo>
                <a:close/>
              </a:path>
            </a:pathLst>
          </a:custGeom>
          <a:solidFill>
            <a:srgbClr val="001F5F"/>
          </a:solidFill>
        </p:spPr>
        <p:txBody>
          <a:bodyPr wrap="square" lIns="0" tIns="0" rIns="0" bIns="0" rtlCol="0"/>
          <a:lstStyle/>
          <a:p>
            <a:endParaRPr sz="1800"/>
          </a:p>
        </p:txBody>
      </p:sp>
      <p:sp>
        <p:nvSpPr>
          <p:cNvPr id="14" name="object 14"/>
          <p:cNvSpPr/>
          <p:nvPr/>
        </p:nvSpPr>
        <p:spPr>
          <a:xfrm>
            <a:off x="5893308" y="5800344"/>
            <a:ext cx="2065019" cy="851916"/>
          </a:xfrm>
          <a:prstGeom prst="rect">
            <a:avLst/>
          </a:prstGeom>
          <a:blipFill>
            <a:blip r:embed="rId2" cstate="print"/>
            <a:stretch>
              <a:fillRect/>
            </a:stretch>
          </a:blipFill>
        </p:spPr>
        <p:txBody>
          <a:bodyPr wrap="square" lIns="0" tIns="0" rIns="0" bIns="0" rtlCol="0"/>
          <a:lstStyle/>
          <a:p>
            <a:endParaRPr sz="1800"/>
          </a:p>
        </p:txBody>
      </p:sp>
      <p:sp>
        <p:nvSpPr>
          <p:cNvPr id="15" name="object 15"/>
          <p:cNvSpPr txBox="1"/>
          <p:nvPr/>
        </p:nvSpPr>
        <p:spPr>
          <a:xfrm>
            <a:off x="7986928" y="3809354"/>
            <a:ext cx="4090035" cy="2644140"/>
          </a:xfrm>
          <a:prstGeom prst="rect">
            <a:avLst/>
          </a:prstGeom>
        </p:spPr>
        <p:txBody>
          <a:bodyPr vert="horz" wrap="square" lIns="0" tIns="0" rIns="0" bIns="0" rtlCol="0">
            <a:spAutoFit/>
          </a:bodyPr>
          <a:lstStyle/>
          <a:p>
            <a:pPr marL="12700" marR="412750">
              <a:lnSpc>
                <a:spcPct val="120000"/>
              </a:lnSpc>
            </a:pPr>
            <a:r>
              <a:rPr sz="2400" b="1" dirty="0">
                <a:solidFill>
                  <a:srgbClr val="252525"/>
                </a:solidFill>
                <a:latin typeface="微软雅黑" panose="020B0503020204020204" pitchFamily="34" charset="-122"/>
                <a:cs typeface="微软雅黑" panose="020B0503020204020204" pitchFamily="34" charset="-122"/>
              </a:rPr>
              <a:t>生产关系：</a:t>
            </a:r>
            <a:r>
              <a:rPr sz="2400" dirty="0">
                <a:solidFill>
                  <a:srgbClr val="252525"/>
                </a:solidFill>
                <a:latin typeface="微软雅黑" panose="020B0503020204020204" pitchFamily="34" charset="-122"/>
                <a:cs typeface="微软雅黑" panose="020B0503020204020204" pitchFamily="34" charset="-122"/>
              </a:rPr>
              <a:t>物质生产中结成 的</a:t>
            </a:r>
            <a:r>
              <a:rPr sz="2400" b="1" u="heavy" dirty="0">
                <a:solidFill>
                  <a:srgbClr val="C00000"/>
                </a:solidFill>
                <a:latin typeface="微软雅黑" panose="020B0503020204020204" pitchFamily="34" charset="-122"/>
                <a:cs typeface="微软雅黑" panose="020B0503020204020204" pitchFamily="34" charset="-122"/>
              </a:rPr>
              <a:t>经济关系</a:t>
            </a:r>
            <a:r>
              <a:rPr sz="2400" dirty="0">
                <a:solidFill>
                  <a:srgbClr val="C00000"/>
                </a:solidFill>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a:p>
            <a:pPr marL="12700">
              <a:lnSpc>
                <a:spcPct val="100000"/>
              </a:lnSpc>
              <a:spcBef>
                <a:spcPts val="480"/>
              </a:spcBef>
            </a:pPr>
            <a:r>
              <a:rPr sz="2000" b="1" dirty="0">
                <a:solidFill>
                  <a:srgbClr val="252525"/>
                </a:solidFill>
                <a:latin typeface="微软雅黑" panose="020B0503020204020204" pitchFamily="34" charset="-122"/>
                <a:cs typeface="微软雅黑" panose="020B0503020204020204" pitchFamily="34" charset="-122"/>
              </a:rPr>
              <a:t>①生产资料所有制形式</a:t>
            </a:r>
            <a:r>
              <a:rPr sz="2000" dirty="0">
                <a:solidFill>
                  <a:srgbClr val="252525"/>
                </a:solidFill>
                <a:latin typeface="微软雅黑" panose="020B0503020204020204" pitchFamily="34" charset="-122"/>
                <a:cs typeface="微软雅黑" panose="020B0503020204020204" pitchFamily="34" charset="-122"/>
              </a:rPr>
              <a:t>（</a:t>
            </a:r>
            <a:r>
              <a:rPr sz="2000" b="1" dirty="0">
                <a:solidFill>
                  <a:srgbClr val="FF0000"/>
                </a:solidFill>
                <a:latin typeface="微软雅黑" panose="020B0503020204020204" pitchFamily="34" charset="-122"/>
                <a:cs typeface="微软雅黑" panose="020B0503020204020204" pitchFamily="34" charset="-122"/>
              </a:rPr>
              <a:t>决定作用</a:t>
            </a:r>
            <a:r>
              <a:rPr sz="2000" spc="5" dirty="0">
                <a:solidFill>
                  <a:srgbClr val="252525"/>
                </a:solidFill>
                <a:latin typeface="微软雅黑" panose="020B0503020204020204" pitchFamily="34" charset="-122"/>
                <a:cs typeface="微软雅黑" panose="020B0503020204020204" pitchFamily="34" charset="-122"/>
              </a:rPr>
              <a:t>）</a:t>
            </a:r>
            <a:endParaRPr sz="2000" spc="5" dirty="0">
              <a:solidFill>
                <a:srgbClr val="252525"/>
              </a:solidFill>
              <a:latin typeface="微软雅黑" panose="020B0503020204020204" pitchFamily="34" charset="-122"/>
              <a:cs typeface="微软雅黑" panose="020B0503020204020204" pitchFamily="34" charset="-122"/>
            </a:endParaRPr>
          </a:p>
          <a:p>
            <a:pPr marL="12700">
              <a:lnSpc>
                <a:spcPct val="100000"/>
              </a:lnSpc>
              <a:spcBef>
                <a:spcPts val="480"/>
              </a:spcBef>
            </a:pPr>
            <a:r>
              <a:rPr lang="zh-CN" sz="2000" b="1" spc="5" dirty="0">
                <a:solidFill>
                  <a:schemeClr val="accent1">
                    <a:lumMod val="50000"/>
                  </a:schemeClr>
                </a:solidFill>
                <a:latin typeface="微软雅黑" panose="020B0503020204020204" pitchFamily="34" charset="-122"/>
                <a:cs typeface="微软雅黑" panose="020B0503020204020204" pitchFamily="34" charset="-122"/>
                <a:sym typeface="+mn-ea"/>
              </a:rPr>
              <a:t>（我国：公有制为主体，多种所有制并存）</a:t>
            </a:r>
            <a:endParaRPr sz="2000" dirty="0">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②人们在生产中的地位和作</a:t>
            </a:r>
            <a:r>
              <a:rPr sz="2000" b="1" spc="5" dirty="0">
                <a:solidFill>
                  <a:srgbClr val="252525"/>
                </a:solidFill>
                <a:latin typeface="微软雅黑" panose="020B0503020204020204" pitchFamily="34" charset="-122"/>
                <a:cs typeface="微软雅黑" panose="020B0503020204020204" pitchFamily="34" charset="-122"/>
              </a:rPr>
              <a:t>用</a:t>
            </a:r>
            <a:endParaRPr sz="2000" dirty="0">
              <a:latin typeface="微软雅黑" panose="020B0503020204020204" pitchFamily="34" charset="-122"/>
              <a:cs typeface="微软雅黑" panose="020B0503020204020204" pitchFamily="34" charset="-122"/>
            </a:endParaRPr>
          </a:p>
          <a:p>
            <a:pPr marL="12700">
              <a:lnSpc>
                <a:spcPct val="100000"/>
              </a:lnSpc>
              <a:spcBef>
                <a:spcPts val="375"/>
              </a:spcBef>
            </a:pPr>
            <a:r>
              <a:rPr sz="2000" b="1" dirty="0">
                <a:solidFill>
                  <a:srgbClr val="252525"/>
                </a:solidFill>
                <a:latin typeface="微软雅黑" panose="020B0503020204020204" pitchFamily="34" charset="-122"/>
                <a:cs typeface="微软雅黑" panose="020B0503020204020204" pitchFamily="34" charset="-122"/>
              </a:rPr>
              <a:t>③产品分配方</a:t>
            </a:r>
            <a:r>
              <a:rPr sz="2000" b="1" spc="5" dirty="0">
                <a:solidFill>
                  <a:srgbClr val="252525"/>
                </a:solidFill>
                <a:latin typeface="微软雅黑" panose="020B0503020204020204" pitchFamily="34" charset="-122"/>
                <a:cs typeface="微软雅黑" panose="020B0503020204020204" pitchFamily="34" charset="-122"/>
              </a:rPr>
              <a:t>式</a:t>
            </a:r>
            <a:endParaRPr sz="2000" dirty="0">
              <a:latin typeface="微软雅黑" panose="020B0503020204020204" pitchFamily="34" charset="-122"/>
              <a:cs typeface="微软雅黑" panose="020B0503020204020204" pitchFamily="34" charset="-122"/>
            </a:endParaRPr>
          </a:p>
        </p:txBody>
      </p:sp>
      <p:sp>
        <p:nvSpPr>
          <p:cNvPr id="17"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2177" y="1579005"/>
            <a:ext cx="9908540" cy="424688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【知识点补充】现代生产力系统包括</a:t>
            </a:r>
            <a:r>
              <a:rPr sz="2400" b="1" dirty="0">
                <a:solidFill>
                  <a:srgbClr val="00AF50"/>
                </a:solidFill>
                <a:latin typeface="微软雅黑" panose="020B0503020204020204" pitchFamily="34" charset="-122"/>
                <a:cs typeface="微软雅黑" panose="020B0503020204020204" pitchFamily="34" charset="-122"/>
              </a:rPr>
              <a:t>（选择题）</a:t>
            </a:r>
            <a:endParaRPr sz="2400">
              <a:latin typeface="微软雅黑" panose="020B0503020204020204" pitchFamily="34" charset="-122"/>
              <a:cs typeface="微软雅黑" panose="020B0503020204020204" pitchFamily="34" charset="-122"/>
            </a:endParaRPr>
          </a:p>
          <a:p>
            <a:pPr marL="102870">
              <a:lnSpc>
                <a:spcPct val="100000"/>
              </a:lnSpc>
              <a:spcBef>
                <a:spcPts val="1440"/>
              </a:spcBef>
            </a:pPr>
            <a:r>
              <a:rPr sz="2400" dirty="0">
                <a:latin typeface="微软雅黑" panose="020B0503020204020204" pitchFamily="34" charset="-122"/>
                <a:cs typeface="微软雅黑" panose="020B0503020204020204" pitchFamily="34" charset="-122"/>
              </a:rPr>
              <a:t>（</a:t>
            </a:r>
            <a:r>
              <a:rPr sz="2400" spc="-5" dirty="0">
                <a:latin typeface="微软雅黑" panose="020B0503020204020204" pitchFamily="34" charset="-122"/>
                <a:cs typeface="微软雅黑" panose="020B0503020204020204" pitchFamily="34" charset="-122"/>
              </a:rPr>
              <a:t>1</a:t>
            </a:r>
            <a:r>
              <a:rPr sz="2400" dirty="0">
                <a:latin typeface="微软雅黑" panose="020B0503020204020204" pitchFamily="34" charset="-122"/>
                <a:cs typeface="微软雅黑" panose="020B0503020204020204" pitchFamily="34" charset="-122"/>
              </a:rPr>
              <a:t>）分类</a:t>
            </a:r>
            <a:endParaRPr sz="2400">
              <a:latin typeface="微软雅黑" panose="020B0503020204020204" pitchFamily="34" charset="-122"/>
              <a:cs typeface="微软雅黑" panose="020B0503020204020204" pitchFamily="34" charset="-122"/>
            </a:endParaRPr>
          </a:p>
          <a:p>
            <a:pPr marL="12700" marR="5080" indent="360680">
              <a:lnSpc>
                <a:spcPct val="150000"/>
              </a:lnSpc>
            </a:pPr>
            <a:r>
              <a:rPr sz="2400" spc="-5" dirty="0">
                <a:latin typeface="微软雅黑" panose="020B0503020204020204" pitchFamily="34" charset="-122"/>
                <a:cs typeface="微软雅黑" panose="020B0503020204020204" pitchFamily="34" charset="-122"/>
              </a:rPr>
              <a:t>A.</a:t>
            </a:r>
            <a:r>
              <a:rPr sz="2400" b="1" spc="-5" dirty="0">
                <a:latin typeface="微软雅黑" panose="020B0503020204020204" pitchFamily="34" charset="-122"/>
                <a:cs typeface="微软雅黑" panose="020B0503020204020204" pitchFamily="34" charset="-122"/>
              </a:rPr>
              <a:t> </a:t>
            </a:r>
            <a:r>
              <a:rPr lang="en-US" sz="2400" b="1" spc="-5" dirty="0">
                <a:solidFill>
                  <a:srgbClr val="C00000"/>
                </a:solidFill>
                <a:latin typeface="微软雅黑" panose="020B0503020204020204" pitchFamily="34" charset="-122"/>
                <a:cs typeface="微软雅黑" panose="020B0503020204020204" pitchFamily="34" charset="-122"/>
              </a:rPr>
              <a:t>(    )</a:t>
            </a:r>
            <a:r>
              <a:rPr sz="2400" b="1" spc="-5" dirty="0">
                <a:latin typeface="微软雅黑" panose="020B0503020204020204" pitchFamily="34" charset="-122"/>
                <a:cs typeface="微软雅黑" panose="020B0503020204020204" pitchFamily="34" charset="-122"/>
              </a:rPr>
              <a:t>因素</a:t>
            </a:r>
            <a:r>
              <a:rPr sz="2400" spc="-5" dirty="0">
                <a:latin typeface="微软雅黑" panose="020B0503020204020204" pitchFamily="34" charset="-122"/>
                <a:cs typeface="微软雅黑" panose="020B0503020204020204" pitchFamily="34" charset="-122"/>
              </a:rPr>
              <a:t>：</a:t>
            </a:r>
            <a:r>
              <a:rPr sz="2400" spc="-5" dirty="0">
                <a:solidFill>
                  <a:srgbClr val="FF0000"/>
                </a:solidFill>
                <a:latin typeface="微软雅黑" panose="020B0503020204020204" pitchFamily="34" charset="-122"/>
                <a:cs typeface="微软雅黑" panose="020B0503020204020204" pitchFamily="34" charset="-122"/>
              </a:rPr>
              <a:t>包括劳动者、劳动资料和劳动对象</a:t>
            </a:r>
            <a:r>
              <a:rPr sz="2400" spc="-5" dirty="0">
                <a:latin typeface="微软雅黑" panose="020B0503020204020204" pitchFamily="34" charset="-122"/>
                <a:cs typeface="微软雅黑" panose="020B0503020204020204" pitchFamily="34" charset="-122"/>
              </a:rPr>
              <a:t>。</a:t>
            </a:r>
            <a:endParaRPr sz="2400" spc="-5" dirty="0">
              <a:latin typeface="微软雅黑" panose="020B0503020204020204" pitchFamily="34" charset="-122"/>
              <a:cs typeface="微软雅黑" panose="020B0503020204020204" pitchFamily="34" charset="-122"/>
            </a:endParaRPr>
          </a:p>
          <a:p>
            <a:pPr marL="12700" marR="5080" indent="360680">
              <a:lnSpc>
                <a:spcPct val="150000"/>
              </a:lnSpc>
            </a:pPr>
            <a:r>
              <a:rPr lang="en-US" sz="2400" b="1" spc="-5" dirty="0">
                <a:solidFill>
                  <a:srgbClr val="C00000"/>
                </a:solidFill>
                <a:latin typeface="微软雅黑" panose="020B0503020204020204" pitchFamily="34" charset="-122"/>
                <a:cs typeface="微软雅黑" panose="020B0503020204020204" pitchFamily="34" charset="-122"/>
                <a:sym typeface="+mn-ea"/>
              </a:rPr>
              <a:t>    (    )</a:t>
            </a:r>
            <a:r>
              <a:rPr sz="2400" spc="-5" dirty="0">
                <a:latin typeface="微软雅黑" panose="020B0503020204020204" pitchFamily="34" charset="-122"/>
                <a:cs typeface="微软雅黑" panose="020B0503020204020204" pitchFamily="34" charset="-122"/>
              </a:rPr>
              <a:t>是生产力发展水平的主要标志</a:t>
            </a:r>
            <a:endParaRPr sz="2400">
              <a:latin typeface="微软雅黑" panose="020B0503020204020204" pitchFamily="34" charset="-122"/>
              <a:cs typeface="微软雅黑" panose="020B0503020204020204" pitchFamily="34" charset="-122"/>
            </a:endParaRPr>
          </a:p>
          <a:p>
            <a:pPr marL="373380" marR="1157605">
              <a:lnSpc>
                <a:spcPct val="150000"/>
              </a:lnSpc>
            </a:pPr>
            <a:r>
              <a:rPr sz="2400" dirty="0">
                <a:latin typeface="微软雅黑" panose="020B0503020204020204" pitchFamily="34" charset="-122"/>
                <a:cs typeface="微软雅黑" panose="020B0503020204020204" pitchFamily="34" charset="-122"/>
              </a:rPr>
              <a:t>B</a:t>
            </a:r>
            <a:r>
              <a:rPr sz="2400" spc="-5" dirty="0">
                <a:latin typeface="微软雅黑" panose="020B0503020204020204" pitchFamily="34" charset="-122"/>
                <a:cs typeface="微软雅黑" panose="020B0503020204020204" pitchFamily="34" charset="-122"/>
              </a:rPr>
              <a:t>. </a:t>
            </a:r>
            <a:r>
              <a:rPr lang="en-US" sz="2400" b="1" spc="-5" dirty="0">
                <a:solidFill>
                  <a:srgbClr val="C00000"/>
                </a:solidFill>
                <a:latin typeface="微软雅黑" panose="020B0503020204020204" pitchFamily="34" charset="-122"/>
                <a:cs typeface="微软雅黑" panose="020B0503020204020204" pitchFamily="34" charset="-122"/>
                <a:sym typeface="+mn-ea"/>
              </a:rPr>
              <a:t>(    )</a:t>
            </a:r>
            <a:r>
              <a:rPr sz="2400" b="1" spc="-5" dirty="0">
                <a:latin typeface="微软雅黑" panose="020B0503020204020204" pitchFamily="34" charset="-122"/>
                <a:cs typeface="微软雅黑" panose="020B0503020204020204" pitchFamily="34" charset="-122"/>
              </a:rPr>
              <a:t>的综合因素</a:t>
            </a:r>
            <a:r>
              <a:rPr sz="2400" spc="-5" dirty="0">
                <a:latin typeface="微软雅黑" panose="020B0503020204020204" pitchFamily="34" charset="-122"/>
                <a:cs typeface="微软雅黑" panose="020B0503020204020204" pitchFamily="34" charset="-122"/>
              </a:rPr>
              <a:t>：包括 </a:t>
            </a:r>
            <a:r>
              <a:rPr sz="2400" dirty="0">
                <a:solidFill>
                  <a:srgbClr val="FF0000"/>
                </a:solidFill>
                <a:latin typeface="微软雅黑" panose="020B0503020204020204" pitchFamily="34" charset="-122"/>
                <a:cs typeface="微软雅黑" panose="020B0503020204020204" pitchFamily="34" charset="-122"/>
              </a:rPr>
              <a:t>分工协作、经济管理、预测决策</a:t>
            </a:r>
            <a:r>
              <a:rPr sz="2400" dirty="0">
                <a:latin typeface="微软雅黑" panose="020B0503020204020204" pitchFamily="34" charset="-122"/>
                <a:cs typeface="微软雅黑" panose="020B0503020204020204" pitchFamily="34" charset="-122"/>
              </a:rPr>
              <a:t>等</a:t>
            </a:r>
            <a:endParaRPr sz="2400" dirty="0">
              <a:latin typeface="微软雅黑" panose="020B0503020204020204" pitchFamily="34" charset="-122"/>
              <a:cs typeface="微软雅黑" panose="020B0503020204020204" pitchFamily="34" charset="-122"/>
            </a:endParaRPr>
          </a:p>
          <a:p>
            <a:pPr marL="373380" marR="1157605">
              <a:lnSpc>
                <a:spcPct val="150000"/>
              </a:lnSpc>
            </a:pPr>
            <a:r>
              <a:rPr sz="2400" spc="-5" dirty="0">
                <a:latin typeface="微软雅黑" panose="020B0503020204020204" pitchFamily="34" charset="-122"/>
                <a:cs typeface="微软雅黑" panose="020B0503020204020204" pitchFamily="34" charset="-122"/>
              </a:rPr>
              <a:t>C.</a:t>
            </a:r>
            <a:r>
              <a:rPr sz="2400" dirty="0">
                <a:latin typeface="微软雅黑" panose="020B0503020204020204" pitchFamily="34" charset="-122"/>
                <a:cs typeface="微软雅黑" panose="020B0503020204020204" pitchFamily="34" charset="-122"/>
              </a:rPr>
              <a:t> </a:t>
            </a:r>
            <a:r>
              <a:rPr lang="en-US" sz="2400" b="1" spc="-5" dirty="0">
                <a:solidFill>
                  <a:srgbClr val="C00000"/>
                </a:solidFill>
                <a:latin typeface="微软雅黑" panose="020B0503020204020204" pitchFamily="34" charset="-122"/>
                <a:cs typeface="微软雅黑" panose="020B0503020204020204" pitchFamily="34" charset="-122"/>
                <a:sym typeface="+mn-ea"/>
              </a:rPr>
              <a:t>(    )</a:t>
            </a:r>
            <a:r>
              <a:rPr sz="2400" b="1" dirty="0">
                <a:latin typeface="微软雅黑" panose="020B0503020204020204" pitchFamily="34" charset="-122"/>
                <a:cs typeface="微软雅黑" panose="020B0503020204020204" pitchFamily="34" charset="-122"/>
              </a:rPr>
              <a:t>因素</a:t>
            </a:r>
            <a:r>
              <a:rPr sz="2400" dirty="0">
                <a:latin typeface="微软雅黑" panose="020B0503020204020204" pitchFamily="34" charset="-122"/>
                <a:cs typeface="微软雅黑" panose="020B0503020204020204" pitchFamily="34" charset="-122"/>
              </a:rPr>
              <a:t>：主要指</a:t>
            </a:r>
            <a:r>
              <a:rPr sz="2400" dirty="0">
                <a:solidFill>
                  <a:srgbClr val="FF0000"/>
                </a:solidFill>
                <a:latin typeface="微软雅黑" panose="020B0503020204020204" pitchFamily="34" charset="-122"/>
                <a:cs typeface="微软雅黑" panose="020B0503020204020204" pitchFamily="34" charset="-122"/>
              </a:rPr>
              <a:t>自然科学</a:t>
            </a:r>
            <a:endParaRPr sz="2400">
              <a:latin typeface="微软雅黑" panose="020B0503020204020204" pitchFamily="34" charset="-122"/>
              <a:cs typeface="微软雅黑" panose="020B0503020204020204" pitchFamily="34" charset="-122"/>
            </a:endParaRPr>
          </a:p>
          <a:p>
            <a:pPr marL="372745">
              <a:lnSpc>
                <a:spcPct val="100000"/>
              </a:lnSpc>
              <a:spcBef>
                <a:spcPts val="1440"/>
              </a:spcBef>
            </a:pPr>
            <a:r>
              <a:rPr sz="2400" spc="-170" dirty="0">
                <a:latin typeface="微软雅黑" panose="020B0503020204020204" pitchFamily="34" charset="-122"/>
                <a:cs typeface="微软雅黑" panose="020B0503020204020204" pitchFamily="34" charset="-122"/>
              </a:rPr>
              <a:t>D</a:t>
            </a:r>
            <a:r>
              <a:rPr sz="2400" spc="-5" dirty="0">
                <a:latin typeface="微软雅黑" panose="020B0503020204020204" pitchFamily="34" charset="-122"/>
                <a:cs typeface="微软雅黑" panose="020B0503020204020204" pitchFamily="34" charset="-122"/>
              </a:rPr>
              <a:t>.</a:t>
            </a:r>
            <a:r>
              <a:rPr sz="2400" dirty="0">
                <a:latin typeface="微软雅黑" panose="020B0503020204020204" pitchFamily="34" charset="-122"/>
                <a:cs typeface="微软雅黑" panose="020B0503020204020204" pitchFamily="34" charset="-122"/>
              </a:rPr>
              <a:t> </a:t>
            </a:r>
            <a:r>
              <a:rPr lang="en-US" sz="2400" b="1" spc="-5" dirty="0">
                <a:solidFill>
                  <a:srgbClr val="C00000"/>
                </a:solidFill>
                <a:latin typeface="微软雅黑" panose="020B0503020204020204" pitchFamily="34" charset="-122"/>
                <a:cs typeface="微软雅黑" panose="020B0503020204020204" pitchFamily="34" charset="-122"/>
                <a:sym typeface="+mn-ea"/>
              </a:rPr>
              <a:t>(    )</a:t>
            </a:r>
            <a:r>
              <a:rPr sz="2400" b="1" dirty="0">
                <a:latin typeface="微软雅黑" panose="020B0503020204020204" pitchFamily="34" charset="-122"/>
                <a:cs typeface="微软雅黑" panose="020B0503020204020204" pitchFamily="34" charset="-122"/>
              </a:rPr>
              <a:t>因素</a:t>
            </a:r>
            <a:r>
              <a:rPr sz="2400" dirty="0">
                <a:latin typeface="微软雅黑" panose="020B0503020204020204" pitchFamily="34" charset="-122"/>
                <a:cs typeface="微软雅黑" panose="020B0503020204020204" pitchFamily="34" charset="-122"/>
              </a:rPr>
              <a:t>：主要指</a:t>
            </a:r>
            <a:r>
              <a:rPr sz="2400" dirty="0">
                <a:solidFill>
                  <a:srgbClr val="FF0000"/>
                </a:solidFill>
                <a:latin typeface="微软雅黑" panose="020B0503020204020204" pitchFamily="34" charset="-122"/>
                <a:cs typeface="微软雅黑" panose="020B0503020204020204" pitchFamily="34" charset="-122"/>
              </a:rPr>
              <a:t>教育</a:t>
            </a:r>
            <a:endParaRPr sz="2400">
              <a:solidFill>
                <a:srgbClr val="FF0000"/>
              </a:solidFill>
              <a:latin typeface="微软雅黑" panose="020B0503020204020204" pitchFamily="34" charset="-122"/>
              <a:cs typeface="微软雅黑" panose="020B0503020204020204" pitchFamily="34" charset="-122"/>
            </a:endParaRPr>
          </a:p>
          <a:p>
            <a:pPr marL="12700">
              <a:lnSpc>
                <a:spcPct val="100000"/>
              </a:lnSpc>
              <a:spcBef>
                <a:spcPts val="1440"/>
              </a:spcBef>
            </a:pPr>
            <a:r>
              <a:rPr sz="2400" dirty="0">
                <a:latin typeface="微软雅黑" panose="020B0503020204020204" pitchFamily="34" charset="-122"/>
                <a:cs typeface="微软雅黑" panose="020B0503020204020204" pitchFamily="34" charset="-122"/>
              </a:rPr>
              <a:t>（</a:t>
            </a:r>
            <a:r>
              <a:rPr sz="2400" spc="-5" dirty="0">
                <a:latin typeface="微软雅黑" panose="020B0503020204020204" pitchFamily="34" charset="-122"/>
                <a:cs typeface="微软雅黑" panose="020B0503020204020204" pitchFamily="34" charset="-122"/>
              </a:rPr>
              <a:t>2</a:t>
            </a:r>
            <a:r>
              <a:rPr sz="2400" dirty="0">
                <a:latin typeface="微软雅黑" panose="020B0503020204020204" pitchFamily="34" charset="-122"/>
                <a:cs typeface="微软雅黑" panose="020B0503020204020204" pitchFamily="34" charset="-122"/>
              </a:rPr>
              <a:t>）</a:t>
            </a:r>
            <a:r>
              <a:rPr sz="2400" b="1" u="heavy" dirty="0">
                <a:solidFill>
                  <a:srgbClr val="C00000"/>
                </a:solidFill>
                <a:latin typeface="微软雅黑" panose="020B0503020204020204" pitchFamily="34" charset="-122"/>
                <a:cs typeface="微软雅黑" panose="020B0503020204020204" pitchFamily="34" charset="-122"/>
              </a:rPr>
              <a:t>科学技术</a:t>
            </a:r>
            <a:r>
              <a:rPr sz="2400" dirty="0">
                <a:latin typeface="微软雅黑" panose="020B0503020204020204" pitchFamily="34" charset="-122"/>
                <a:cs typeface="微软雅黑" panose="020B0503020204020204" pitchFamily="34" charset="-122"/>
              </a:rPr>
              <a:t>是第一生产力</a:t>
            </a:r>
            <a:endParaRPr sz="2400">
              <a:latin typeface="微软雅黑" panose="020B0503020204020204" pitchFamily="34" charset="-122"/>
              <a:cs typeface="微软雅黑" panose="020B0503020204020204" pitchFamily="34" charset="-122"/>
            </a:endParaRPr>
          </a:p>
        </p:txBody>
      </p:sp>
      <p:sp>
        <p:nvSpPr>
          <p:cNvPr id="12"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2177" y="1579005"/>
            <a:ext cx="9908540" cy="424688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【知识点补充】现代生产力系统包括</a:t>
            </a:r>
            <a:r>
              <a:rPr sz="2400" b="1" dirty="0">
                <a:solidFill>
                  <a:srgbClr val="00AF50"/>
                </a:solidFill>
                <a:latin typeface="微软雅黑" panose="020B0503020204020204" pitchFamily="34" charset="-122"/>
                <a:cs typeface="微软雅黑" panose="020B0503020204020204" pitchFamily="34" charset="-122"/>
              </a:rPr>
              <a:t>（选择题）</a:t>
            </a:r>
            <a:endParaRPr sz="2400">
              <a:latin typeface="微软雅黑" panose="020B0503020204020204" pitchFamily="34" charset="-122"/>
              <a:cs typeface="微软雅黑" panose="020B0503020204020204" pitchFamily="34" charset="-122"/>
            </a:endParaRPr>
          </a:p>
          <a:p>
            <a:pPr marL="102870">
              <a:lnSpc>
                <a:spcPct val="100000"/>
              </a:lnSpc>
              <a:spcBef>
                <a:spcPts val="1440"/>
              </a:spcBef>
            </a:pPr>
            <a:r>
              <a:rPr sz="2400" dirty="0">
                <a:latin typeface="微软雅黑" panose="020B0503020204020204" pitchFamily="34" charset="-122"/>
                <a:cs typeface="微软雅黑" panose="020B0503020204020204" pitchFamily="34" charset="-122"/>
              </a:rPr>
              <a:t>（</a:t>
            </a:r>
            <a:r>
              <a:rPr sz="2400" spc="-5" dirty="0">
                <a:latin typeface="微软雅黑" panose="020B0503020204020204" pitchFamily="34" charset="-122"/>
                <a:cs typeface="微软雅黑" panose="020B0503020204020204" pitchFamily="34" charset="-122"/>
              </a:rPr>
              <a:t>1</a:t>
            </a:r>
            <a:r>
              <a:rPr sz="2400" dirty="0">
                <a:latin typeface="微软雅黑" panose="020B0503020204020204" pitchFamily="34" charset="-122"/>
                <a:cs typeface="微软雅黑" panose="020B0503020204020204" pitchFamily="34" charset="-122"/>
              </a:rPr>
              <a:t>）分类</a:t>
            </a:r>
            <a:endParaRPr sz="2400">
              <a:latin typeface="微软雅黑" panose="020B0503020204020204" pitchFamily="34" charset="-122"/>
              <a:cs typeface="微软雅黑" panose="020B0503020204020204" pitchFamily="34" charset="-122"/>
            </a:endParaRPr>
          </a:p>
          <a:p>
            <a:pPr marL="12700" marR="5080" indent="360680">
              <a:lnSpc>
                <a:spcPct val="150000"/>
              </a:lnSpc>
            </a:pPr>
            <a:r>
              <a:rPr sz="2400" spc="-5" dirty="0">
                <a:latin typeface="微软雅黑" panose="020B0503020204020204" pitchFamily="34" charset="-122"/>
                <a:cs typeface="微软雅黑" panose="020B0503020204020204" pitchFamily="34" charset="-122"/>
              </a:rPr>
              <a:t>A.</a:t>
            </a:r>
            <a:r>
              <a:rPr sz="2400" b="1" spc="-5" dirty="0">
                <a:latin typeface="微软雅黑" panose="020B0503020204020204" pitchFamily="34" charset="-122"/>
                <a:cs typeface="微软雅黑" panose="020B0503020204020204" pitchFamily="34" charset="-122"/>
              </a:rPr>
              <a:t> </a:t>
            </a:r>
            <a:r>
              <a:rPr sz="2400" b="1" spc="-5" dirty="0">
                <a:solidFill>
                  <a:srgbClr val="C00000"/>
                </a:solidFill>
                <a:latin typeface="微软雅黑" panose="020B0503020204020204" pitchFamily="34" charset="-122"/>
                <a:cs typeface="微软雅黑" panose="020B0503020204020204" pitchFamily="34" charset="-122"/>
              </a:rPr>
              <a:t>实体性</a:t>
            </a:r>
            <a:r>
              <a:rPr sz="2400" b="1" spc="-5" dirty="0">
                <a:latin typeface="微软雅黑" panose="020B0503020204020204" pitchFamily="34" charset="-122"/>
                <a:cs typeface="微软雅黑" panose="020B0503020204020204" pitchFamily="34" charset="-122"/>
              </a:rPr>
              <a:t>因素</a:t>
            </a:r>
            <a:r>
              <a:rPr sz="2400" spc="-5" dirty="0">
                <a:latin typeface="微软雅黑" panose="020B0503020204020204" pitchFamily="34" charset="-122"/>
                <a:cs typeface="微软雅黑" panose="020B0503020204020204" pitchFamily="34" charset="-122"/>
              </a:rPr>
              <a:t>：包括劳动者、劳动资料和劳动对象。</a:t>
            </a:r>
            <a:r>
              <a:rPr sz="2400" b="1" spc="-5" dirty="0">
                <a:solidFill>
                  <a:srgbClr val="C00000"/>
                </a:solidFill>
                <a:latin typeface="微软雅黑" panose="020B0503020204020204" pitchFamily="34" charset="-122"/>
                <a:cs typeface="微软雅黑" panose="020B0503020204020204" pitchFamily="34" charset="-122"/>
              </a:rPr>
              <a:t>生产工具</a:t>
            </a:r>
            <a:r>
              <a:rPr sz="2400" spc="-5" dirty="0">
                <a:latin typeface="微软雅黑" panose="020B0503020204020204" pitchFamily="34" charset="-122"/>
                <a:cs typeface="微软雅黑" panose="020B0503020204020204" pitchFamily="34" charset="-122"/>
              </a:rPr>
              <a:t>是生产力发展水平的主要标志</a:t>
            </a:r>
            <a:endParaRPr sz="2400">
              <a:latin typeface="微软雅黑" panose="020B0503020204020204" pitchFamily="34" charset="-122"/>
              <a:cs typeface="微软雅黑" panose="020B0503020204020204" pitchFamily="34" charset="-122"/>
            </a:endParaRPr>
          </a:p>
          <a:p>
            <a:pPr marL="373380" marR="1157605">
              <a:lnSpc>
                <a:spcPct val="150000"/>
              </a:lnSpc>
            </a:pPr>
            <a:r>
              <a:rPr sz="2400" dirty="0">
                <a:latin typeface="微软雅黑" panose="020B0503020204020204" pitchFamily="34" charset="-122"/>
                <a:cs typeface="微软雅黑" panose="020B0503020204020204" pitchFamily="34" charset="-122"/>
              </a:rPr>
              <a:t>B</a:t>
            </a:r>
            <a:r>
              <a:rPr sz="2400" spc="-5" dirty="0">
                <a:latin typeface="微软雅黑" panose="020B0503020204020204" pitchFamily="34" charset="-122"/>
                <a:cs typeface="微软雅黑" panose="020B0503020204020204" pitchFamily="34" charset="-122"/>
              </a:rPr>
              <a:t>. </a:t>
            </a:r>
            <a:r>
              <a:rPr sz="2400" b="1" spc="-5" dirty="0">
                <a:solidFill>
                  <a:srgbClr val="C00000"/>
                </a:solidFill>
                <a:latin typeface="微软雅黑" panose="020B0503020204020204" pitchFamily="34" charset="-122"/>
                <a:cs typeface="微软雅黑" panose="020B0503020204020204" pitchFamily="34" charset="-122"/>
              </a:rPr>
              <a:t>运筹性</a:t>
            </a:r>
            <a:r>
              <a:rPr sz="2400" b="1" spc="-5" dirty="0">
                <a:latin typeface="微软雅黑" panose="020B0503020204020204" pitchFamily="34" charset="-122"/>
                <a:cs typeface="微软雅黑" panose="020B0503020204020204" pitchFamily="34" charset="-122"/>
              </a:rPr>
              <a:t>的综合因素</a:t>
            </a:r>
            <a:r>
              <a:rPr sz="2400" spc="-5" dirty="0">
                <a:latin typeface="微软雅黑" panose="020B0503020204020204" pitchFamily="34" charset="-122"/>
                <a:cs typeface="微软雅黑" panose="020B0503020204020204" pitchFamily="34" charset="-122"/>
              </a:rPr>
              <a:t>：包括 </a:t>
            </a:r>
            <a:r>
              <a:rPr sz="2400" dirty="0">
                <a:latin typeface="微软雅黑" panose="020B0503020204020204" pitchFamily="34" charset="-122"/>
                <a:cs typeface="微软雅黑" panose="020B0503020204020204" pitchFamily="34" charset="-122"/>
              </a:rPr>
              <a:t>分工协作、经济管理、预测决策等</a:t>
            </a:r>
            <a:endParaRPr sz="2400" dirty="0">
              <a:latin typeface="微软雅黑" panose="020B0503020204020204" pitchFamily="34" charset="-122"/>
              <a:cs typeface="微软雅黑" panose="020B0503020204020204" pitchFamily="34" charset="-122"/>
            </a:endParaRPr>
          </a:p>
          <a:p>
            <a:pPr marL="373380" marR="1157605">
              <a:lnSpc>
                <a:spcPct val="150000"/>
              </a:lnSpc>
            </a:pPr>
            <a:r>
              <a:rPr sz="2400" spc="-5" dirty="0">
                <a:latin typeface="微软雅黑" panose="020B0503020204020204" pitchFamily="34" charset="-122"/>
                <a:cs typeface="微软雅黑" panose="020B0503020204020204" pitchFamily="34" charset="-122"/>
              </a:rPr>
              <a:t>C.</a:t>
            </a:r>
            <a:r>
              <a:rPr sz="2400" dirty="0">
                <a:latin typeface="微软雅黑" panose="020B0503020204020204" pitchFamily="34" charset="-122"/>
                <a:cs typeface="微软雅黑" panose="020B0503020204020204" pitchFamily="34" charset="-122"/>
              </a:rPr>
              <a:t> </a:t>
            </a:r>
            <a:r>
              <a:rPr sz="2400" b="1" dirty="0">
                <a:solidFill>
                  <a:srgbClr val="C00000"/>
                </a:solidFill>
                <a:latin typeface="微软雅黑" panose="020B0503020204020204" pitchFamily="34" charset="-122"/>
                <a:cs typeface="微软雅黑" panose="020B0503020204020204" pitchFamily="34" charset="-122"/>
              </a:rPr>
              <a:t>渗透性</a:t>
            </a:r>
            <a:r>
              <a:rPr sz="2400" b="1" dirty="0">
                <a:latin typeface="微软雅黑" panose="020B0503020204020204" pitchFamily="34" charset="-122"/>
                <a:cs typeface="微软雅黑" panose="020B0503020204020204" pitchFamily="34" charset="-122"/>
              </a:rPr>
              <a:t>因素</a:t>
            </a:r>
            <a:r>
              <a:rPr sz="2400" dirty="0">
                <a:latin typeface="微软雅黑" panose="020B0503020204020204" pitchFamily="34" charset="-122"/>
                <a:cs typeface="微软雅黑" panose="020B0503020204020204" pitchFamily="34" charset="-122"/>
              </a:rPr>
              <a:t>：主要指自然科学</a:t>
            </a:r>
            <a:endParaRPr sz="2400">
              <a:latin typeface="微软雅黑" panose="020B0503020204020204" pitchFamily="34" charset="-122"/>
              <a:cs typeface="微软雅黑" panose="020B0503020204020204" pitchFamily="34" charset="-122"/>
            </a:endParaRPr>
          </a:p>
          <a:p>
            <a:pPr marL="372745">
              <a:lnSpc>
                <a:spcPct val="100000"/>
              </a:lnSpc>
              <a:spcBef>
                <a:spcPts val="1440"/>
              </a:spcBef>
            </a:pPr>
            <a:r>
              <a:rPr sz="2400" spc="-170" dirty="0">
                <a:latin typeface="微软雅黑" panose="020B0503020204020204" pitchFamily="34" charset="-122"/>
                <a:cs typeface="微软雅黑" panose="020B0503020204020204" pitchFamily="34" charset="-122"/>
              </a:rPr>
              <a:t>D</a:t>
            </a:r>
            <a:r>
              <a:rPr sz="2400" spc="-5" dirty="0">
                <a:latin typeface="微软雅黑" panose="020B0503020204020204" pitchFamily="34" charset="-122"/>
                <a:cs typeface="微软雅黑" panose="020B0503020204020204" pitchFamily="34" charset="-122"/>
              </a:rPr>
              <a:t>.</a:t>
            </a:r>
            <a:r>
              <a:rPr sz="2400" dirty="0">
                <a:latin typeface="微软雅黑" panose="020B0503020204020204" pitchFamily="34" charset="-122"/>
                <a:cs typeface="微软雅黑" panose="020B0503020204020204" pitchFamily="34" charset="-122"/>
              </a:rPr>
              <a:t> </a:t>
            </a:r>
            <a:r>
              <a:rPr sz="2400" b="1" dirty="0">
                <a:solidFill>
                  <a:srgbClr val="C00000"/>
                </a:solidFill>
                <a:latin typeface="微软雅黑" panose="020B0503020204020204" pitchFamily="34" charset="-122"/>
                <a:cs typeface="微软雅黑" panose="020B0503020204020204" pitchFamily="34" charset="-122"/>
              </a:rPr>
              <a:t>准备性</a:t>
            </a:r>
            <a:r>
              <a:rPr sz="2400" b="1" dirty="0">
                <a:latin typeface="微软雅黑" panose="020B0503020204020204" pitchFamily="34" charset="-122"/>
                <a:cs typeface="微软雅黑" panose="020B0503020204020204" pitchFamily="34" charset="-122"/>
              </a:rPr>
              <a:t>因素</a:t>
            </a:r>
            <a:r>
              <a:rPr sz="2400" dirty="0">
                <a:latin typeface="微软雅黑" panose="020B0503020204020204" pitchFamily="34" charset="-122"/>
                <a:cs typeface="微软雅黑" panose="020B0503020204020204" pitchFamily="34" charset="-122"/>
              </a:rPr>
              <a:t>：主要指教育</a:t>
            </a:r>
            <a:endParaRPr sz="2400">
              <a:latin typeface="微软雅黑" panose="020B0503020204020204" pitchFamily="34" charset="-122"/>
              <a:cs typeface="微软雅黑" panose="020B0503020204020204" pitchFamily="34" charset="-122"/>
            </a:endParaRPr>
          </a:p>
          <a:p>
            <a:pPr marL="12700">
              <a:lnSpc>
                <a:spcPct val="100000"/>
              </a:lnSpc>
              <a:spcBef>
                <a:spcPts val="1440"/>
              </a:spcBef>
            </a:pPr>
            <a:r>
              <a:rPr sz="2400" dirty="0">
                <a:latin typeface="微软雅黑" panose="020B0503020204020204" pitchFamily="34" charset="-122"/>
                <a:cs typeface="微软雅黑" panose="020B0503020204020204" pitchFamily="34" charset="-122"/>
              </a:rPr>
              <a:t>（</a:t>
            </a:r>
            <a:r>
              <a:rPr sz="2400" spc="-5" dirty="0">
                <a:latin typeface="微软雅黑" panose="020B0503020204020204" pitchFamily="34" charset="-122"/>
                <a:cs typeface="微软雅黑" panose="020B0503020204020204" pitchFamily="34" charset="-122"/>
              </a:rPr>
              <a:t>2</a:t>
            </a:r>
            <a:r>
              <a:rPr sz="2400" dirty="0">
                <a:latin typeface="微软雅黑" panose="020B0503020204020204" pitchFamily="34" charset="-122"/>
                <a:cs typeface="微软雅黑" panose="020B0503020204020204" pitchFamily="34" charset="-122"/>
              </a:rPr>
              <a:t>）</a:t>
            </a:r>
            <a:r>
              <a:rPr sz="2400" b="1" u="heavy" dirty="0">
                <a:solidFill>
                  <a:srgbClr val="C00000"/>
                </a:solidFill>
                <a:latin typeface="微软雅黑" panose="020B0503020204020204" pitchFamily="34" charset="-122"/>
                <a:cs typeface="微软雅黑" panose="020B0503020204020204" pitchFamily="34" charset="-122"/>
              </a:rPr>
              <a:t>科学技术</a:t>
            </a:r>
            <a:r>
              <a:rPr sz="2400" dirty="0">
                <a:latin typeface="微软雅黑" panose="020B0503020204020204" pitchFamily="34" charset="-122"/>
                <a:cs typeface="微软雅黑" panose="020B0503020204020204" pitchFamily="34" charset="-122"/>
              </a:rPr>
              <a:t>是第一生产力</a:t>
            </a:r>
            <a:endParaRPr sz="2400">
              <a:latin typeface="微软雅黑" panose="020B0503020204020204" pitchFamily="34" charset="-122"/>
              <a:cs typeface="微软雅黑" panose="020B0503020204020204" pitchFamily="34" charset="-122"/>
            </a:endParaRPr>
          </a:p>
        </p:txBody>
      </p:sp>
      <p:sp>
        <p:nvSpPr>
          <p:cNvPr id="12"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3144520"/>
          </a:xfrm>
        </p:spPr>
        <p:txBody>
          <a:bodyPr/>
          <a:lstStyle/>
          <a:p>
            <a:pPr algn="just">
              <a:lnSpc>
                <a:spcPct val="150000"/>
              </a:lnSpc>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1 </a:t>
            </a:r>
            <a:r>
              <a:rPr sz="2400" dirty="0" smtClean="0">
                <a:latin typeface="微软雅黑" panose="020B0503020204020204" pitchFamily="34" charset="-122"/>
                <a:ea typeface="微软雅黑" panose="020B0503020204020204" pitchFamily="34" charset="-122"/>
                <a:cs typeface="+mn-ea"/>
                <a:sym typeface="+mn-ea"/>
              </a:rPr>
              <a:t>.</a:t>
            </a:r>
            <a:r>
              <a:rPr lang="zh-CN" altLang="en-US" sz="2400" dirty="0">
                <a:latin typeface="微软雅黑" panose="020B0503020204020204" pitchFamily="34" charset="-122"/>
                <a:ea typeface="微软雅黑" panose="020B0503020204020204" pitchFamily="34" charset="-122"/>
                <a:cs typeface="+mn-ea"/>
              </a:rPr>
              <a:t>在生产关系的诸要素中</a:t>
            </a:r>
            <a:r>
              <a:rPr lang="zh-CN" altLang="en-US" sz="2400" b="1" dirty="0">
                <a:latin typeface="微软雅黑" panose="020B0503020204020204" pitchFamily="34" charset="-122"/>
                <a:ea typeface="微软雅黑" panose="020B0503020204020204" pitchFamily="34" charset="-122"/>
                <a:cs typeface="+mn-ea"/>
              </a:rPr>
              <a:t>起决定作用</a:t>
            </a:r>
            <a:r>
              <a:rPr lang="zh-CN" altLang="en-US" sz="2400" dirty="0">
                <a:latin typeface="微软雅黑" panose="020B0503020204020204" pitchFamily="34" charset="-122"/>
                <a:ea typeface="微软雅黑" panose="020B0503020204020204" pitchFamily="34" charset="-122"/>
                <a:cs typeface="+mn-ea"/>
              </a:rPr>
              <a:t>的</a:t>
            </a:r>
            <a:r>
              <a:rPr lang="zh-CN" altLang="en-US" sz="2400" dirty="0" smtClean="0">
                <a:latin typeface="微软雅黑" panose="020B0503020204020204" pitchFamily="34" charset="-122"/>
                <a:ea typeface="微软雅黑" panose="020B0503020204020204" pitchFamily="34" charset="-122"/>
                <a:cs typeface="+mn-ea"/>
              </a:rPr>
              <a:t>是 </a:t>
            </a:r>
            <a:r>
              <a:rPr sz="2400" dirty="0" smtClean="0">
                <a:latin typeface="微软雅黑" panose="020B0503020204020204" pitchFamily="34" charset="-122"/>
                <a:ea typeface="微软雅黑" panose="020B0503020204020204" pitchFamily="34" charset="-122"/>
                <a:cs typeface="+mn-ea"/>
                <a:sym typeface="+mn-ea"/>
              </a:rPr>
              <a:t>(      </a:t>
            </a:r>
            <a:r>
              <a:rPr sz="2400" dirty="0">
                <a:latin typeface="微软雅黑" panose="020B0503020204020204" pitchFamily="34" charset="-122"/>
                <a:ea typeface="微软雅黑" panose="020B0503020204020204" pitchFamily="34" charset="-122"/>
                <a:cs typeface="+mn-ea"/>
                <a:sym typeface="+mn-ea"/>
              </a:rPr>
              <a:t>)　　 1201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、产品的分配方式</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 B 、人们在生产中的地位</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 、产品的交换方式</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 、生产资料的所有制形式</a:t>
            </a:r>
            <a:endParaRPr sz="2400" dirty="0">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605" y="1744345"/>
            <a:ext cx="12122785" cy="4785360"/>
          </a:xfrm>
        </p:spPr>
        <p:txBody>
          <a:bodyPr/>
          <a:lstStyle/>
          <a:p>
            <a:pPr algn="just">
              <a:lnSpc>
                <a:spcPct val="150000"/>
              </a:lnSpc>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1 </a:t>
            </a:r>
            <a:r>
              <a:rPr sz="2400" dirty="0" smtClean="0">
                <a:latin typeface="微软雅黑" panose="020B0503020204020204" pitchFamily="34" charset="-122"/>
                <a:ea typeface="微软雅黑" panose="020B0503020204020204" pitchFamily="34" charset="-122"/>
                <a:cs typeface="+mn-ea"/>
                <a:sym typeface="+mn-ea"/>
              </a:rPr>
              <a:t>.</a:t>
            </a:r>
            <a:r>
              <a:rPr lang="zh-CN" altLang="en-US" sz="2400" dirty="0">
                <a:latin typeface="微软雅黑" panose="020B0503020204020204" pitchFamily="34" charset="-122"/>
                <a:ea typeface="微软雅黑" panose="020B0503020204020204" pitchFamily="34" charset="-122"/>
                <a:cs typeface="+mn-ea"/>
              </a:rPr>
              <a:t>在生产关系的诸要素中</a:t>
            </a:r>
            <a:r>
              <a:rPr lang="zh-CN" altLang="en-US" sz="2400" b="1" dirty="0">
                <a:latin typeface="微软雅黑" panose="020B0503020204020204" pitchFamily="34" charset="-122"/>
                <a:ea typeface="微软雅黑" panose="020B0503020204020204" pitchFamily="34" charset="-122"/>
                <a:cs typeface="+mn-ea"/>
              </a:rPr>
              <a:t>起决定作用</a:t>
            </a:r>
            <a:r>
              <a:rPr lang="zh-CN" altLang="en-US" sz="2400" dirty="0">
                <a:latin typeface="微软雅黑" panose="020B0503020204020204" pitchFamily="34" charset="-122"/>
                <a:ea typeface="微软雅黑" panose="020B0503020204020204" pitchFamily="34" charset="-122"/>
                <a:cs typeface="+mn-ea"/>
              </a:rPr>
              <a:t>的是</a:t>
            </a:r>
            <a:r>
              <a:rPr sz="2400" dirty="0" smtClean="0">
                <a:latin typeface="微软雅黑" panose="020B0503020204020204" pitchFamily="34" charset="-122"/>
                <a:ea typeface="微软雅黑" panose="020B0503020204020204" pitchFamily="34" charset="-122"/>
                <a:cs typeface="+mn-ea"/>
                <a:sym typeface="+mn-ea"/>
              </a:rPr>
              <a:t>(   </a:t>
            </a:r>
            <a:r>
              <a:rPr lang="en-US" sz="2400" b="1" dirty="0">
                <a:solidFill>
                  <a:srgbClr val="FF0000"/>
                </a:solidFill>
                <a:latin typeface="微软雅黑" panose="020B0503020204020204" pitchFamily="34" charset="-122"/>
                <a:ea typeface="微软雅黑" panose="020B0503020204020204" pitchFamily="34" charset="-122"/>
                <a:cs typeface="+mn-ea"/>
                <a:sym typeface="+mn-ea"/>
              </a:rPr>
              <a:t>D</a:t>
            </a:r>
            <a:r>
              <a:rPr sz="2400" b="1" dirty="0">
                <a:solidFill>
                  <a:srgbClr val="C00000"/>
                </a:solidFill>
                <a:latin typeface="微软雅黑" panose="020B0503020204020204" pitchFamily="34" charset="-122"/>
                <a:ea typeface="微软雅黑" panose="020B0503020204020204" pitchFamily="34" charset="-122"/>
                <a:cs typeface="+mn-ea"/>
                <a:sym typeface="+mn-ea"/>
              </a:rPr>
              <a:t> </a:t>
            </a:r>
            <a:r>
              <a:rPr sz="2400" dirty="0">
                <a:latin typeface="微软雅黑" panose="020B0503020204020204" pitchFamily="34" charset="-122"/>
                <a:ea typeface="微软雅黑" panose="020B0503020204020204" pitchFamily="34" charset="-122"/>
                <a:cs typeface="+mn-ea"/>
                <a:sym typeface="+mn-ea"/>
              </a:rPr>
              <a:t>  )　　 1201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、产品的分配方式</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 B 、人们在生产中的地位</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 、产品的交换方式</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FF0000"/>
                </a:solidFill>
                <a:latin typeface="微软雅黑" panose="020B0503020204020204" pitchFamily="34" charset="-122"/>
                <a:ea typeface="微软雅黑" panose="020B0503020204020204" pitchFamily="34" charset="-122"/>
                <a:cs typeface="+mn-ea"/>
                <a:sym typeface="+mn-ea"/>
              </a:rPr>
              <a:t>D 、生产资料的所有制形式</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解析：生产资料所有制形式在生产关系体系中起着决定作用，是整个生产关系的基础，主要表现在以下几个方面：（1）生产资料所有制形式是生产劳动得以进行的前提。（2）生产资料所有制形式决定整个生产关系的性质。（3）生产资料所有制形式决定人们在生产中的地位及其相互关系。（4）生产资料所有制形式决定产品的分配方式。</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现代生产力系统的</a:t>
            </a:r>
            <a:r>
              <a:rPr sz="2400" b="1" dirty="0">
                <a:latin typeface="微软雅黑" panose="020B0503020204020204" pitchFamily="34" charset="-122"/>
                <a:ea typeface="微软雅黑" panose="020B0503020204020204" pitchFamily="34" charset="-122"/>
                <a:cs typeface="+mn-ea"/>
                <a:sym typeface="+mn-ea"/>
              </a:rPr>
              <a:t>渗透性因素</a:t>
            </a:r>
            <a:r>
              <a:rPr sz="2400" dirty="0">
                <a:latin typeface="微软雅黑" panose="020B0503020204020204" pitchFamily="34" charset="-122"/>
                <a:ea typeface="微软雅黑" panose="020B0503020204020204" pitchFamily="34" charset="-122"/>
                <a:cs typeface="+mn-ea"/>
                <a:sym typeface="+mn-ea"/>
              </a:rPr>
              <a:t>是指(    )     1204</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A．教育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B．管理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C．生产资料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D．自然科学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840557" y="1269319"/>
            <a:ext cx="10512284" cy="4987372"/>
          </a:xfrm>
          <a:prstGeom prst="rect">
            <a:avLst/>
          </a:prstGeom>
        </p:spPr>
        <p:txBody>
          <a:bodyPr vert="horz" lIns="91423" tIns="45711" rIns="91423" bIns="45711" rtlCol="0">
            <a:no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华文中宋" panose="02010600040101010101" charset="-122"/>
                <a:ea typeface="华文中宋" panose="02010600040101010101" charset="-122"/>
              </a:rPr>
              <a:t>实践</a:t>
            </a:r>
            <a:r>
              <a:rPr lang="zh-CN" altLang="en-US" sz="2400" dirty="0">
                <a:latin typeface="华文中宋" panose="02010600040101010101" charset="-122"/>
                <a:ea typeface="华文中宋" panose="02010600040101010101" charset="-122"/>
              </a:rPr>
              <a:t>对认识具有决定作用。</a:t>
            </a:r>
            <a:r>
              <a:rPr lang="zh-CN" altLang="en-US" sz="2400" b="1" dirty="0">
                <a:solidFill>
                  <a:schemeClr val="tx1"/>
                </a:solidFill>
                <a:latin typeface="华文中宋" panose="02010600040101010101" charset="-122"/>
                <a:ea typeface="华文中宋" panose="02010600040101010101" charset="-122"/>
              </a:rPr>
              <a:t>（</a:t>
            </a:r>
            <a:r>
              <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rPr>
              <a:t>选择题</a:t>
            </a:r>
            <a:r>
              <a:rPr lang="zh-CN" altLang="en-US" sz="2400" b="1" dirty="0">
                <a:solidFill>
                  <a:schemeClr val="tx1"/>
                </a:solidFill>
                <a:latin typeface="华文中宋" panose="02010600040101010101" charset="-122"/>
                <a:ea typeface="华文中宋" panose="02010600040101010101" charset="-122"/>
              </a:rPr>
              <a:t>）</a:t>
            </a:r>
            <a:r>
              <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rPr>
              <a:t>（主观题）</a:t>
            </a:r>
            <a:r>
              <a:rPr lang="en-US" altLang="zh-CN" sz="2400" b="1" dirty="0">
                <a:solidFill>
                  <a:schemeClr val="tx1"/>
                </a:solidFill>
                <a:latin typeface="华文中宋" panose="02010600040101010101" charset="-122"/>
                <a:ea typeface="华文中宋" panose="02010600040101010101" charset="-122"/>
              </a:rPr>
              <a:t> </a:t>
            </a:r>
            <a:endParaRPr lang="en-US" altLang="zh-CN" sz="2400" b="1" dirty="0">
              <a:solidFill>
                <a:schemeClr val="tx1"/>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是认识的</a:t>
            </a:r>
            <a:r>
              <a:rPr lang="zh-CN" altLang="zh-CN" sz="2400" b="1" dirty="0">
                <a:solidFill>
                  <a:srgbClr val="C00000"/>
                </a:solidFill>
                <a:latin typeface="华文中宋" panose="02010600040101010101" charset="-122"/>
                <a:ea typeface="华文中宋" panose="02010600040101010101" charset="-122"/>
              </a:rPr>
              <a:t>来源</a:t>
            </a:r>
            <a:r>
              <a:rPr lang="zh-CN" altLang="en-US" sz="2400" dirty="0">
                <a:solidFill>
                  <a:srgbClr val="C00000"/>
                </a:solidFill>
                <a:latin typeface="华文中宋" panose="02010600040101010101" charset="-122"/>
                <a:ea typeface="华文中宋" panose="02010600040101010101" charset="-122"/>
              </a:rPr>
              <a:t>。</a:t>
            </a:r>
            <a:endParaRPr lang="zh-CN" altLang="en-US" sz="2400"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是认识发展的</a:t>
            </a:r>
            <a:r>
              <a:rPr lang="zh-CN" altLang="zh-CN" sz="2400" b="1" dirty="0">
                <a:solidFill>
                  <a:srgbClr val="C00000"/>
                </a:solidFill>
                <a:latin typeface="华文中宋" panose="02010600040101010101" charset="-122"/>
                <a:ea typeface="华文中宋" panose="02010600040101010101" charset="-122"/>
              </a:rPr>
              <a:t>动力</a:t>
            </a:r>
            <a:endParaRPr lang="zh-CN" altLang="zh-CN" sz="2400" b="1"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是检验真理性的唯一</a:t>
            </a:r>
            <a:r>
              <a:rPr lang="zh-CN" altLang="zh-CN" sz="2400" b="1" dirty="0">
                <a:solidFill>
                  <a:srgbClr val="C00000"/>
                </a:solidFill>
                <a:latin typeface="华文中宋" panose="02010600040101010101" charset="-122"/>
                <a:ea typeface="华文中宋" panose="02010600040101010101" charset="-122"/>
              </a:rPr>
              <a:t>标准</a:t>
            </a:r>
            <a:r>
              <a:rPr lang="zh-CN" altLang="en-US" sz="2400" dirty="0">
                <a:solidFill>
                  <a:srgbClr val="C00000"/>
                </a:solidFill>
                <a:latin typeface="华文中宋" panose="02010600040101010101" charset="-122"/>
                <a:ea typeface="华文中宋" panose="02010600040101010101" charset="-122"/>
              </a:rPr>
              <a:t>。</a:t>
            </a:r>
            <a:endParaRPr lang="zh-CN" altLang="en-US" sz="2400" dirty="0">
              <a:solidFill>
                <a:srgbClr val="C00000"/>
              </a:solidFill>
              <a:latin typeface="华文中宋" panose="02010600040101010101" charset="-122"/>
              <a:ea typeface="华文中宋" panose="02010600040101010101" charset="-122"/>
            </a:endParaRPr>
          </a:p>
          <a:p>
            <a:pPr marL="457200" indent="-457200">
              <a:buFont typeface="+mj-ea"/>
              <a:buAutoNum type="circleNumDbPlain"/>
            </a:pPr>
            <a:r>
              <a:rPr lang="zh-CN" altLang="zh-CN" sz="2400" dirty="0" smtClean="0">
                <a:latin typeface="华文中宋" panose="02010600040101010101" charset="-122"/>
                <a:ea typeface="华文中宋" panose="02010600040101010101" charset="-122"/>
              </a:rPr>
              <a:t>实践</a:t>
            </a:r>
            <a:r>
              <a:rPr lang="zh-CN" altLang="zh-CN" sz="2400" dirty="0">
                <a:latin typeface="华文中宋" panose="02010600040101010101" charset="-122"/>
                <a:ea typeface="华文中宋" panose="02010600040101010101" charset="-122"/>
              </a:rPr>
              <a:t>是认识的</a:t>
            </a:r>
            <a:r>
              <a:rPr lang="zh-CN" altLang="zh-CN" sz="2400" b="1" dirty="0">
                <a:solidFill>
                  <a:srgbClr val="C00000"/>
                </a:solidFill>
                <a:latin typeface="华文中宋" panose="02010600040101010101" charset="-122"/>
                <a:ea typeface="华文中宋" panose="02010600040101010101" charset="-122"/>
              </a:rPr>
              <a:t>目的。</a:t>
            </a:r>
            <a:endParaRPr lang="zh-CN" altLang="zh-CN" sz="2400" b="1" dirty="0">
              <a:solidFill>
                <a:srgbClr val="C00000"/>
              </a:solidFill>
              <a:latin typeface="华文中宋" panose="02010600040101010101" charset="-122"/>
              <a:ea typeface="华文中宋" panose="02010600040101010101" charset="-122"/>
            </a:endParaRPr>
          </a:p>
          <a:p>
            <a:pPr>
              <a:buFont typeface="+mj-ea"/>
            </a:pPr>
            <a:endParaRPr lang="en-US" altLang="zh-CN" sz="2400" b="1" dirty="0">
              <a:solidFill>
                <a:schemeClr val="tx1"/>
              </a:solidFill>
              <a:latin typeface="华文中宋" panose="02010600040101010101" charset="-122"/>
              <a:ea typeface="华文中宋" panose="02010600040101010101" charset="-122"/>
            </a:endParaRPr>
          </a:p>
          <a:p>
            <a:endParaRPr lang="zh-CN" altLang="en-US" sz="2400" dirty="0">
              <a:latin typeface="华文中宋" panose="02010600040101010101" charset="-122"/>
              <a:ea typeface="华文中宋" panose="02010600040101010101" charset="-122"/>
            </a:endParaRPr>
          </a:p>
        </p:txBody>
      </p:sp>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.现代生产力系统的渗透性因素是指(  </a:t>
            </a:r>
            <a:r>
              <a:rPr sz="2400" b="1" dirty="0">
                <a:solidFill>
                  <a:srgbClr val="C00000"/>
                </a:solidFill>
                <a:latin typeface="微软雅黑" panose="020B0503020204020204" pitchFamily="34" charset="-122"/>
                <a:ea typeface="微软雅黑" panose="020B0503020204020204" pitchFamily="34" charset="-122"/>
                <a:cs typeface="+mn-ea"/>
                <a:sym typeface="+mn-ea"/>
              </a:rPr>
              <a:t>D</a:t>
            </a:r>
            <a:r>
              <a:rPr sz="2400" dirty="0">
                <a:latin typeface="微软雅黑" panose="020B0503020204020204" pitchFamily="34" charset="-122"/>
                <a:ea typeface="微软雅黑" panose="020B0503020204020204" pitchFamily="34" charset="-122"/>
                <a:cs typeface="+mn-ea"/>
                <a:sym typeface="+mn-ea"/>
              </a:rPr>
              <a:t>  )     1204</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A．教育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B．管理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C．生产资料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C00000"/>
                </a:solidFill>
                <a:latin typeface="微软雅黑" panose="020B0503020204020204" pitchFamily="34" charset="-122"/>
                <a:ea typeface="微软雅黑" panose="020B0503020204020204" pitchFamily="34" charset="-122"/>
                <a:cs typeface="+mn-ea"/>
                <a:sym typeface="+mn-ea"/>
              </a:rPr>
              <a:t>D．自然科学  </a:t>
            </a:r>
            <a:r>
              <a:rPr sz="2400" dirty="0">
                <a:latin typeface="微软雅黑" panose="020B0503020204020204" pitchFamily="34" charset="-122"/>
                <a:ea typeface="微软雅黑" panose="020B0503020204020204" pitchFamily="34" charset="-122"/>
                <a:cs typeface="+mn-ea"/>
                <a:sym typeface="+mn-ea"/>
              </a:rPr>
              <a:t>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解析：教育属于准备性因素，管理属于运筹性的综合因素，生产资料属于独立性的实体因素。Z自然科学为渗透性因素。</a:t>
            </a: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在现代生产力系统中，教育属于 (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实体性因素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 准备性因素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 渗透性因素</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在现代生产力系统中，教育属于 ( </a:t>
            </a:r>
            <a:r>
              <a:rPr lang="en-US" sz="2400" b="1" dirty="0">
                <a:solidFill>
                  <a:srgbClr val="C00000"/>
                </a:solidFill>
                <a:latin typeface="微软雅黑" panose="020B0503020204020204" pitchFamily="34" charset="-122"/>
                <a:ea typeface="微软雅黑" panose="020B0503020204020204" pitchFamily="34" charset="-122"/>
                <a:cs typeface="+mn-ea"/>
                <a:sym typeface="+mn-ea"/>
              </a:rPr>
              <a:t>C</a:t>
            </a:r>
            <a:r>
              <a:rPr sz="2400" dirty="0">
                <a:latin typeface="微软雅黑" panose="020B0503020204020204" pitchFamily="34" charset="-122"/>
                <a:ea typeface="微软雅黑" panose="020B0503020204020204" pitchFamily="34" charset="-122"/>
                <a:cs typeface="+mn-ea"/>
                <a:sym typeface="+mn-ea"/>
              </a:rPr>
              <a:t>)</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实体性因素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C00000"/>
                </a:solidFill>
                <a:latin typeface="微软雅黑" panose="020B0503020204020204" pitchFamily="34" charset="-122"/>
                <a:ea typeface="微软雅黑" panose="020B0503020204020204" pitchFamily="34" charset="-122"/>
                <a:cs typeface="+mn-ea"/>
                <a:sym typeface="+mn-ea"/>
              </a:rPr>
              <a:t>C 准备性因素</a:t>
            </a:r>
            <a:endParaRPr sz="2400" b="1" dirty="0">
              <a:solidFill>
                <a:srgbClr val="C00000"/>
              </a:solidFill>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 渗透性因素</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在现代生产力系统中，生产工具属于（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实体性因索</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 渗透性因素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 准备性因素</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在现代生产力系统中，生产工具属于（ </a:t>
            </a:r>
            <a:r>
              <a:rPr lang="en-US" sz="2400" b="1" dirty="0">
                <a:solidFill>
                  <a:srgbClr val="FF0000"/>
                </a:solidFill>
                <a:latin typeface="微软雅黑" panose="020B0503020204020204" pitchFamily="34" charset="-122"/>
                <a:ea typeface="微软雅黑" panose="020B0503020204020204" pitchFamily="34" charset="-122"/>
                <a:cs typeface="+mn-ea"/>
                <a:sym typeface="+mn-ea"/>
              </a:rPr>
              <a:t>A</a:t>
            </a:r>
            <a:r>
              <a:rPr sz="2400" dirty="0">
                <a:latin typeface="微软雅黑" panose="020B0503020204020204" pitchFamily="34" charset="-122"/>
                <a:ea typeface="微软雅黑" panose="020B0503020204020204" pitchFamily="34" charset="-122"/>
                <a:cs typeface="+mn-ea"/>
                <a:sym typeface="+mn-ea"/>
              </a:rPr>
              <a:t>）</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FF0000"/>
                </a:solidFill>
                <a:latin typeface="微软雅黑" panose="020B0503020204020204" pitchFamily="34" charset="-122"/>
                <a:ea typeface="微软雅黑" panose="020B0503020204020204" pitchFamily="34" charset="-122"/>
                <a:cs typeface="+mn-ea"/>
                <a:sym typeface="+mn-ea"/>
              </a:rPr>
              <a:t>A 实体性因索</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C 渗透性因素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D 准备性因素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解析 实体性因素包括劳动者、劳动资料和劳动对象。生产工具属于劳动资料。运筹性因素：分工协作、</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经济管理、预测决策。渗透性因素：自然科学。准备性因素：教育。</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smtClean="0">
                <a:latin typeface="微软雅黑" panose="020B0503020204020204" pitchFamily="34" charset="-122"/>
                <a:ea typeface="微软雅黑" panose="020B0503020204020204" pitchFamily="34" charset="-122"/>
                <a:cs typeface="+mn-ea"/>
                <a:sym typeface="+mn-ea"/>
              </a:rPr>
              <a:t>#</a:t>
            </a:r>
            <a:r>
              <a:rPr lang="en-US" altLang="zh-CN" sz="2400" dirty="0" smtClean="0">
                <a:latin typeface="微软雅黑" panose="020B0503020204020204" pitchFamily="34" charset="-122"/>
                <a:ea typeface="微软雅黑" panose="020B0503020204020204" pitchFamily="34" charset="-122"/>
                <a:cs typeface="+mn-ea"/>
                <a:sym typeface="+mn-ea"/>
              </a:rPr>
              <a:t>##</a:t>
            </a:r>
            <a:r>
              <a:rPr sz="2400" dirty="0" err="1" smtClean="0">
                <a:latin typeface="微软雅黑" panose="020B0503020204020204" pitchFamily="34" charset="-122"/>
                <a:ea typeface="微软雅黑" panose="020B0503020204020204" pitchFamily="34" charset="-122"/>
                <a:cs typeface="+mn-ea"/>
                <a:sym typeface="+mn-ea"/>
              </a:rPr>
              <a:t>在现代生产力系统中</a:t>
            </a:r>
            <a:r>
              <a:rPr sz="2400" dirty="0" err="1">
                <a:latin typeface="微软雅黑" panose="020B0503020204020204" pitchFamily="34" charset="-122"/>
                <a:ea typeface="微软雅黑" panose="020B0503020204020204" pitchFamily="34" charset="-122"/>
                <a:cs typeface="+mn-ea"/>
                <a:sym typeface="+mn-ea"/>
              </a:rPr>
              <a:t>，自然科学属于</a:t>
            </a:r>
            <a:r>
              <a:rPr sz="2400" dirty="0">
                <a:latin typeface="微软雅黑" panose="020B0503020204020204" pitchFamily="34" charset="-122"/>
                <a:ea typeface="微软雅黑" panose="020B0503020204020204" pitchFamily="34" charset="-122"/>
                <a:cs typeface="+mn-ea"/>
                <a:sym typeface="+mn-ea"/>
              </a:rPr>
              <a:t>（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、实体性因素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 C 、渗透性因素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 D 、准备性因素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marL="0" algn="just">
              <a:lnSpc>
                <a:spcPct val="150000"/>
              </a:lnSpc>
              <a:buNone/>
            </a:pPr>
            <a:r>
              <a:rPr lang="en-US" sz="2400" dirty="0" smtClean="0">
                <a:latin typeface="微软雅黑" panose="020B0503020204020204" pitchFamily="34" charset="-122"/>
                <a:ea typeface="微软雅黑" panose="020B0503020204020204" pitchFamily="34" charset="-122"/>
                <a:cs typeface="+mn-ea"/>
                <a:sym typeface="+mn-ea"/>
              </a:rPr>
              <a:t>#</a:t>
            </a:r>
            <a:r>
              <a:rPr lang="en-US" altLang="zh-CN" sz="2400" dirty="0" smtClean="0">
                <a:latin typeface="微软雅黑" panose="020B0503020204020204" pitchFamily="34" charset="-122"/>
                <a:ea typeface="微软雅黑" panose="020B0503020204020204" pitchFamily="34" charset="-122"/>
                <a:cs typeface="+mn-ea"/>
                <a:sym typeface="+mn-ea"/>
              </a:rPr>
              <a:t>##</a:t>
            </a:r>
            <a:r>
              <a:rPr sz="2400" dirty="0" err="1" smtClean="0">
                <a:latin typeface="微软雅黑" panose="020B0503020204020204" pitchFamily="34" charset="-122"/>
                <a:ea typeface="微软雅黑" panose="020B0503020204020204" pitchFamily="34" charset="-122"/>
                <a:cs typeface="+mn-ea"/>
                <a:sym typeface="+mn-ea"/>
              </a:rPr>
              <a:t>在现代生产力系统中</a:t>
            </a:r>
            <a:r>
              <a:rPr sz="2400" dirty="0" err="1">
                <a:latin typeface="微软雅黑" panose="020B0503020204020204" pitchFamily="34" charset="-122"/>
                <a:ea typeface="微软雅黑" panose="020B0503020204020204" pitchFamily="34" charset="-122"/>
                <a:cs typeface="+mn-ea"/>
                <a:sym typeface="+mn-ea"/>
              </a:rPr>
              <a:t>，自然科学属于（</a:t>
            </a:r>
            <a:r>
              <a:rPr lang="en-US" sz="2400" b="1" dirty="0" err="1">
                <a:solidFill>
                  <a:srgbClr val="FF0000"/>
                </a:solidFill>
                <a:latin typeface="微软雅黑" panose="020B0503020204020204" pitchFamily="34" charset="-122"/>
                <a:ea typeface="微软雅黑" panose="020B0503020204020204" pitchFamily="34" charset="-122"/>
                <a:cs typeface="+mn-ea"/>
                <a:sym typeface="+mn-ea"/>
              </a:rPr>
              <a:t>c</a:t>
            </a:r>
            <a:r>
              <a:rPr sz="2400" dirty="0">
                <a:latin typeface="微软雅黑" panose="020B0503020204020204" pitchFamily="34" charset="-122"/>
                <a:ea typeface="微软雅黑" panose="020B0503020204020204" pitchFamily="34" charset="-122"/>
                <a:cs typeface="+mn-ea"/>
                <a:sym typeface="+mn-ea"/>
              </a:rPr>
              <a:t>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A 、实体性因素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B 、运筹性因素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b="1" dirty="0">
                <a:solidFill>
                  <a:srgbClr val="FF0000"/>
                </a:solidFill>
                <a:latin typeface="微软雅黑" panose="020B0503020204020204" pitchFamily="34" charset="-122"/>
                <a:ea typeface="微软雅黑" panose="020B0503020204020204" pitchFamily="34" charset="-122"/>
                <a:cs typeface="+mn-ea"/>
                <a:sym typeface="+mn-ea"/>
              </a:rPr>
              <a:t> C 、渗透性因素</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algn="just">
              <a:lnSpc>
                <a:spcPct val="150000"/>
              </a:lnSpc>
              <a:buNone/>
            </a:pPr>
            <a:r>
              <a:rPr sz="2400" dirty="0">
                <a:latin typeface="微软雅黑" panose="020B0503020204020204" pitchFamily="34" charset="-122"/>
                <a:ea typeface="微软雅黑" panose="020B0503020204020204" pitchFamily="34" charset="-122"/>
                <a:cs typeface="+mn-ea"/>
                <a:sym typeface="+mn-ea"/>
              </a:rPr>
              <a:t> D 、准备性因素</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150000"/>
              </a:lnSpc>
              <a:buNone/>
            </a:pP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algn="just">
              <a:lnSpc>
                <a:spcPct val="150000"/>
              </a:lnSpc>
              <a:buNone/>
            </a:pPr>
            <a:r>
              <a:rPr lang="en-US" sz="2400" dirty="0">
                <a:latin typeface="微软雅黑" panose="020B0503020204020204" pitchFamily="34" charset="-122"/>
                <a:ea typeface="微软雅黑" panose="020B0503020204020204" pitchFamily="34" charset="-122"/>
                <a:cs typeface="+mn-ea"/>
              </a:rPr>
              <a:t>##</a:t>
            </a:r>
            <a:r>
              <a:rPr sz="2400" dirty="0">
                <a:latin typeface="微软雅黑" panose="020B0503020204020204" pitchFamily="34" charset="-122"/>
                <a:ea typeface="微软雅黑" panose="020B0503020204020204" pitchFamily="34" charset="-122"/>
                <a:cs typeface="+mn-ea"/>
              </a:rPr>
              <a:t>在现代生产力系统中，经济管理和预测决策属于（ ）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A 独立的实体性因素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B 渗透性因素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C 运筹性的综合因素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D 准备性因素</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2324100"/>
          </a:xfrm>
        </p:spPr>
        <p:txBody>
          <a:bodyPr/>
          <a:lstStyle/>
          <a:p>
            <a:pPr algn="just">
              <a:lnSpc>
                <a:spcPct val="150000"/>
              </a:lnSpc>
              <a:buNone/>
            </a:pPr>
            <a:r>
              <a:rPr lang="en-US" sz="2400" dirty="0">
                <a:latin typeface="微软雅黑" panose="020B0503020204020204" pitchFamily="34" charset="-122"/>
                <a:ea typeface="微软雅黑" panose="020B0503020204020204" pitchFamily="34" charset="-122"/>
                <a:cs typeface="+mn-ea"/>
              </a:rPr>
              <a:t>##</a:t>
            </a:r>
            <a:r>
              <a:rPr sz="2400" dirty="0">
                <a:latin typeface="微软雅黑" panose="020B0503020204020204" pitchFamily="34" charset="-122"/>
                <a:ea typeface="微软雅黑" panose="020B0503020204020204" pitchFamily="34" charset="-122"/>
                <a:cs typeface="+mn-ea"/>
              </a:rPr>
              <a:t>在现代生产力系统中，经济管理和预测决策属于（</a:t>
            </a:r>
            <a:r>
              <a:rPr sz="2400" b="1" dirty="0">
                <a:solidFill>
                  <a:srgbClr val="C00000"/>
                </a:solidFill>
                <a:latin typeface="微软雅黑" panose="020B0503020204020204" pitchFamily="34" charset="-122"/>
                <a:ea typeface="微软雅黑" panose="020B0503020204020204" pitchFamily="34" charset="-122"/>
                <a:cs typeface="+mn-ea"/>
              </a:rPr>
              <a:t>C</a:t>
            </a:r>
            <a:r>
              <a:rPr sz="2400" dirty="0">
                <a:latin typeface="微软雅黑" panose="020B0503020204020204" pitchFamily="34" charset="-122"/>
                <a:ea typeface="微软雅黑" panose="020B0503020204020204" pitchFamily="34" charset="-122"/>
                <a:cs typeface="+mn-ea"/>
              </a:rPr>
              <a:t> ）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A 独立的实体性因素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B 渗透性因素 </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b="1" dirty="0">
                <a:solidFill>
                  <a:srgbClr val="C00000"/>
                </a:solidFill>
                <a:latin typeface="微软雅黑" panose="020B0503020204020204" pitchFamily="34" charset="-122"/>
                <a:ea typeface="微软雅黑" panose="020B0503020204020204" pitchFamily="34" charset="-122"/>
                <a:cs typeface="+mn-ea"/>
              </a:rPr>
              <a:t>C 运筹性的综合因素 </a:t>
            </a:r>
            <a:endParaRPr sz="2400" b="1" dirty="0">
              <a:solidFill>
                <a:srgbClr val="C00000"/>
              </a:solidFill>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D 准备性因素</a:t>
            </a:r>
            <a:endParaRPr sz="2400" dirty="0">
              <a:latin typeface="微软雅黑" panose="020B0503020204020204" pitchFamily="34" charset="-122"/>
              <a:ea typeface="微软雅黑" panose="020B0503020204020204" pitchFamily="34" charset="-122"/>
              <a:cs typeface="+mn-ea"/>
            </a:endParaRPr>
          </a:p>
          <a:p>
            <a:pPr algn="just">
              <a:lnSpc>
                <a:spcPct val="150000"/>
              </a:lnSpc>
              <a:buNone/>
            </a:pPr>
            <a:r>
              <a:rPr sz="2400" dirty="0">
                <a:latin typeface="微软雅黑" panose="020B0503020204020204" pitchFamily="34" charset="-122"/>
                <a:ea typeface="微软雅黑" panose="020B0503020204020204" pitchFamily="34" charset="-122"/>
                <a:cs typeface="+mn-ea"/>
              </a:rPr>
              <a:t>运筹性的综合因素，包括分工协作、经济管理、预测决策等。</a:t>
            </a: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3770630"/>
          </a:xfrm>
        </p:spPr>
        <p:txBody>
          <a:bodyPr/>
          <a:lstStyle/>
          <a:p>
            <a:r>
              <a:rPr lang="en-US" altLang="zh-CN" sz="2400" dirty="0"/>
              <a:t>###</a:t>
            </a:r>
            <a:r>
              <a:rPr lang="zh-CN" altLang="en-US" sz="2400" dirty="0"/>
              <a:t>下列范畴中，反映</a:t>
            </a:r>
            <a:r>
              <a:rPr lang="zh-CN" altLang="en-US" sz="2400" b="1" dirty="0"/>
              <a:t>人与人之间</a:t>
            </a:r>
            <a:r>
              <a:rPr lang="zh-CN" altLang="en-US" sz="2400" b="1" u="sng" dirty="0"/>
              <a:t>经济关系</a:t>
            </a:r>
            <a:r>
              <a:rPr lang="zh-CN" altLang="en-US" sz="2400" dirty="0"/>
              <a:t>的是（ ）</a:t>
            </a:r>
            <a:br>
              <a:rPr lang="zh-CN" altLang="en-US" sz="2400" dirty="0"/>
            </a:br>
            <a:r>
              <a:rPr sz="2400" dirty="0"/>
              <a:t>A 生产力</a:t>
            </a:r>
            <a:endParaRPr sz="2400" dirty="0"/>
          </a:p>
          <a:p>
            <a:r>
              <a:rPr sz="2400" dirty="0"/>
              <a:t>B 生产关系</a:t>
            </a:r>
            <a:endParaRPr sz="2400" dirty="0"/>
          </a:p>
          <a:p>
            <a:r>
              <a:rPr sz="2400" dirty="0"/>
              <a:t>C 生产方式</a:t>
            </a:r>
            <a:endParaRPr sz="2400" dirty="0"/>
          </a:p>
          <a:p>
            <a:r>
              <a:rPr sz="2400" dirty="0"/>
              <a:t>D 生产资料</a:t>
            </a:r>
            <a:endParaRPr sz="2400" dirty="0"/>
          </a:p>
          <a:p>
            <a:pPr marL="0" indent="0" algn="just">
              <a:lnSpc>
                <a:spcPct val="150000"/>
              </a:lnSpc>
              <a:buNone/>
            </a:pPr>
            <a:endParaRPr sz="2400" dirty="0">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a:t>
            </a:r>
            <a:r>
              <a:rPr lang="en-US"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err="1" smtClean="0">
                <a:solidFill>
                  <a:sysClr val="windowText" lastClr="000000"/>
                </a:solidFill>
                <a:latin typeface="华文中宋" panose="02010600040101010101" charset="-122"/>
                <a:ea typeface="华文中宋" panose="02010600040101010101" charset="-122"/>
                <a:cs typeface="+mn-ea"/>
                <a:sym typeface="+mn-ea"/>
              </a:rPr>
              <a:t>辩证唯物主义认识论首要的观点是</a:t>
            </a:r>
            <a:r>
              <a:rPr sz="2400" dirty="0">
                <a:solidFill>
                  <a:sysClr val="windowText" lastClr="000000"/>
                </a:solidFill>
                <a:latin typeface="华文中宋" panose="02010600040101010101" charset="-122"/>
                <a:ea typeface="华文中宋" panose="02010600040101010101" charset="-122"/>
                <a:cs typeface="+mn-ea"/>
                <a:sym typeface="+mn-ea"/>
              </a:rPr>
              <a:t>（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A 实践的观点</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B 辩证法的观点</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C 可知论的观点</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唯物论的观点</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3770630"/>
          </a:xfrm>
        </p:spPr>
        <p:txBody>
          <a:bodyPr/>
          <a:lstStyle/>
          <a:p>
            <a:r>
              <a:rPr lang="en-US" altLang="zh-CN" sz="2400" dirty="0"/>
              <a:t>###</a:t>
            </a:r>
            <a:r>
              <a:rPr lang="zh-CN" altLang="en-US" sz="2400" dirty="0"/>
              <a:t>下列范畴中，反映</a:t>
            </a:r>
            <a:r>
              <a:rPr lang="zh-CN" altLang="en-US" sz="2400" b="1" dirty="0"/>
              <a:t>人与人之间</a:t>
            </a:r>
            <a:r>
              <a:rPr lang="zh-CN" altLang="en-US" sz="2400" b="1" u="sng" dirty="0"/>
              <a:t>经济关系</a:t>
            </a:r>
            <a:r>
              <a:rPr lang="zh-CN" altLang="en-US" sz="2400" dirty="0"/>
              <a:t>的是（ </a:t>
            </a:r>
            <a:r>
              <a:rPr lang="en-US" altLang="zh-CN" sz="2400" b="1" dirty="0">
                <a:solidFill>
                  <a:srgbClr val="FF0000"/>
                </a:solidFill>
              </a:rPr>
              <a:t>B</a:t>
            </a:r>
            <a:r>
              <a:rPr lang="zh-CN" altLang="en-US" sz="2400" dirty="0"/>
              <a:t>）</a:t>
            </a:r>
            <a:br>
              <a:rPr lang="zh-CN" altLang="en-US" sz="2400" dirty="0"/>
            </a:br>
            <a:r>
              <a:rPr sz="2400" dirty="0"/>
              <a:t>A 生产力</a:t>
            </a:r>
            <a:endParaRPr sz="2400" dirty="0"/>
          </a:p>
          <a:p>
            <a:r>
              <a:rPr sz="2400" b="1" dirty="0">
                <a:solidFill>
                  <a:srgbClr val="FF0000"/>
                </a:solidFill>
              </a:rPr>
              <a:t>B </a:t>
            </a:r>
            <a:r>
              <a:rPr sz="2400" b="1" u="sng" dirty="0">
                <a:solidFill>
                  <a:srgbClr val="FF0000"/>
                </a:solidFill>
              </a:rPr>
              <a:t>生产关系</a:t>
            </a:r>
            <a:endParaRPr sz="2400" b="1" u="sng" dirty="0">
              <a:solidFill>
                <a:srgbClr val="FF0000"/>
              </a:solidFill>
            </a:endParaRPr>
          </a:p>
          <a:p>
            <a:r>
              <a:rPr sz="2400" dirty="0"/>
              <a:t>C 生产方式</a:t>
            </a:r>
            <a:endParaRPr sz="2400" dirty="0"/>
          </a:p>
          <a:p>
            <a:r>
              <a:rPr sz="2400" dirty="0"/>
              <a:t>D 生产资料</a:t>
            </a:r>
            <a:endParaRPr sz="2400" dirty="0"/>
          </a:p>
          <a:p>
            <a:endParaRPr sz="2400" dirty="0"/>
          </a:p>
          <a:p>
            <a:r>
              <a:rPr sz="2400" dirty="0"/>
              <a:t>解析 生产关系</a:t>
            </a:r>
            <a:r>
              <a:rPr sz="2400" b="1" dirty="0"/>
              <a:t>是指人们在物质生产过程中结成的</a:t>
            </a:r>
            <a:r>
              <a:rPr sz="2400" b="1" dirty="0">
                <a:solidFill>
                  <a:srgbClr val="FF0000"/>
                </a:solidFill>
              </a:rPr>
              <a:t>经济关系</a:t>
            </a:r>
            <a:r>
              <a:rPr sz="2400" dirty="0"/>
              <a:t>。</a:t>
            </a:r>
            <a:endParaRPr sz="2400" dirty="0"/>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3770630"/>
          </a:xfrm>
        </p:spPr>
        <p:txBody>
          <a:bodyPr/>
          <a:lstStyle/>
          <a:p>
            <a:pPr marL="0" indent="0" algn="just">
              <a:lnSpc>
                <a:spcPct val="200000"/>
              </a:lnSpc>
              <a:spcBef>
                <a:spcPts val="0"/>
              </a:spcBef>
              <a:buNone/>
            </a:pPr>
            <a:r>
              <a:rPr sz="2400" dirty="0">
                <a:sym typeface="+mn-ea"/>
              </a:rPr>
              <a:t> </a:t>
            </a:r>
            <a:endParaRPr sz="2400" dirty="0">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4" name="矩形 3"/>
          <p:cNvSpPr/>
          <p:nvPr/>
        </p:nvSpPr>
        <p:spPr>
          <a:xfrm>
            <a:off x="388620" y="1744345"/>
            <a:ext cx="10975975" cy="2861310"/>
          </a:xfrm>
          <a:prstGeom prst="rect">
            <a:avLst/>
          </a:prstGeom>
        </p:spPr>
        <p:txBody>
          <a:bodyPr wrap="square">
            <a:spAutoFit/>
          </a:bodyPr>
          <a:lstStyle/>
          <a:p>
            <a:pPr algn="just">
              <a:lnSpc>
                <a:spcPct val="150000"/>
              </a:lnSpc>
              <a:spcBef>
                <a:spcPts val="0"/>
              </a:spcBef>
              <a:buNone/>
            </a:pPr>
            <a:r>
              <a:rPr lang="en-US" sz="2400" kern="0" dirty="0">
                <a:latin typeface="微软雅黑" panose="020B0503020204020204" pitchFamily="34" charset="-122"/>
                <a:ea typeface="微软雅黑" panose="020B0503020204020204" pitchFamily="34" charset="-122"/>
                <a:cs typeface="+mn-ea"/>
              </a:rPr>
              <a:t>###</a:t>
            </a:r>
            <a:r>
              <a:rPr sz="2400" kern="0" dirty="0">
                <a:latin typeface="微软雅黑" panose="020B0503020204020204" pitchFamily="34" charset="-122"/>
                <a:ea typeface="微软雅黑" panose="020B0503020204020204" pitchFamily="34" charset="-122"/>
                <a:cs typeface="+mn-ea"/>
              </a:rPr>
              <a:t>中国根据自己所处的社会主义初级阶段的国情，建立的</a:t>
            </a:r>
            <a:r>
              <a:rPr sz="2400" b="1" kern="0" dirty="0">
                <a:latin typeface="微软雅黑" panose="020B0503020204020204" pitchFamily="34" charset="-122"/>
                <a:ea typeface="微软雅黑" panose="020B0503020204020204" pitchFamily="34" charset="-122"/>
                <a:cs typeface="+mn-ea"/>
              </a:rPr>
              <a:t>基本经济制度</a:t>
            </a:r>
            <a:r>
              <a:rPr sz="2400" kern="0" dirty="0">
                <a:latin typeface="微软雅黑" panose="020B0503020204020204" pitchFamily="34" charset="-122"/>
                <a:ea typeface="微软雅黑" panose="020B0503020204020204" pitchFamily="34" charset="-122"/>
                <a:cs typeface="+mn-ea"/>
              </a:rPr>
              <a:t>是（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A 社会主义市场经济体制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B 以公有制为主体多种所有制经济共同发展的制度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C 对个人消费品实行各尽所能、按劳分配的制度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D 共产党领导的人民当家做主的制度</a:t>
            </a:r>
            <a:endParaRPr sz="2400" kern="0" dirty="0">
              <a:latin typeface="微软雅黑" panose="020B0503020204020204" pitchFamily="34" charset="-122"/>
              <a:ea typeface="微软雅黑" panose="020B0503020204020204" pitchFamily="34" charset="-122"/>
              <a:cs typeface="+mn-ea"/>
            </a:endParaRPr>
          </a:p>
        </p:txBody>
      </p:sp>
    </p:spTree>
    <p:custDataLst>
      <p:tags r:id="rId2"/>
    </p:custData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675" y="1856740"/>
            <a:ext cx="11376025" cy="3770630"/>
          </a:xfrm>
        </p:spPr>
        <p:txBody>
          <a:bodyPr/>
          <a:lstStyle/>
          <a:p>
            <a:pPr marL="0" indent="0" algn="just">
              <a:lnSpc>
                <a:spcPct val="200000"/>
              </a:lnSpc>
              <a:spcBef>
                <a:spcPts val="0"/>
              </a:spcBef>
              <a:buNone/>
            </a:pPr>
            <a:r>
              <a:rPr sz="2400" dirty="0">
                <a:sym typeface="+mn-ea"/>
              </a:rPr>
              <a:t> </a:t>
            </a:r>
            <a:endParaRPr sz="2400" dirty="0">
              <a:sym typeface="+mn-ea"/>
            </a:endParaRPr>
          </a:p>
          <a:p>
            <a:pPr marL="0" indent="0" algn="just">
              <a:lnSpc>
                <a:spcPct val="150000"/>
              </a:lnSpc>
              <a:buNone/>
            </a:pPr>
            <a:endParaRPr sz="2400" dirty="0">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4" name="矩形 3"/>
          <p:cNvSpPr/>
          <p:nvPr/>
        </p:nvSpPr>
        <p:spPr>
          <a:xfrm>
            <a:off x="879475" y="1955165"/>
            <a:ext cx="10153650" cy="3415030"/>
          </a:xfrm>
          <a:prstGeom prst="rect">
            <a:avLst/>
          </a:prstGeom>
        </p:spPr>
        <p:txBody>
          <a:bodyPr wrap="square">
            <a:spAutoFit/>
          </a:bodyPr>
          <a:lstStyle/>
          <a:p>
            <a:pPr algn="just">
              <a:lnSpc>
                <a:spcPct val="150000"/>
              </a:lnSpc>
              <a:spcBef>
                <a:spcPts val="0"/>
              </a:spcBef>
              <a:buNone/>
            </a:pPr>
            <a:r>
              <a:rPr lang="en-US" sz="2400" kern="0" dirty="0">
                <a:latin typeface="微软雅黑" panose="020B0503020204020204" pitchFamily="34" charset="-122"/>
                <a:ea typeface="微软雅黑" panose="020B0503020204020204" pitchFamily="34" charset="-122"/>
                <a:cs typeface="+mn-ea"/>
              </a:rPr>
              <a:t>###</a:t>
            </a:r>
            <a:r>
              <a:rPr sz="2400" kern="0" dirty="0">
                <a:latin typeface="微软雅黑" panose="020B0503020204020204" pitchFamily="34" charset="-122"/>
                <a:ea typeface="微软雅黑" panose="020B0503020204020204" pitchFamily="34" charset="-122"/>
                <a:cs typeface="+mn-ea"/>
              </a:rPr>
              <a:t>中国根据自己所处的社会主义初级阶段的国情，建立的</a:t>
            </a:r>
            <a:r>
              <a:rPr sz="2400" b="1" kern="0" dirty="0">
                <a:latin typeface="微软雅黑" panose="020B0503020204020204" pitchFamily="34" charset="-122"/>
                <a:ea typeface="微软雅黑" panose="020B0503020204020204" pitchFamily="34" charset="-122"/>
                <a:cs typeface="+mn-ea"/>
              </a:rPr>
              <a:t>基本经济制度</a:t>
            </a:r>
            <a:r>
              <a:rPr sz="2400" kern="0" dirty="0">
                <a:latin typeface="微软雅黑" panose="020B0503020204020204" pitchFamily="34" charset="-122"/>
                <a:ea typeface="微软雅黑" panose="020B0503020204020204" pitchFamily="34" charset="-122"/>
                <a:cs typeface="+mn-ea"/>
              </a:rPr>
              <a:t>是（</a:t>
            </a:r>
            <a:r>
              <a:rPr sz="2400" b="1" kern="0" dirty="0">
                <a:solidFill>
                  <a:srgbClr val="C00000"/>
                </a:solidFill>
                <a:latin typeface="微软雅黑" panose="020B0503020204020204" pitchFamily="34" charset="-122"/>
                <a:ea typeface="微软雅黑" panose="020B0503020204020204" pitchFamily="34" charset="-122"/>
                <a:cs typeface="+mn-ea"/>
              </a:rPr>
              <a:t>B</a:t>
            </a:r>
            <a:r>
              <a:rPr sz="2400" kern="0" dirty="0">
                <a:latin typeface="微软雅黑" panose="020B0503020204020204" pitchFamily="34" charset="-122"/>
                <a:ea typeface="微软雅黑" panose="020B0503020204020204" pitchFamily="34" charset="-122"/>
                <a:cs typeface="+mn-ea"/>
              </a:rPr>
              <a:t>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A 社会主义市场经济体制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b="1" kern="0" dirty="0">
                <a:solidFill>
                  <a:srgbClr val="C00000"/>
                </a:solidFill>
                <a:latin typeface="微软雅黑" panose="020B0503020204020204" pitchFamily="34" charset="-122"/>
                <a:ea typeface="微软雅黑" panose="020B0503020204020204" pitchFamily="34" charset="-122"/>
                <a:cs typeface="+mn-ea"/>
              </a:rPr>
              <a:t>B 以公有制为主体多种所有制经济共同发展的制度 </a:t>
            </a:r>
            <a:endParaRPr sz="2400" b="1" kern="0" dirty="0">
              <a:solidFill>
                <a:srgbClr val="C00000"/>
              </a:solidFill>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C 对个人消费品实行各尽所能、按劳分配的制度 </a:t>
            </a:r>
            <a:endParaRPr sz="2400" kern="0" dirty="0">
              <a:latin typeface="微软雅黑" panose="020B0503020204020204" pitchFamily="34" charset="-122"/>
              <a:ea typeface="微软雅黑" panose="020B0503020204020204" pitchFamily="34" charset="-122"/>
              <a:cs typeface="+mn-ea"/>
            </a:endParaRPr>
          </a:p>
          <a:p>
            <a:pPr algn="just">
              <a:lnSpc>
                <a:spcPct val="150000"/>
              </a:lnSpc>
              <a:spcBef>
                <a:spcPts val="0"/>
              </a:spcBef>
              <a:buNone/>
            </a:pPr>
            <a:r>
              <a:rPr sz="2400" kern="0" dirty="0">
                <a:latin typeface="微软雅黑" panose="020B0503020204020204" pitchFamily="34" charset="-122"/>
                <a:ea typeface="微软雅黑" panose="020B0503020204020204" pitchFamily="34" charset="-122"/>
                <a:cs typeface="+mn-ea"/>
              </a:rPr>
              <a:t>D 共产党领导的人民当家做主的制度</a:t>
            </a:r>
            <a:endParaRPr sz="2400" kern="0" dirty="0">
              <a:latin typeface="微软雅黑" panose="020B0503020204020204" pitchFamily="34" charset="-122"/>
              <a:ea typeface="微软雅黑" panose="020B0503020204020204" pitchFamily="34" charset="-122"/>
              <a:cs typeface="+mn-ea"/>
            </a:endParaRPr>
          </a:p>
        </p:txBody>
      </p:sp>
    </p:spTree>
    <p:custDataLst>
      <p:tags r:id="rId2"/>
    </p:custData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190" y="1424305"/>
            <a:ext cx="7162165" cy="36893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（二）上层建筑</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必须适合</a:t>
            </a:r>
            <a:r>
              <a:rPr sz="2400" b="1" dirty="0">
                <a:latin typeface="华文中宋" panose="02010600040101010101" charset="-122"/>
                <a:ea typeface="华文中宋" panose="02010600040101010101" charset="-122"/>
                <a:cs typeface="微软雅黑" panose="020B0503020204020204" pitchFamily="34" charset="-122"/>
              </a:rPr>
              <a:t>经济基础发展要求的规</a:t>
            </a:r>
            <a:r>
              <a:rPr sz="2400" b="1" spc="-5" dirty="0">
                <a:latin typeface="华文中宋" panose="02010600040101010101" charset="-122"/>
                <a:ea typeface="华文中宋" panose="02010600040101010101" charset="-122"/>
                <a:cs typeface="微软雅黑" panose="020B0503020204020204" pitchFamily="34" charset="-122"/>
              </a:rPr>
              <a:t>律</a:t>
            </a:r>
            <a:endParaRPr sz="2400" b="1" spc="-5" dirty="0">
              <a:latin typeface="华文中宋" panose="02010600040101010101" charset="-122"/>
              <a:ea typeface="华文中宋" panose="02010600040101010101" charset="-122"/>
              <a:cs typeface="微软雅黑" panose="020B0503020204020204" pitchFamily="34" charset="-122"/>
            </a:endParaRPr>
          </a:p>
        </p:txBody>
      </p:sp>
      <p:sp>
        <p:nvSpPr>
          <p:cNvPr id="7" name="object 7"/>
          <p:cNvSpPr txBox="1"/>
          <p:nvPr/>
        </p:nvSpPr>
        <p:spPr>
          <a:xfrm>
            <a:off x="8147634" y="4876186"/>
            <a:ext cx="4013835" cy="753745"/>
          </a:xfrm>
          <a:prstGeom prst="rect">
            <a:avLst/>
          </a:prstGeom>
        </p:spPr>
        <p:txBody>
          <a:bodyPr vert="horz" wrap="square" lIns="0" tIns="0" rIns="0" bIns="0" rtlCol="0">
            <a:spAutoFit/>
          </a:bodyPr>
          <a:lstStyle/>
          <a:p>
            <a:pPr marL="12700">
              <a:lnSpc>
                <a:spcPct val="100000"/>
              </a:lnSpc>
            </a:pPr>
            <a:r>
              <a:rPr sz="2200" dirty="0">
                <a:solidFill>
                  <a:srgbClr val="252525"/>
                </a:solidFill>
                <a:latin typeface="微软雅黑" panose="020B0503020204020204" pitchFamily="34" charset="-122"/>
                <a:cs typeface="微软雅黑" panose="020B0503020204020204" pitchFamily="34" charset="-122"/>
              </a:rPr>
              <a:t>①</a:t>
            </a:r>
            <a:r>
              <a:rPr sz="2200" b="1" dirty="0">
                <a:solidFill>
                  <a:srgbClr val="C00000"/>
                </a:solidFill>
                <a:latin typeface="微软雅黑" panose="020B0503020204020204" pitchFamily="34" charset="-122"/>
                <a:cs typeface="微软雅黑" panose="020B0503020204020204" pitchFamily="34" charset="-122"/>
              </a:rPr>
              <a:t>政治</a:t>
            </a:r>
            <a:r>
              <a:rPr sz="2200" dirty="0">
                <a:solidFill>
                  <a:srgbClr val="252525"/>
                </a:solidFill>
                <a:latin typeface="微软雅黑" panose="020B0503020204020204" pitchFamily="34" charset="-122"/>
                <a:cs typeface="微软雅黑" panose="020B0503020204020204" pitchFamily="34" charset="-122"/>
              </a:rPr>
              <a:t>上层建筑</a:t>
            </a:r>
            <a:r>
              <a:rPr sz="2000" dirty="0">
                <a:solidFill>
                  <a:srgbClr val="252525"/>
                </a:solidFill>
                <a:latin typeface="微软雅黑" panose="020B0503020204020204" pitchFamily="34" charset="-122"/>
                <a:cs typeface="微软雅黑" panose="020B0503020204020204" pitchFamily="34" charset="-122"/>
              </a:rPr>
              <a:t>（政治法律</a:t>
            </a:r>
            <a:r>
              <a:rPr sz="2000" spc="5" dirty="0">
                <a:solidFill>
                  <a:srgbClr val="252525"/>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a:p>
            <a:pPr marL="12700">
              <a:lnSpc>
                <a:spcPct val="100000"/>
              </a:lnSpc>
              <a:spcBef>
                <a:spcPts val="900"/>
              </a:spcBef>
            </a:pPr>
            <a:r>
              <a:rPr sz="2200" dirty="0">
                <a:solidFill>
                  <a:srgbClr val="252525"/>
                </a:solidFill>
                <a:latin typeface="微软雅黑" panose="020B0503020204020204" pitchFamily="34" charset="-122"/>
                <a:cs typeface="微软雅黑" panose="020B0503020204020204" pitchFamily="34" charset="-122"/>
              </a:rPr>
              <a:t>②</a:t>
            </a:r>
            <a:r>
              <a:rPr sz="2200" b="1" dirty="0">
                <a:solidFill>
                  <a:srgbClr val="C00000"/>
                </a:solidFill>
                <a:latin typeface="微软雅黑" panose="020B0503020204020204" pitchFamily="34" charset="-122"/>
                <a:cs typeface="微软雅黑" panose="020B0503020204020204" pitchFamily="34" charset="-122"/>
              </a:rPr>
              <a:t>观念</a:t>
            </a:r>
            <a:r>
              <a:rPr sz="2200" dirty="0">
                <a:solidFill>
                  <a:srgbClr val="252525"/>
                </a:solidFill>
                <a:latin typeface="微软雅黑" panose="020B0503020204020204" pitchFamily="34" charset="-122"/>
                <a:cs typeface="微软雅黑" panose="020B0503020204020204" pitchFamily="34" charset="-122"/>
              </a:rPr>
              <a:t>上层建筑</a:t>
            </a:r>
            <a:r>
              <a:rPr sz="2000" dirty="0">
                <a:solidFill>
                  <a:srgbClr val="252525"/>
                </a:solidFill>
                <a:latin typeface="微软雅黑" panose="020B0503020204020204" pitchFamily="34" charset="-122"/>
                <a:cs typeface="微软雅黑" panose="020B0503020204020204" pitchFamily="34" charset="-122"/>
              </a:rPr>
              <a:t>（社会意识形态</a:t>
            </a:r>
            <a:r>
              <a:rPr sz="2000" spc="5" dirty="0">
                <a:solidFill>
                  <a:srgbClr val="252525"/>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sp>
        <p:nvSpPr>
          <p:cNvPr id="3" name="object 3"/>
          <p:cNvSpPr txBox="1"/>
          <p:nvPr/>
        </p:nvSpPr>
        <p:spPr>
          <a:xfrm>
            <a:off x="536384" y="3315330"/>
            <a:ext cx="3377565" cy="1671320"/>
          </a:xfrm>
          <a:prstGeom prst="rect">
            <a:avLst/>
          </a:prstGeom>
        </p:spPr>
        <p:txBody>
          <a:bodyPr vert="horz" wrap="square" lIns="0" tIns="0" rIns="0" bIns="0" rtlCol="0">
            <a:spAutoFit/>
          </a:bodyPr>
          <a:lstStyle/>
          <a:p>
            <a:pPr marL="12700" marR="5080" algn="just">
              <a:lnSpc>
                <a:spcPct val="120000"/>
              </a:lnSpc>
            </a:pPr>
            <a:r>
              <a:rPr sz="2200" b="1" dirty="0">
                <a:solidFill>
                  <a:srgbClr val="252525"/>
                </a:solidFill>
                <a:latin typeface="微软雅黑" panose="020B0503020204020204" pitchFamily="34" charset="-122"/>
                <a:cs typeface="微软雅黑" panose="020B0503020204020204" pitchFamily="34" charset="-122"/>
              </a:rPr>
              <a:t>经济基础：</a:t>
            </a:r>
            <a:r>
              <a:rPr sz="2200" dirty="0">
                <a:solidFill>
                  <a:srgbClr val="252525"/>
                </a:solidFill>
                <a:latin typeface="微软雅黑" panose="020B0503020204020204" pitchFamily="34" charset="-122"/>
                <a:cs typeface="微软雅黑" panose="020B0503020204020204" pitchFamily="34" charset="-122"/>
              </a:rPr>
              <a:t>一个社会中占</a:t>
            </a:r>
            <a:r>
              <a:rPr sz="2200" spc="-5" dirty="0">
                <a:solidFill>
                  <a:srgbClr val="252525"/>
                </a:solidFill>
                <a:latin typeface="微软雅黑" panose="020B0503020204020204" pitchFamily="34" charset="-122"/>
                <a:cs typeface="微软雅黑" panose="020B0503020204020204" pitchFamily="34" charset="-122"/>
              </a:rPr>
              <a:t>统 </a:t>
            </a:r>
            <a:r>
              <a:rPr sz="2200" dirty="0">
                <a:solidFill>
                  <a:srgbClr val="252525"/>
                </a:solidFill>
                <a:latin typeface="微软雅黑" panose="020B0503020204020204" pitchFamily="34" charset="-122"/>
                <a:cs typeface="微软雅黑" panose="020B0503020204020204" pitchFamily="34" charset="-122"/>
              </a:rPr>
              <a:t>治地位的</a:t>
            </a:r>
            <a:r>
              <a:rPr sz="2200" b="1" u="heavy" dirty="0">
                <a:solidFill>
                  <a:srgbClr val="C00000"/>
                </a:solidFill>
                <a:latin typeface="微软雅黑" panose="020B0503020204020204" pitchFamily="34" charset="-122"/>
                <a:cs typeface="微软雅黑" panose="020B0503020204020204" pitchFamily="34" charset="-122"/>
              </a:rPr>
              <a:t>生产关系</a:t>
            </a:r>
            <a:r>
              <a:rPr sz="2200" dirty="0">
                <a:solidFill>
                  <a:srgbClr val="252525"/>
                </a:solidFill>
                <a:latin typeface="微软雅黑" panose="020B0503020204020204" pitchFamily="34" charset="-122"/>
                <a:cs typeface="微软雅黑" panose="020B0503020204020204" pitchFamily="34" charset="-122"/>
              </a:rPr>
              <a:t>各个方</a:t>
            </a:r>
            <a:r>
              <a:rPr sz="2200" spc="-5" dirty="0">
                <a:solidFill>
                  <a:srgbClr val="252525"/>
                </a:solidFill>
                <a:latin typeface="微软雅黑" panose="020B0503020204020204" pitchFamily="34" charset="-122"/>
                <a:cs typeface="微软雅黑" panose="020B0503020204020204" pitchFamily="34" charset="-122"/>
              </a:rPr>
              <a:t>面 </a:t>
            </a:r>
            <a:r>
              <a:rPr sz="2200" dirty="0">
                <a:solidFill>
                  <a:srgbClr val="252525"/>
                </a:solidFill>
                <a:latin typeface="微软雅黑" panose="020B0503020204020204" pitchFamily="34" charset="-122"/>
                <a:cs typeface="微软雅黑" panose="020B0503020204020204" pitchFamily="34" charset="-122"/>
              </a:rPr>
              <a:t>的总和</a:t>
            </a:r>
            <a:r>
              <a:rPr sz="2200" spc="-5" dirty="0">
                <a:solidFill>
                  <a:srgbClr val="252525"/>
                </a:solidFill>
                <a:latin typeface="微软雅黑" panose="020B0503020204020204" pitchFamily="34" charset="-122"/>
                <a:cs typeface="微软雅黑" panose="020B0503020204020204" pitchFamily="34" charset="-122"/>
              </a:rPr>
              <a:t>。</a:t>
            </a:r>
            <a:endParaRPr sz="2200">
              <a:latin typeface="微软雅黑" panose="020B0503020204020204" pitchFamily="34" charset="-122"/>
              <a:cs typeface="微软雅黑" panose="020B0503020204020204" pitchFamily="34" charset="-122"/>
            </a:endParaRPr>
          </a:p>
          <a:p>
            <a:pPr marL="12700" algn="just">
              <a:lnSpc>
                <a:spcPct val="100000"/>
              </a:lnSpc>
              <a:spcBef>
                <a:spcPts val="900"/>
              </a:spcBef>
            </a:pPr>
            <a:endParaRPr sz="2200">
              <a:latin typeface="微软雅黑" panose="020B0503020204020204" pitchFamily="34" charset="-122"/>
              <a:cs typeface="微软雅黑" panose="020B0503020204020204" pitchFamily="34" charset="-122"/>
            </a:endParaRPr>
          </a:p>
        </p:txBody>
      </p:sp>
      <p:sp>
        <p:nvSpPr>
          <p:cNvPr id="4" name="object 4"/>
          <p:cNvSpPr txBox="1"/>
          <p:nvPr/>
        </p:nvSpPr>
        <p:spPr>
          <a:xfrm>
            <a:off x="8147634" y="2818798"/>
            <a:ext cx="3936365" cy="2029460"/>
          </a:xfrm>
          <a:prstGeom prst="rect">
            <a:avLst/>
          </a:prstGeom>
        </p:spPr>
        <p:txBody>
          <a:bodyPr vert="horz" wrap="square" lIns="0" tIns="0" rIns="0" bIns="0" rtlCol="0">
            <a:spAutoFit/>
          </a:bodyPr>
          <a:lstStyle/>
          <a:p>
            <a:pPr marL="12700" marR="5080">
              <a:lnSpc>
                <a:spcPct val="120000"/>
              </a:lnSpc>
            </a:pPr>
            <a:r>
              <a:rPr sz="2200" b="1" dirty="0">
                <a:solidFill>
                  <a:srgbClr val="252525"/>
                </a:solidFill>
                <a:latin typeface="微软雅黑" panose="020B0503020204020204" pitchFamily="34" charset="-122"/>
                <a:cs typeface="微软雅黑" panose="020B0503020204020204" pitchFamily="34" charset="-122"/>
              </a:rPr>
              <a:t>上层建筑：</a:t>
            </a:r>
            <a:r>
              <a:rPr sz="2200" dirty="0">
                <a:solidFill>
                  <a:srgbClr val="252525"/>
                </a:solidFill>
                <a:latin typeface="微软雅黑" panose="020B0503020204020204" pitchFamily="34" charset="-122"/>
                <a:cs typeface="微软雅黑" panose="020B0503020204020204" pitchFamily="34" charset="-122"/>
              </a:rPr>
              <a:t>社会的</a:t>
            </a:r>
            <a:r>
              <a:rPr sz="2200" b="1" dirty="0">
                <a:solidFill>
                  <a:srgbClr val="C00000"/>
                </a:solidFill>
                <a:latin typeface="微软雅黑" panose="020B0503020204020204" pitchFamily="34" charset="-122"/>
                <a:cs typeface="微软雅黑" panose="020B0503020204020204" pitchFamily="34" charset="-122"/>
              </a:rPr>
              <a:t>政治、法律</a:t>
            </a:r>
            <a:r>
              <a:rPr sz="2200" b="1" spc="-5" dirty="0">
                <a:solidFill>
                  <a:srgbClr val="C00000"/>
                </a:solidFill>
                <a:latin typeface="微软雅黑" panose="020B0503020204020204" pitchFamily="34" charset="-122"/>
                <a:cs typeface="微软雅黑" panose="020B0503020204020204" pitchFamily="34" charset="-122"/>
              </a:rPr>
              <a:t>、 </a:t>
            </a:r>
            <a:r>
              <a:rPr sz="2200" b="1" dirty="0">
                <a:solidFill>
                  <a:srgbClr val="C00000"/>
                </a:solidFill>
                <a:latin typeface="微软雅黑" panose="020B0503020204020204" pitchFamily="34" charset="-122"/>
                <a:cs typeface="微软雅黑" panose="020B0503020204020204" pitchFamily="34" charset="-122"/>
              </a:rPr>
              <a:t>艺术、道德、宗教、哲学</a:t>
            </a:r>
            <a:r>
              <a:rPr sz="2200" dirty="0">
                <a:solidFill>
                  <a:srgbClr val="252525"/>
                </a:solidFill>
                <a:latin typeface="微软雅黑" panose="020B0503020204020204" pitchFamily="34" charset="-122"/>
                <a:cs typeface="微软雅黑" panose="020B0503020204020204" pitchFamily="34" charset="-122"/>
              </a:rPr>
              <a:t>等</a:t>
            </a:r>
            <a:r>
              <a:rPr sz="2200" spc="-5" dirty="0">
                <a:solidFill>
                  <a:srgbClr val="252525"/>
                </a:solidFill>
                <a:latin typeface="微软雅黑" panose="020B0503020204020204" pitchFamily="34" charset="-122"/>
                <a:cs typeface="微软雅黑" panose="020B0503020204020204" pitchFamily="34" charset="-122"/>
              </a:rPr>
              <a:t>意 </a:t>
            </a:r>
            <a:r>
              <a:rPr sz="2200" dirty="0">
                <a:solidFill>
                  <a:srgbClr val="252525"/>
                </a:solidFill>
                <a:latin typeface="微软雅黑" panose="020B0503020204020204" pitchFamily="34" charset="-122"/>
                <a:cs typeface="微软雅黑" panose="020B0503020204020204" pitchFamily="34" charset="-122"/>
              </a:rPr>
              <a:t>识形态以及与这些意识形态</a:t>
            </a:r>
            <a:r>
              <a:rPr sz="2200" spc="-5" dirty="0">
                <a:solidFill>
                  <a:srgbClr val="252525"/>
                </a:solidFill>
                <a:latin typeface="微软雅黑" panose="020B0503020204020204" pitchFamily="34" charset="-122"/>
                <a:cs typeface="微软雅黑" panose="020B0503020204020204" pitchFamily="34" charset="-122"/>
              </a:rPr>
              <a:t>相 </a:t>
            </a:r>
            <a:r>
              <a:rPr sz="2200" dirty="0">
                <a:solidFill>
                  <a:srgbClr val="252525"/>
                </a:solidFill>
                <a:latin typeface="微软雅黑" panose="020B0503020204020204" pitchFamily="34" charset="-122"/>
                <a:cs typeface="微软雅黑" panose="020B0503020204020204" pitchFamily="34" charset="-122"/>
              </a:rPr>
              <a:t>适应的</a:t>
            </a:r>
            <a:r>
              <a:rPr sz="2200" b="1" dirty="0">
                <a:solidFill>
                  <a:srgbClr val="C00000"/>
                </a:solidFill>
                <a:latin typeface="微软雅黑" panose="020B0503020204020204" pitchFamily="34" charset="-122"/>
                <a:cs typeface="微软雅黑" panose="020B0503020204020204" pitchFamily="34" charset="-122"/>
              </a:rPr>
              <a:t>政治法律制度和设施</a:t>
            </a:r>
            <a:r>
              <a:rPr sz="2200" spc="-5" dirty="0">
                <a:solidFill>
                  <a:srgbClr val="252525"/>
                </a:solidFill>
                <a:latin typeface="微软雅黑" panose="020B0503020204020204" pitchFamily="34" charset="-122"/>
                <a:cs typeface="微软雅黑" panose="020B0503020204020204" pitchFamily="34" charset="-122"/>
              </a:rPr>
              <a:t>的 </a:t>
            </a:r>
            <a:r>
              <a:rPr sz="2200" dirty="0">
                <a:solidFill>
                  <a:srgbClr val="252525"/>
                </a:solidFill>
                <a:latin typeface="微软雅黑" panose="020B0503020204020204" pitchFamily="34" charset="-122"/>
                <a:cs typeface="微软雅黑" panose="020B0503020204020204" pitchFamily="34" charset="-122"/>
              </a:rPr>
              <a:t>总和</a:t>
            </a:r>
            <a:r>
              <a:rPr sz="2200" spc="-5" dirty="0">
                <a:solidFill>
                  <a:srgbClr val="252525"/>
                </a:solidFill>
                <a:latin typeface="微软雅黑" panose="020B0503020204020204" pitchFamily="34" charset="-122"/>
                <a:cs typeface="微软雅黑" panose="020B0503020204020204" pitchFamily="34" charset="-122"/>
              </a:rPr>
              <a:t>。</a:t>
            </a:r>
            <a:endParaRPr sz="2200">
              <a:latin typeface="微软雅黑" panose="020B0503020204020204" pitchFamily="34" charset="-122"/>
              <a:cs typeface="微软雅黑" panose="020B0503020204020204" pitchFamily="34" charset="-122"/>
            </a:endParaRPr>
          </a:p>
        </p:txBody>
      </p:sp>
      <p:sp>
        <p:nvSpPr>
          <p:cNvPr id="12"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625" y="1466850"/>
            <a:ext cx="6489700" cy="338455"/>
          </a:xfrm>
          <a:prstGeom prst="rect">
            <a:avLst/>
          </a:prstGeom>
        </p:spPr>
        <p:txBody>
          <a:bodyPr vert="horz" wrap="square" lIns="0" tIns="0" rIns="0" bIns="0" rtlCol="0">
            <a:spAutoFit/>
          </a:bodyPr>
          <a:lstStyle/>
          <a:p>
            <a:pPr marL="12700">
              <a:lnSpc>
                <a:spcPct val="100000"/>
              </a:lnSpc>
            </a:pPr>
            <a:r>
              <a:rPr sz="2200" b="1" dirty="0">
                <a:latin typeface="微软雅黑" panose="020B0503020204020204" pitchFamily="34" charset="-122"/>
                <a:cs typeface="微软雅黑" panose="020B0503020204020204" pitchFamily="34" charset="-122"/>
              </a:rPr>
              <a:t>（二）上层建筑</a:t>
            </a:r>
            <a:r>
              <a:rPr sz="2200" b="1" u="heavy" dirty="0">
                <a:solidFill>
                  <a:srgbClr val="C00000"/>
                </a:solidFill>
                <a:latin typeface="微软雅黑" panose="020B0503020204020204" pitchFamily="34" charset="-122"/>
                <a:cs typeface="微软雅黑" panose="020B0503020204020204" pitchFamily="34" charset="-122"/>
              </a:rPr>
              <a:t>必须适合</a:t>
            </a:r>
            <a:r>
              <a:rPr sz="2200" b="1" dirty="0">
                <a:latin typeface="微软雅黑" panose="020B0503020204020204" pitchFamily="34" charset="-122"/>
                <a:cs typeface="微软雅黑" panose="020B0503020204020204" pitchFamily="34" charset="-122"/>
              </a:rPr>
              <a:t>经济基础发展要求的规</a:t>
            </a:r>
            <a:r>
              <a:rPr sz="2200" b="1" spc="-5" dirty="0">
                <a:latin typeface="微软雅黑" panose="020B0503020204020204" pitchFamily="34" charset="-122"/>
                <a:cs typeface="微软雅黑" panose="020B0503020204020204" pitchFamily="34" charset="-122"/>
              </a:rPr>
              <a:t>律</a:t>
            </a:r>
            <a:endParaRPr sz="2200">
              <a:latin typeface="微软雅黑" panose="020B0503020204020204" pitchFamily="34" charset="-122"/>
              <a:cs typeface="微软雅黑" panose="020B0503020204020204" pitchFamily="34" charset="-122"/>
            </a:endParaRPr>
          </a:p>
        </p:txBody>
      </p:sp>
      <p:sp>
        <p:nvSpPr>
          <p:cNvPr id="3" name="object 3"/>
          <p:cNvSpPr/>
          <p:nvPr/>
        </p:nvSpPr>
        <p:spPr>
          <a:xfrm>
            <a:off x="4034853" y="2413952"/>
            <a:ext cx="3769995" cy="3053715"/>
          </a:xfrm>
          <a:custGeom>
            <a:avLst/>
            <a:gdLst/>
            <a:ahLst/>
            <a:cxnLst/>
            <a:rect l="l" t="t" r="r" b="b"/>
            <a:pathLst>
              <a:path w="3769995" h="3053715">
                <a:moveTo>
                  <a:pt x="3757117" y="3053702"/>
                </a:moveTo>
                <a:lnTo>
                  <a:pt x="12700" y="3053702"/>
                </a:lnTo>
                <a:lnTo>
                  <a:pt x="10223" y="3053461"/>
                </a:lnTo>
                <a:lnTo>
                  <a:pt x="0" y="3041002"/>
                </a:lnTo>
                <a:lnTo>
                  <a:pt x="0" y="618299"/>
                </a:lnTo>
                <a:lnTo>
                  <a:pt x="1880997" y="546"/>
                </a:lnTo>
                <a:lnTo>
                  <a:pt x="1883587" y="0"/>
                </a:lnTo>
                <a:lnTo>
                  <a:pt x="1886229" y="0"/>
                </a:lnTo>
                <a:lnTo>
                  <a:pt x="1888820" y="546"/>
                </a:lnTo>
                <a:lnTo>
                  <a:pt x="1963526" y="24714"/>
                </a:lnTo>
                <a:lnTo>
                  <a:pt x="1880997" y="24714"/>
                </a:lnTo>
                <a:lnTo>
                  <a:pt x="1884908" y="25979"/>
                </a:lnTo>
                <a:lnTo>
                  <a:pt x="53984" y="618299"/>
                </a:lnTo>
                <a:lnTo>
                  <a:pt x="25400" y="618299"/>
                </a:lnTo>
                <a:lnTo>
                  <a:pt x="16611" y="630389"/>
                </a:lnTo>
                <a:lnTo>
                  <a:pt x="25400" y="630389"/>
                </a:lnTo>
                <a:lnTo>
                  <a:pt x="25400" y="3028302"/>
                </a:lnTo>
                <a:lnTo>
                  <a:pt x="12700" y="3028302"/>
                </a:lnTo>
                <a:lnTo>
                  <a:pt x="25400" y="3041002"/>
                </a:lnTo>
                <a:lnTo>
                  <a:pt x="3769817" y="3041002"/>
                </a:lnTo>
                <a:lnTo>
                  <a:pt x="3769575" y="3043478"/>
                </a:lnTo>
                <a:lnTo>
                  <a:pt x="3759593" y="3053461"/>
                </a:lnTo>
                <a:lnTo>
                  <a:pt x="3757117" y="3053702"/>
                </a:lnTo>
                <a:close/>
              </a:path>
              <a:path w="3769995" h="3053715">
                <a:moveTo>
                  <a:pt x="1884908" y="25979"/>
                </a:moveTo>
                <a:lnTo>
                  <a:pt x="1880997" y="24714"/>
                </a:lnTo>
                <a:lnTo>
                  <a:pt x="1888820" y="24714"/>
                </a:lnTo>
                <a:lnTo>
                  <a:pt x="1884908" y="25979"/>
                </a:lnTo>
                <a:close/>
              </a:path>
              <a:path w="3769995" h="3053715">
                <a:moveTo>
                  <a:pt x="3744417" y="627546"/>
                </a:moveTo>
                <a:lnTo>
                  <a:pt x="1884908" y="25979"/>
                </a:lnTo>
                <a:lnTo>
                  <a:pt x="1888820" y="24714"/>
                </a:lnTo>
                <a:lnTo>
                  <a:pt x="1963526" y="24714"/>
                </a:lnTo>
                <a:lnTo>
                  <a:pt x="3761028" y="606221"/>
                </a:lnTo>
                <a:lnTo>
                  <a:pt x="3769817" y="618299"/>
                </a:lnTo>
                <a:lnTo>
                  <a:pt x="3744417" y="618299"/>
                </a:lnTo>
                <a:lnTo>
                  <a:pt x="3744417" y="627546"/>
                </a:lnTo>
                <a:close/>
              </a:path>
              <a:path w="3769995" h="3053715">
                <a:moveTo>
                  <a:pt x="16611" y="630389"/>
                </a:moveTo>
                <a:lnTo>
                  <a:pt x="25400" y="618299"/>
                </a:lnTo>
                <a:lnTo>
                  <a:pt x="25400" y="627546"/>
                </a:lnTo>
                <a:lnTo>
                  <a:pt x="16611" y="630389"/>
                </a:lnTo>
                <a:close/>
              </a:path>
              <a:path w="3769995" h="3053715">
                <a:moveTo>
                  <a:pt x="25400" y="627546"/>
                </a:moveTo>
                <a:lnTo>
                  <a:pt x="25400" y="618299"/>
                </a:lnTo>
                <a:lnTo>
                  <a:pt x="53984" y="618299"/>
                </a:lnTo>
                <a:lnTo>
                  <a:pt x="25400" y="627546"/>
                </a:lnTo>
                <a:close/>
              </a:path>
              <a:path w="3769995" h="3053715">
                <a:moveTo>
                  <a:pt x="3753205" y="630389"/>
                </a:moveTo>
                <a:lnTo>
                  <a:pt x="3744417" y="627546"/>
                </a:lnTo>
                <a:lnTo>
                  <a:pt x="3744417" y="618299"/>
                </a:lnTo>
                <a:lnTo>
                  <a:pt x="3753205" y="630389"/>
                </a:lnTo>
                <a:close/>
              </a:path>
              <a:path w="3769995" h="3053715">
                <a:moveTo>
                  <a:pt x="3769817" y="630389"/>
                </a:moveTo>
                <a:lnTo>
                  <a:pt x="3753205" y="630389"/>
                </a:lnTo>
                <a:lnTo>
                  <a:pt x="3744417" y="618299"/>
                </a:lnTo>
                <a:lnTo>
                  <a:pt x="3769817" y="618299"/>
                </a:lnTo>
                <a:lnTo>
                  <a:pt x="3769817" y="630389"/>
                </a:lnTo>
                <a:close/>
              </a:path>
              <a:path w="3769995" h="3053715">
                <a:moveTo>
                  <a:pt x="25400" y="630389"/>
                </a:moveTo>
                <a:lnTo>
                  <a:pt x="16611" y="630389"/>
                </a:lnTo>
                <a:lnTo>
                  <a:pt x="25400" y="627546"/>
                </a:lnTo>
                <a:lnTo>
                  <a:pt x="25400" y="630389"/>
                </a:lnTo>
                <a:close/>
              </a:path>
              <a:path w="3769995" h="3053715">
                <a:moveTo>
                  <a:pt x="3744417" y="3041002"/>
                </a:moveTo>
                <a:lnTo>
                  <a:pt x="3744417" y="627546"/>
                </a:lnTo>
                <a:lnTo>
                  <a:pt x="3753205" y="630389"/>
                </a:lnTo>
                <a:lnTo>
                  <a:pt x="3769817" y="630389"/>
                </a:lnTo>
                <a:lnTo>
                  <a:pt x="3769817" y="3028302"/>
                </a:lnTo>
                <a:lnTo>
                  <a:pt x="3757117" y="3028302"/>
                </a:lnTo>
                <a:lnTo>
                  <a:pt x="3744417" y="3041002"/>
                </a:lnTo>
                <a:close/>
              </a:path>
              <a:path w="3769995" h="3053715">
                <a:moveTo>
                  <a:pt x="25400" y="3041002"/>
                </a:moveTo>
                <a:lnTo>
                  <a:pt x="12700" y="3028302"/>
                </a:lnTo>
                <a:lnTo>
                  <a:pt x="25400" y="3028302"/>
                </a:lnTo>
                <a:lnTo>
                  <a:pt x="25400" y="3041002"/>
                </a:lnTo>
                <a:close/>
              </a:path>
              <a:path w="3769995" h="3053715">
                <a:moveTo>
                  <a:pt x="3744417" y="3041002"/>
                </a:moveTo>
                <a:lnTo>
                  <a:pt x="25400" y="3041002"/>
                </a:lnTo>
                <a:lnTo>
                  <a:pt x="25400" y="3028302"/>
                </a:lnTo>
                <a:lnTo>
                  <a:pt x="3744417" y="3028302"/>
                </a:lnTo>
                <a:lnTo>
                  <a:pt x="3744417" y="3041002"/>
                </a:lnTo>
                <a:close/>
              </a:path>
              <a:path w="3769995" h="3053715">
                <a:moveTo>
                  <a:pt x="3769817" y="3041002"/>
                </a:moveTo>
                <a:lnTo>
                  <a:pt x="3744417" y="3041002"/>
                </a:lnTo>
                <a:lnTo>
                  <a:pt x="3757117" y="3028302"/>
                </a:lnTo>
                <a:lnTo>
                  <a:pt x="3769817" y="3028302"/>
                </a:lnTo>
                <a:lnTo>
                  <a:pt x="3769817" y="3041002"/>
                </a:lnTo>
                <a:close/>
              </a:path>
            </a:pathLst>
          </a:custGeom>
          <a:solidFill>
            <a:srgbClr val="C00000"/>
          </a:solidFill>
        </p:spPr>
        <p:txBody>
          <a:bodyPr wrap="square" lIns="0" tIns="0" rIns="0" bIns="0" rtlCol="0"/>
          <a:lstStyle/>
          <a:p>
            <a:endParaRPr sz="1800"/>
          </a:p>
        </p:txBody>
      </p:sp>
      <p:sp>
        <p:nvSpPr>
          <p:cNvPr id="4" name="object 4"/>
          <p:cNvSpPr/>
          <p:nvPr/>
        </p:nvSpPr>
        <p:spPr>
          <a:xfrm>
            <a:off x="4074528" y="3144799"/>
            <a:ext cx="3722370" cy="1600835"/>
          </a:xfrm>
          <a:custGeom>
            <a:avLst/>
            <a:gdLst/>
            <a:ahLst/>
            <a:cxnLst/>
            <a:rect l="l" t="t" r="r" b="b"/>
            <a:pathLst>
              <a:path w="3722370" h="1600835">
                <a:moveTo>
                  <a:pt x="3717442" y="1600835"/>
                </a:moveTo>
                <a:lnTo>
                  <a:pt x="4762" y="1600835"/>
                </a:lnTo>
                <a:lnTo>
                  <a:pt x="3289" y="1600593"/>
                </a:lnTo>
                <a:lnTo>
                  <a:pt x="1955" y="1599920"/>
                </a:lnTo>
                <a:lnTo>
                  <a:pt x="901" y="1598866"/>
                </a:lnTo>
                <a:lnTo>
                  <a:pt x="228" y="1597545"/>
                </a:lnTo>
                <a:lnTo>
                  <a:pt x="0" y="1596072"/>
                </a:lnTo>
                <a:lnTo>
                  <a:pt x="0" y="4762"/>
                </a:lnTo>
                <a:lnTo>
                  <a:pt x="4762" y="0"/>
                </a:lnTo>
                <a:lnTo>
                  <a:pt x="3717442" y="0"/>
                </a:lnTo>
                <a:lnTo>
                  <a:pt x="3722204" y="4762"/>
                </a:lnTo>
                <a:lnTo>
                  <a:pt x="9525" y="4762"/>
                </a:lnTo>
                <a:lnTo>
                  <a:pt x="4762" y="9525"/>
                </a:lnTo>
                <a:lnTo>
                  <a:pt x="9525" y="9525"/>
                </a:lnTo>
                <a:lnTo>
                  <a:pt x="9525" y="1591310"/>
                </a:lnTo>
                <a:lnTo>
                  <a:pt x="4762" y="1591310"/>
                </a:lnTo>
                <a:lnTo>
                  <a:pt x="9525" y="1596072"/>
                </a:lnTo>
                <a:lnTo>
                  <a:pt x="3722204" y="1596072"/>
                </a:lnTo>
                <a:lnTo>
                  <a:pt x="3721963" y="1597545"/>
                </a:lnTo>
                <a:lnTo>
                  <a:pt x="3721290" y="1598866"/>
                </a:lnTo>
                <a:lnTo>
                  <a:pt x="3720236" y="1599920"/>
                </a:lnTo>
                <a:lnTo>
                  <a:pt x="3718915" y="1600593"/>
                </a:lnTo>
                <a:lnTo>
                  <a:pt x="3717442" y="1600835"/>
                </a:lnTo>
                <a:close/>
              </a:path>
              <a:path w="3722370" h="1600835">
                <a:moveTo>
                  <a:pt x="9525" y="9525"/>
                </a:moveTo>
                <a:lnTo>
                  <a:pt x="4762" y="9525"/>
                </a:lnTo>
                <a:lnTo>
                  <a:pt x="9525" y="4762"/>
                </a:lnTo>
                <a:lnTo>
                  <a:pt x="9525" y="9525"/>
                </a:lnTo>
                <a:close/>
              </a:path>
              <a:path w="3722370" h="1600835">
                <a:moveTo>
                  <a:pt x="3712679" y="9525"/>
                </a:moveTo>
                <a:lnTo>
                  <a:pt x="9525" y="9525"/>
                </a:lnTo>
                <a:lnTo>
                  <a:pt x="9525" y="4762"/>
                </a:lnTo>
                <a:lnTo>
                  <a:pt x="3712679" y="4762"/>
                </a:lnTo>
                <a:lnTo>
                  <a:pt x="3712679" y="9525"/>
                </a:lnTo>
                <a:close/>
              </a:path>
              <a:path w="3722370" h="1600835">
                <a:moveTo>
                  <a:pt x="3712679" y="1596072"/>
                </a:moveTo>
                <a:lnTo>
                  <a:pt x="3712679" y="4762"/>
                </a:lnTo>
                <a:lnTo>
                  <a:pt x="3717442" y="9525"/>
                </a:lnTo>
                <a:lnTo>
                  <a:pt x="3722204" y="9525"/>
                </a:lnTo>
                <a:lnTo>
                  <a:pt x="3722204" y="1591310"/>
                </a:lnTo>
                <a:lnTo>
                  <a:pt x="3717442" y="1591310"/>
                </a:lnTo>
                <a:lnTo>
                  <a:pt x="3712679" y="1596072"/>
                </a:lnTo>
                <a:close/>
              </a:path>
              <a:path w="3722370" h="1600835">
                <a:moveTo>
                  <a:pt x="3722204" y="9525"/>
                </a:moveTo>
                <a:lnTo>
                  <a:pt x="3717442" y="9525"/>
                </a:lnTo>
                <a:lnTo>
                  <a:pt x="3712679" y="4762"/>
                </a:lnTo>
                <a:lnTo>
                  <a:pt x="3722204" y="4762"/>
                </a:lnTo>
                <a:lnTo>
                  <a:pt x="3722204" y="9525"/>
                </a:lnTo>
                <a:close/>
              </a:path>
              <a:path w="3722370" h="1600835">
                <a:moveTo>
                  <a:pt x="9525" y="1596072"/>
                </a:moveTo>
                <a:lnTo>
                  <a:pt x="4762" y="1591310"/>
                </a:lnTo>
                <a:lnTo>
                  <a:pt x="9525" y="1591310"/>
                </a:lnTo>
                <a:lnTo>
                  <a:pt x="9525" y="1596072"/>
                </a:lnTo>
                <a:close/>
              </a:path>
              <a:path w="3722370" h="1600835">
                <a:moveTo>
                  <a:pt x="3712679" y="1596072"/>
                </a:moveTo>
                <a:lnTo>
                  <a:pt x="9525" y="1596072"/>
                </a:lnTo>
                <a:lnTo>
                  <a:pt x="9525" y="1591310"/>
                </a:lnTo>
                <a:lnTo>
                  <a:pt x="3712679" y="1591310"/>
                </a:lnTo>
                <a:lnTo>
                  <a:pt x="3712679" y="1596072"/>
                </a:lnTo>
                <a:close/>
              </a:path>
              <a:path w="3722370" h="1600835">
                <a:moveTo>
                  <a:pt x="3722204" y="1596072"/>
                </a:moveTo>
                <a:lnTo>
                  <a:pt x="3712679" y="1596072"/>
                </a:lnTo>
                <a:lnTo>
                  <a:pt x="3717442" y="1591310"/>
                </a:lnTo>
                <a:lnTo>
                  <a:pt x="3722204" y="1591310"/>
                </a:lnTo>
                <a:lnTo>
                  <a:pt x="3722204" y="1596072"/>
                </a:lnTo>
                <a:close/>
              </a:path>
            </a:pathLst>
          </a:custGeom>
          <a:solidFill>
            <a:srgbClr val="C00000"/>
          </a:solidFill>
        </p:spPr>
        <p:txBody>
          <a:bodyPr wrap="square" lIns="0" tIns="0" rIns="0" bIns="0" rtlCol="0"/>
          <a:lstStyle/>
          <a:p>
            <a:endParaRPr sz="1800"/>
          </a:p>
        </p:txBody>
      </p:sp>
      <p:sp>
        <p:nvSpPr>
          <p:cNvPr id="5" name="object 5"/>
          <p:cNvSpPr txBox="1"/>
          <p:nvPr/>
        </p:nvSpPr>
        <p:spPr>
          <a:xfrm>
            <a:off x="4181525" y="3246833"/>
            <a:ext cx="3630295" cy="368935"/>
          </a:xfrm>
          <a:prstGeom prst="rect">
            <a:avLst/>
          </a:prstGeom>
        </p:spPr>
        <p:txBody>
          <a:bodyPr vert="horz" wrap="square" lIns="0" tIns="0" rIns="0" bIns="0" rtlCol="0">
            <a:spAutoFit/>
          </a:bodyPr>
          <a:lstStyle/>
          <a:p>
            <a:pPr marL="12700">
              <a:lnSpc>
                <a:spcPct val="100000"/>
              </a:lnSpc>
            </a:pPr>
            <a:r>
              <a:rPr sz="2400" spc="-5" dirty="0">
                <a:latin typeface="微软雅黑" panose="020B0503020204020204" pitchFamily="34" charset="-122"/>
                <a:cs typeface="微软雅黑" panose="020B0503020204020204" pitchFamily="34" charset="-122"/>
              </a:rPr>
              <a:t>1.</a:t>
            </a:r>
            <a:r>
              <a:rPr sz="2400" dirty="0">
                <a:latin typeface="微软雅黑" panose="020B0503020204020204" pitchFamily="34" charset="-122"/>
                <a:cs typeface="微软雅黑" panose="020B0503020204020204" pitchFamily="34" charset="-122"/>
              </a:rPr>
              <a:t>经济基础</a:t>
            </a:r>
            <a:r>
              <a:rPr sz="2400" b="1" dirty="0">
                <a:solidFill>
                  <a:srgbClr val="C00000"/>
                </a:solidFill>
                <a:latin typeface="微软雅黑" panose="020B0503020204020204" pitchFamily="34" charset="-122"/>
                <a:cs typeface="微软雅黑" panose="020B0503020204020204" pitchFamily="34" charset="-122"/>
              </a:rPr>
              <a:t>决定</a:t>
            </a:r>
            <a:r>
              <a:rPr sz="2400" dirty="0">
                <a:latin typeface="微软雅黑" panose="020B0503020204020204" pitchFamily="34" charset="-122"/>
                <a:cs typeface="微软雅黑" panose="020B0503020204020204" pitchFamily="34" charset="-122"/>
              </a:rPr>
              <a:t>上层建筑；</a:t>
            </a:r>
            <a:endParaRPr sz="2400" dirty="0">
              <a:latin typeface="微软雅黑" panose="020B0503020204020204" pitchFamily="34" charset="-122"/>
              <a:cs typeface="微软雅黑" panose="020B0503020204020204" pitchFamily="34" charset="-122"/>
            </a:endParaRPr>
          </a:p>
        </p:txBody>
      </p:sp>
      <p:sp>
        <p:nvSpPr>
          <p:cNvPr id="6" name="object 6"/>
          <p:cNvSpPr/>
          <p:nvPr/>
        </p:nvSpPr>
        <p:spPr>
          <a:xfrm>
            <a:off x="348995" y="2557272"/>
            <a:ext cx="3793490" cy="3104515"/>
          </a:xfrm>
          <a:custGeom>
            <a:avLst/>
            <a:gdLst/>
            <a:ahLst/>
            <a:cxnLst/>
            <a:rect l="l" t="t" r="r" b="b"/>
            <a:pathLst>
              <a:path w="3793490" h="3104515">
                <a:moveTo>
                  <a:pt x="0" y="0"/>
                </a:moveTo>
                <a:lnTo>
                  <a:pt x="3793236" y="0"/>
                </a:lnTo>
                <a:lnTo>
                  <a:pt x="3793236" y="3104388"/>
                </a:lnTo>
                <a:lnTo>
                  <a:pt x="0" y="3104388"/>
                </a:lnTo>
                <a:lnTo>
                  <a:pt x="0" y="0"/>
                </a:lnTo>
                <a:close/>
              </a:path>
            </a:pathLst>
          </a:custGeom>
          <a:solidFill>
            <a:srgbClr val="FFFFFF"/>
          </a:solidFill>
        </p:spPr>
        <p:txBody>
          <a:bodyPr wrap="square" lIns="0" tIns="0" rIns="0" bIns="0" rtlCol="0"/>
          <a:lstStyle/>
          <a:p>
            <a:endParaRPr sz="1800"/>
          </a:p>
        </p:txBody>
      </p:sp>
      <p:sp>
        <p:nvSpPr>
          <p:cNvPr id="7" name="object 7"/>
          <p:cNvSpPr txBox="1"/>
          <p:nvPr/>
        </p:nvSpPr>
        <p:spPr>
          <a:xfrm>
            <a:off x="428434" y="3204840"/>
            <a:ext cx="3377565" cy="1671320"/>
          </a:xfrm>
          <a:prstGeom prst="rect">
            <a:avLst/>
          </a:prstGeom>
        </p:spPr>
        <p:txBody>
          <a:bodyPr vert="horz" wrap="square" lIns="0" tIns="0" rIns="0" bIns="0" rtlCol="0">
            <a:spAutoFit/>
          </a:bodyPr>
          <a:lstStyle/>
          <a:p>
            <a:pPr marL="12700" marR="5080" algn="just">
              <a:lnSpc>
                <a:spcPct val="120000"/>
              </a:lnSpc>
            </a:pPr>
            <a:r>
              <a:rPr sz="2200" b="1" dirty="0">
                <a:solidFill>
                  <a:srgbClr val="252525"/>
                </a:solidFill>
                <a:latin typeface="微软雅黑" panose="020B0503020204020204" pitchFamily="34" charset="-122"/>
                <a:cs typeface="微软雅黑" panose="020B0503020204020204" pitchFamily="34" charset="-122"/>
              </a:rPr>
              <a:t>经济基础：</a:t>
            </a:r>
            <a:r>
              <a:rPr sz="2200" dirty="0">
                <a:solidFill>
                  <a:srgbClr val="252525"/>
                </a:solidFill>
                <a:latin typeface="微软雅黑" panose="020B0503020204020204" pitchFamily="34" charset="-122"/>
                <a:cs typeface="微软雅黑" panose="020B0503020204020204" pitchFamily="34" charset="-122"/>
              </a:rPr>
              <a:t>一个社会中占</a:t>
            </a:r>
            <a:r>
              <a:rPr sz="2200" spc="-5" dirty="0">
                <a:solidFill>
                  <a:srgbClr val="252525"/>
                </a:solidFill>
                <a:latin typeface="微软雅黑" panose="020B0503020204020204" pitchFamily="34" charset="-122"/>
                <a:cs typeface="微软雅黑" panose="020B0503020204020204" pitchFamily="34" charset="-122"/>
              </a:rPr>
              <a:t>统 </a:t>
            </a:r>
            <a:r>
              <a:rPr sz="2200" dirty="0">
                <a:solidFill>
                  <a:srgbClr val="252525"/>
                </a:solidFill>
                <a:latin typeface="微软雅黑" panose="020B0503020204020204" pitchFamily="34" charset="-122"/>
                <a:cs typeface="微软雅黑" panose="020B0503020204020204" pitchFamily="34" charset="-122"/>
              </a:rPr>
              <a:t>治地位的</a:t>
            </a:r>
            <a:r>
              <a:rPr sz="2200" b="1" u="heavy" dirty="0">
                <a:solidFill>
                  <a:srgbClr val="C00000"/>
                </a:solidFill>
                <a:latin typeface="微软雅黑" panose="020B0503020204020204" pitchFamily="34" charset="-122"/>
                <a:cs typeface="微软雅黑" panose="020B0503020204020204" pitchFamily="34" charset="-122"/>
              </a:rPr>
              <a:t>生产关系</a:t>
            </a:r>
            <a:r>
              <a:rPr sz="2200" dirty="0">
                <a:solidFill>
                  <a:srgbClr val="252525"/>
                </a:solidFill>
                <a:latin typeface="微软雅黑" panose="020B0503020204020204" pitchFamily="34" charset="-122"/>
                <a:cs typeface="微软雅黑" panose="020B0503020204020204" pitchFamily="34" charset="-122"/>
              </a:rPr>
              <a:t>各个方</a:t>
            </a:r>
            <a:r>
              <a:rPr sz="2200" spc="-5" dirty="0">
                <a:solidFill>
                  <a:srgbClr val="252525"/>
                </a:solidFill>
                <a:latin typeface="微软雅黑" panose="020B0503020204020204" pitchFamily="34" charset="-122"/>
                <a:cs typeface="微软雅黑" panose="020B0503020204020204" pitchFamily="34" charset="-122"/>
              </a:rPr>
              <a:t>面 </a:t>
            </a:r>
            <a:r>
              <a:rPr sz="2200" dirty="0">
                <a:solidFill>
                  <a:srgbClr val="252525"/>
                </a:solidFill>
                <a:latin typeface="微软雅黑" panose="020B0503020204020204" pitchFamily="34" charset="-122"/>
                <a:cs typeface="微软雅黑" panose="020B0503020204020204" pitchFamily="34" charset="-122"/>
              </a:rPr>
              <a:t>的总和</a:t>
            </a:r>
            <a:r>
              <a:rPr sz="2200" spc="-5" dirty="0">
                <a:solidFill>
                  <a:srgbClr val="252525"/>
                </a:solidFill>
                <a:latin typeface="微软雅黑" panose="020B0503020204020204" pitchFamily="34" charset="-122"/>
                <a:cs typeface="微软雅黑" panose="020B0503020204020204" pitchFamily="34" charset="-122"/>
              </a:rPr>
              <a:t>。</a:t>
            </a:r>
            <a:r>
              <a:rPr lang="zh-CN" sz="2200" spc="-5" dirty="0">
                <a:solidFill>
                  <a:srgbClr val="252525"/>
                </a:solidFill>
                <a:latin typeface="微软雅黑" panose="020B0503020204020204" pitchFamily="34" charset="-122"/>
                <a:cs typeface="微软雅黑" panose="020B0503020204020204" pitchFamily="34" charset="-122"/>
              </a:rPr>
              <a:t>（选择）</a:t>
            </a:r>
            <a:endParaRPr lang="zh-CN" sz="2200" spc="-5" dirty="0">
              <a:solidFill>
                <a:srgbClr val="252525"/>
              </a:solidFill>
              <a:latin typeface="微软雅黑" panose="020B0503020204020204" pitchFamily="34" charset="-122"/>
              <a:cs typeface="微软雅黑" panose="020B0503020204020204" pitchFamily="34" charset="-122"/>
            </a:endParaRPr>
          </a:p>
          <a:p>
            <a:pPr marL="12700" algn="just">
              <a:lnSpc>
                <a:spcPct val="100000"/>
              </a:lnSpc>
              <a:spcBef>
                <a:spcPts val="900"/>
              </a:spcBef>
            </a:pPr>
            <a:endParaRPr sz="2200">
              <a:latin typeface="微软雅黑" panose="020B0503020204020204" pitchFamily="34" charset="-122"/>
              <a:cs typeface="微软雅黑" panose="020B0503020204020204" pitchFamily="34" charset="-122"/>
            </a:endParaRPr>
          </a:p>
        </p:txBody>
      </p:sp>
      <p:sp>
        <p:nvSpPr>
          <p:cNvPr id="8" name="object 8"/>
          <p:cNvSpPr txBox="1"/>
          <p:nvPr/>
        </p:nvSpPr>
        <p:spPr>
          <a:xfrm>
            <a:off x="8147634" y="2818798"/>
            <a:ext cx="3936365" cy="2029460"/>
          </a:xfrm>
          <a:prstGeom prst="rect">
            <a:avLst/>
          </a:prstGeom>
        </p:spPr>
        <p:txBody>
          <a:bodyPr vert="horz" wrap="square" lIns="0" tIns="0" rIns="0" bIns="0" rtlCol="0">
            <a:spAutoFit/>
          </a:bodyPr>
          <a:lstStyle/>
          <a:p>
            <a:pPr marL="12700" marR="5080">
              <a:lnSpc>
                <a:spcPct val="120000"/>
              </a:lnSpc>
            </a:pPr>
            <a:r>
              <a:rPr sz="2200" b="1" dirty="0">
                <a:solidFill>
                  <a:srgbClr val="252525"/>
                </a:solidFill>
                <a:latin typeface="微软雅黑" panose="020B0503020204020204" pitchFamily="34" charset="-122"/>
                <a:cs typeface="微软雅黑" panose="020B0503020204020204" pitchFamily="34" charset="-122"/>
              </a:rPr>
              <a:t>上层建筑：</a:t>
            </a:r>
            <a:r>
              <a:rPr sz="2200" dirty="0">
                <a:solidFill>
                  <a:srgbClr val="252525"/>
                </a:solidFill>
                <a:latin typeface="微软雅黑" panose="020B0503020204020204" pitchFamily="34" charset="-122"/>
                <a:cs typeface="微软雅黑" panose="020B0503020204020204" pitchFamily="34" charset="-122"/>
              </a:rPr>
              <a:t>社会的</a:t>
            </a:r>
            <a:r>
              <a:rPr sz="2200" b="1" dirty="0">
                <a:solidFill>
                  <a:srgbClr val="C00000"/>
                </a:solidFill>
                <a:latin typeface="微软雅黑" panose="020B0503020204020204" pitchFamily="34" charset="-122"/>
                <a:cs typeface="微软雅黑" panose="020B0503020204020204" pitchFamily="34" charset="-122"/>
              </a:rPr>
              <a:t>政治、法律</a:t>
            </a:r>
            <a:r>
              <a:rPr sz="2200" b="1" spc="-5" dirty="0">
                <a:solidFill>
                  <a:srgbClr val="C00000"/>
                </a:solidFill>
                <a:latin typeface="微软雅黑" panose="020B0503020204020204" pitchFamily="34" charset="-122"/>
                <a:cs typeface="微软雅黑" panose="020B0503020204020204" pitchFamily="34" charset="-122"/>
              </a:rPr>
              <a:t>、 </a:t>
            </a:r>
            <a:r>
              <a:rPr sz="2200" b="1" dirty="0">
                <a:solidFill>
                  <a:srgbClr val="C00000"/>
                </a:solidFill>
                <a:latin typeface="微软雅黑" panose="020B0503020204020204" pitchFamily="34" charset="-122"/>
                <a:cs typeface="微软雅黑" panose="020B0503020204020204" pitchFamily="34" charset="-122"/>
              </a:rPr>
              <a:t>艺术、道德、宗教、哲学</a:t>
            </a:r>
            <a:r>
              <a:rPr sz="2200" dirty="0">
                <a:solidFill>
                  <a:srgbClr val="252525"/>
                </a:solidFill>
                <a:latin typeface="微软雅黑" panose="020B0503020204020204" pitchFamily="34" charset="-122"/>
                <a:cs typeface="微软雅黑" panose="020B0503020204020204" pitchFamily="34" charset="-122"/>
              </a:rPr>
              <a:t>等</a:t>
            </a:r>
            <a:r>
              <a:rPr sz="2200" spc="-5" dirty="0">
                <a:solidFill>
                  <a:srgbClr val="252525"/>
                </a:solidFill>
                <a:latin typeface="微软雅黑" panose="020B0503020204020204" pitchFamily="34" charset="-122"/>
                <a:cs typeface="微软雅黑" panose="020B0503020204020204" pitchFamily="34" charset="-122"/>
              </a:rPr>
              <a:t>意 </a:t>
            </a:r>
            <a:r>
              <a:rPr sz="2200" dirty="0">
                <a:solidFill>
                  <a:srgbClr val="252525"/>
                </a:solidFill>
                <a:latin typeface="微软雅黑" panose="020B0503020204020204" pitchFamily="34" charset="-122"/>
                <a:cs typeface="微软雅黑" panose="020B0503020204020204" pitchFamily="34" charset="-122"/>
              </a:rPr>
              <a:t>识形态以及与这些意识形态</a:t>
            </a:r>
            <a:r>
              <a:rPr sz="2200" spc="-5" dirty="0">
                <a:solidFill>
                  <a:srgbClr val="252525"/>
                </a:solidFill>
                <a:latin typeface="微软雅黑" panose="020B0503020204020204" pitchFamily="34" charset="-122"/>
                <a:cs typeface="微软雅黑" panose="020B0503020204020204" pitchFamily="34" charset="-122"/>
              </a:rPr>
              <a:t>相 </a:t>
            </a:r>
            <a:r>
              <a:rPr sz="2200" dirty="0">
                <a:solidFill>
                  <a:srgbClr val="252525"/>
                </a:solidFill>
                <a:latin typeface="微软雅黑" panose="020B0503020204020204" pitchFamily="34" charset="-122"/>
                <a:cs typeface="微软雅黑" panose="020B0503020204020204" pitchFamily="34" charset="-122"/>
              </a:rPr>
              <a:t>适应的</a:t>
            </a:r>
            <a:r>
              <a:rPr sz="2200" b="1" dirty="0">
                <a:solidFill>
                  <a:srgbClr val="C00000"/>
                </a:solidFill>
                <a:latin typeface="微软雅黑" panose="020B0503020204020204" pitchFamily="34" charset="-122"/>
                <a:cs typeface="微软雅黑" panose="020B0503020204020204" pitchFamily="34" charset="-122"/>
              </a:rPr>
              <a:t>政治法律制度和设施</a:t>
            </a:r>
            <a:r>
              <a:rPr sz="2200" spc="-5" dirty="0">
                <a:solidFill>
                  <a:srgbClr val="252525"/>
                </a:solidFill>
                <a:latin typeface="微软雅黑" panose="020B0503020204020204" pitchFamily="34" charset="-122"/>
                <a:cs typeface="微软雅黑" panose="020B0503020204020204" pitchFamily="34" charset="-122"/>
              </a:rPr>
              <a:t>的 </a:t>
            </a:r>
            <a:r>
              <a:rPr sz="2200" dirty="0">
                <a:solidFill>
                  <a:srgbClr val="252525"/>
                </a:solidFill>
                <a:latin typeface="微软雅黑" panose="020B0503020204020204" pitchFamily="34" charset="-122"/>
                <a:cs typeface="微软雅黑" panose="020B0503020204020204" pitchFamily="34" charset="-122"/>
              </a:rPr>
              <a:t>总和</a:t>
            </a:r>
            <a:r>
              <a:rPr sz="2200" spc="-5" dirty="0">
                <a:solidFill>
                  <a:srgbClr val="252525"/>
                </a:solidFill>
                <a:latin typeface="微软雅黑" panose="020B0503020204020204" pitchFamily="34" charset="-122"/>
                <a:cs typeface="微软雅黑" panose="020B0503020204020204" pitchFamily="34" charset="-122"/>
              </a:rPr>
              <a:t>。</a:t>
            </a:r>
            <a:endParaRPr sz="2200">
              <a:latin typeface="微软雅黑" panose="020B0503020204020204" pitchFamily="34" charset="-122"/>
              <a:cs typeface="微软雅黑" panose="020B0503020204020204" pitchFamily="34" charset="-122"/>
            </a:endParaRPr>
          </a:p>
        </p:txBody>
      </p:sp>
      <p:sp>
        <p:nvSpPr>
          <p:cNvPr id="10" name="object 10"/>
          <p:cNvSpPr/>
          <p:nvPr/>
        </p:nvSpPr>
        <p:spPr>
          <a:xfrm>
            <a:off x="4129404" y="2413076"/>
            <a:ext cx="3675379" cy="3054985"/>
          </a:xfrm>
          <a:custGeom>
            <a:avLst/>
            <a:gdLst/>
            <a:ahLst/>
            <a:cxnLst/>
            <a:rect l="l" t="t" r="r" b="b"/>
            <a:pathLst>
              <a:path w="3675379" h="3054985">
                <a:moveTo>
                  <a:pt x="3662679" y="3054908"/>
                </a:moveTo>
                <a:lnTo>
                  <a:pt x="12700" y="3054908"/>
                </a:lnTo>
                <a:lnTo>
                  <a:pt x="10223" y="3054667"/>
                </a:lnTo>
                <a:lnTo>
                  <a:pt x="0" y="3042208"/>
                </a:lnTo>
                <a:lnTo>
                  <a:pt x="0" y="618540"/>
                </a:lnTo>
                <a:lnTo>
                  <a:pt x="1833689" y="571"/>
                </a:lnTo>
                <a:lnTo>
                  <a:pt x="1836331" y="0"/>
                </a:lnTo>
                <a:lnTo>
                  <a:pt x="1839048" y="0"/>
                </a:lnTo>
                <a:lnTo>
                  <a:pt x="1841690" y="571"/>
                </a:lnTo>
                <a:lnTo>
                  <a:pt x="1914292" y="24676"/>
                </a:lnTo>
                <a:lnTo>
                  <a:pt x="1833689" y="24676"/>
                </a:lnTo>
                <a:lnTo>
                  <a:pt x="1837690" y="26004"/>
                </a:lnTo>
                <a:lnTo>
                  <a:pt x="53001" y="618540"/>
                </a:lnTo>
                <a:lnTo>
                  <a:pt x="25400" y="618540"/>
                </a:lnTo>
                <a:lnTo>
                  <a:pt x="16700" y="630593"/>
                </a:lnTo>
                <a:lnTo>
                  <a:pt x="25400" y="630593"/>
                </a:lnTo>
                <a:lnTo>
                  <a:pt x="25400" y="3029508"/>
                </a:lnTo>
                <a:lnTo>
                  <a:pt x="12700" y="3029508"/>
                </a:lnTo>
                <a:lnTo>
                  <a:pt x="25400" y="3042208"/>
                </a:lnTo>
                <a:lnTo>
                  <a:pt x="3675379" y="3042208"/>
                </a:lnTo>
                <a:lnTo>
                  <a:pt x="3675138" y="3044685"/>
                </a:lnTo>
                <a:lnTo>
                  <a:pt x="3665156" y="3054667"/>
                </a:lnTo>
                <a:lnTo>
                  <a:pt x="3662679" y="3054908"/>
                </a:lnTo>
                <a:close/>
              </a:path>
              <a:path w="3675379" h="3054985">
                <a:moveTo>
                  <a:pt x="1837690" y="26004"/>
                </a:moveTo>
                <a:lnTo>
                  <a:pt x="1833689" y="24676"/>
                </a:lnTo>
                <a:lnTo>
                  <a:pt x="1841690" y="24676"/>
                </a:lnTo>
                <a:lnTo>
                  <a:pt x="1837690" y="26004"/>
                </a:lnTo>
                <a:close/>
              </a:path>
              <a:path w="3675379" h="3054985">
                <a:moveTo>
                  <a:pt x="3649979" y="627704"/>
                </a:moveTo>
                <a:lnTo>
                  <a:pt x="1837690" y="26004"/>
                </a:lnTo>
                <a:lnTo>
                  <a:pt x="1841690" y="24676"/>
                </a:lnTo>
                <a:lnTo>
                  <a:pt x="1914292" y="24676"/>
                </a:lnTo>
                <a:lnTo>
                  <a:pt x="3666680" y="606488"/>
                </a:lnTo>
                <a:lnTo>
                  <a:pt x="3675379" y="618540"/>
                </a:lnTo>
                <a:lnTo>
                  <a:pt x="3649979" y="618540"/>
                </a:lnTo>
                <a:lnTo>
                  <a:pt x="3649979" y="627704"/>
                </a:lnTo>
                <a:close/>
              </a:path>
              <a:path w="3675379" h="3054985">
                <a:moveTo>
                  <a:pt x="16700" y="630593"/>
                </a:moveTo>
                <a:lnTo>
                  <a:pt x="25400" y="618540"/>
                </a:lnTo>
                <a:lnTo>
                  <a:pt x="25400" y="627704"/>
                </a:lnTo>
                <a:lnTo>
                  <a:pt x="16700" y="630593"/>
                </a:lnTo>
                <a:close/>
              </a:path>
              <a:path w="3675379" h="3054985">
                <a:moveTo>
                  <a:pt x="25400" y="627704"/>
                </a:moveTo>
                <a:lnTo>
                  <a:pt x="25400" y="618540"/>
                </a:lnTo>
                <a:lnTo>
                  <a:pt x="53001" y="618540"/>
                </a:lnTo>
                <a:lnTo>
                  <a:pt x="25400" y="627704"/>
                </a:lnTo>
                <a:close/>
              </a:path>
              <a:path w="3675379" h="3054985">
                <a:moveTo>
                  <a:pt x="3658679" y="630593"/>
                </a:moveTo>
                <a:lnTo>
                  <a:pt x="3649979" y="627704"/>
                </a:lnTo>
                <a:lnTo>
                  <a:pt x="3649979" y="618540"/>
                </a:lnTo>
                <a:lnTo>
                  <a:pt x="3658679" y="630593"/>
                </a:lnTo>
                <a:close/>
              </a:path>
              <a:path w="3675379" h="3054985">
                <a:moveTo>
                  <a:pt x="3675379" y="630593"/>
                </a:moveTo>
                <a:lnTo>
                  <a:pt x="3658679" y="630593"/>
                </a:lnTo>
                <a:lnTo>
                  <a:pt x="3649979" y="618540"/>
                </a:lnTo>
                <a:lnTo>
                  <a:pt x="3675379" y="618540"/>
                </a:lnTo>
                <a:lnTo>
                  <a:pt x="3675379" y="630593"/>
                </a:lnTo>
                <a:close/>
              </a:path>
              <a:path w="3675379" h="3054985">
                <a:moveTo>
                  <a:pt x="25400" y="630593"/>
                </a:moveTo>
                <a:lnTo>
                  <a:pt x="16700" y="630593"/>
                </a:lnTo>
                <a:lnTo>
                  <a:pt x="25400" y="627704"/>
                </a:lnTo>
                <a:lnTo>
                  <a:pt x="25400" y="630593"/>
                </a:lnTo>
                <a:close/>
              </a:path>
              <a:path w="3675379" h="3054985">
                <a:moveTo>
                  <a:pt x="3649979" y="3042208"/>
                </a:moveTo>
                <a:lnTo>
                  <a:pt x="3649979" y="627704"/>
                </a:lnTo>
                <a:lnTo>
                  <a:pt x="3658679" y="630593"/>
                </a:lnTo>
                <a:lnTo>
                  <a:pt x="3675379" y="630593"/>
                </a:lnTo>
                <a:lnTo>
                  <a:pt x="3675379" y="3029508"/>
                </a:lnTo>
                <a:lnTo>
                  <a:pt x="3662679" y="3029508"/>
                </a:lnTo>
                <a:lnTo>
                  <a:pt x="3649979" y="3042208"/>
                </a:lnTo>
                <a:close/>
              </a:path>
              <a:path w="3675379" h="3054985">
                <a:moveTo>
                  <a:pt x="25400" y="3042208"/>
                </a:moveTo>
                <a:lnTo>
                  <a:pt x="12700" y="3029508"/>
                </a:lnTo>
                <a:lnTo>
                  <a:pt x="25400" y="3029508"/>
                </a:lnTo>
                <a:lnTo>
                  <a:pt x="25400" y="3042208"/>
                </a:lnTo>
                <a:close/>
              </a:path>
              <a:path w="3675379" h="3054985">
                <a:moveTo>
                  <a:pt x="3649979" y="3042208"/>
                </a:moveTo>
                <a:lnTo>
                  <a:pt x="25400" y="3042208"/>
                </a:lnTo>
                <a:lnTo>
                  <a:pt x="25400" y="3029508"/>
                </a:lnTo>
                <a:lnTo>
                  <a:pt x="3649979" y="3029508"/>
                </a:lnTo>
                <a:lnTo>
                  <a:pt x="3649979" y="3042208"/>
                </a:lnTo>
                <a:close/>
              </a:path>
              <a:path w="3675379" h="3054985">
                <a:moveTo>
                  <a:pt x="3675379" y="3042208"/>
                </a:moveTo>
                <a:lnTo>
                  <a:pt x="3649979" y="3042208"/>
                </a:lnTo>
                <a:lnTo>
                  <a:pt x="3662679" y="3029508"/>
                </a:lnTo>
                <a:lnTo>
                  <a:pt x="3675379" y="3029508"/>
                </a:lnTo>
                <a:lnTo>
                  <a:pt x="3675379" y="3042208"/>
                </a:lnTo>
                <a:close/>
              </a:path>
            </a:pathLst>
          </a:custGeom>
          <a:solidFill>
            <a:srgbClr val="C00000"/>
          </a:solidFill>
        </p:spPr>
        <p:txBody>
          <a:bodyPr wrap="square" lIns="0" tIns="0" rIns="0" bIns="0" rtlCol="0"/>
          <a:lstStyle/>
          <a:p>
            <a:endParaRPr sz="1800"/>
          </a:p>
        </p:txBody>
      </p:sp>
      <p:sp>
        <p:nvSpPr>
          <p:cNvPr id="11" name="object 11"/>
          <p:cNvSpPr/>
          <p:nvPr/>
        </p:nvSpPr>
        <p:spPr>
          <a:xfrm>
            <a:off x="6046790" y="1818195"/>
            <a:ext cx="2285365" cy="850900"/>
          </a:xfrm>
          <a:custGeom>
            <a:avLst/>
            <a:gdLst/>
            <a:ahLst/>
            <a:cxnLst/>
            <a:rect l="l" t="t" r="r" b="b"/>
            <a:pathLst>
              <a:path w="2285365" h="850900">
                <a:moveTo>
                  <a:pt x="2178237" y="638492"/>
                </a:moveTo>
                <a:lnTo>
                  <a:pt x="1964877" y="638492"/>
                </a:lnTo>
                <a:lnTo>
                  <a:pt x="1926335" y="586045"/>
                </a:lnTo>
                <a:lnTo>
                  <a:pt x="1879705" y="535060"/>
                </a:lnTo>
                <a:lnTo>
                  <a:pt x="1825286" y="485652"/>
                </a:lnTo>
                <a:lnTo>
                  <a:pt x="1763380" y="437940"/>
                </a:lnTo>
                <a:lnTo>
                  <a:pt x="1694287" y="392042"/>
                </a:lnTo>
                <a:lnTo>
                  <a:pt x="1618308" y="348074"/>
                </a:lnTo>
                <a:lnTo>
                  <a:pt x="1535743" y="306153"/>
                </a:lnTo>
                <a:lnTo>
                  <a:pt x="1446895" y="266398"/>
                </a:lnTo>
                <a:lnTo>
                  <a:pt x="1352062" y="228925"/>
                </a:lnTo>
                <a:lnTo>
                  <a:pt x="1251547" y="193852"/>
                </a:lnTo>
                <a:lnTo>
                  <a:pt x="1145649" y="161297"/>
                </a:lnTo>
                <a:lnTo>
                  <a:pt x="1034670" y="131376"/>
                </a:lnTo>
                <a:lnTo>
                  <a:pt x="918911" y="104207"/>
                </a:lnTo>
                <a:lnTo>
                  <a:pt x="798671" y="79907"/>
                </a:lnTo>
                <a:lnTo>
                  <a:pt x="674253" y="58594"/>
                </a:lnTo>
                <a:lnTo>
                  <a:pt x="545956" y="40386"/>
                </a:lnTo>
                <a:lnTo>
                  <a:pt x="414081" y="25398"/>
                </a:lnTo>
                <a:lnTo>
                  <a:pt x="278930" y="13750"/>
                </a:lnTo>
                <a:lnTo>
                  <a:pt x="140802" y="5557"/>
                </a:lnTo>
                <a:lnTo>
                  <a:pt x="0" y="939"/>
                </a:lnTo>
                <a:lnTo>
                  <a:pt x="101660" y="0"/>
                </a:lnTo>
                <a:lnTo>
                  <a:pt x="250244" y="2010"/>
                </a:lnTo>
                <a:lnTo>
                  <a:pt x="396104" y="7954"/>
                </a:lnTo>
                <a:lnTo>
                  <a:pt x="538909" y="17702"/>
                </a:lnTo>
                <a:lnTo>
                  <a:pt x="678328" y="31122"/>
                </a:lnTo>
                <a:lnTo>
                  <a:pt x="814029" y="48082"/>
                </a:lnTo>
                <a:lnTo>
                  <a:pt x="945681" y="68454"/>
                </a:lnTo>
                <a:lnTo>
                  <a:pt x="1072953" y="92105"/>
                </a:lnTo>
                <a:lnTo>
                  <a:pt x="1195515" y="118905"/>
                </a:lnTo>
                <a:lnTo>
                  <a:pt x="1313034" y="148723"/>
                </a:lnTo>
                <a:lnTo>
                  <a:pt x="1425179" y="181429"/>
                </a:lnTo>
                <a:lnTo>
                  <a:pt x="1531620" y="216890"/>
                </a:lnTo>
                <a:lnTo>
                  <a:pt x="1632025" y="254977"/>
                </a:lnTo>
                <a:lnTo>
                  <a:pt x="1726063" y="295559"/>
                </a:lnTo>
                <a:lnTo>
                  <a:pt x="1813403" y="338505"/>
                </a:lnTo>
                <a:lnTo>
                  <a:pt x="1893714" y="383683"/>
                </a:lnTo>
                <a:lnTo>
                  <a:pt x="1966664" y="430964"/>
                </a:lnTo>
                <a:lnTo>
                  <a:pt x="2031923" y="480216"/>
                </a:lnTo>
                <a:lnTo>
                  <a:pt x="2089159" y="531309"/>
                </a:lnTo>
                <a:lnTo>
                  <a:pt x="2138040" y="584111"/>
                </a:lnTo>
                <a:lnTo>
                  <a:pt x="2178237" y="638492"/>
                </a:lnTo>
                <a:close/>
              </a:path>
              <a:path w="2285365" h="850900">
                <a:moveTo>
                  <a:pt x="2140137" y="850328"/>
                </a:moveTo>
                <a:lnTo>
                  <a:pt x="1859721" y="638492"/>
                </a:lnTo>
                <a:lnTo>
                  <a:pt x="2284917" y="638492"/>
                </a:lnTo>
                <a:lnTo>
                  <a:pt x="2140137" y="850328"/>
                </a:lnTo>
                <a:close/>
              </a:path>
            </a:pathLst>
          </a:custGeom>
          <a:solidFill>
            <a:srgbClr val="001F5F"/>
          </a:solidFill>
        </p:spPr>
        <p:txBody>
          <a:bodyPr wrap="square" lIns="0" tIns="0" rIns="0" bIns="0" rtlCol="0"/>
          <a:lstStyle/>
          <a:p>
            <a:endParaRPr sz="1800"/>
          </a:p>
        </p:txBody>
      </p:sp>
      <p:sp>
        <p:nvSpPr>
          <p:cNvPr id="12" name="object 12"/>
          <p:cNvSpPr/>
          <p:nvPr/>
        </p:nvSpPr>
        <p:spPr>
          <a:xfrm>
            <a:off x="3788664" y="1815083"/>
            <a:ext cx="2363724" cy="856488"/>
          </a:xfrm>
          <a:prstGeom prst="rect">
            <a:avLst/>
          </a:prstGeom>
          <a:blipFill>
            <a:blip r:embed="rId1" cstate="print"/>
            <a:stretch>
              <a:fillRect/>
            </a:stretch>
          </a:blipFill>
        </p:spPr>
        <p:txBody>
          <a:bodyPr wrap="square" lIns="0" tIns="0" rIns="0" bIns="0" rtlCol="0"/>
          <a:lstStyle/>
          <a:p>
            <a:endParaRPr sz="1800"/>
          </a:p>
        </p:txBody>
      </p:sp>
      <p:sp>
        <p:nvSpPr>
          <p:cNvPr id="14" name="object 14"/>
          <p:cNvSpPr txBox="1"/>
          <p:nvPr/>
        </p:nvSpPr>
        <p:spPr>
          <a:xfrm>
            <a:off x="8147634" y="4876186"/>
            <a:ext cx="4013835" cy="792525"/>
          </a:xfrm>
          <a:prstGeom prst="rect">
            <a:avLst/>
          </a:prstGeom>
        </p:spPr>
        <p:txBody>
          <a:bodyPr vert="horz" wrap="square" lIns="0" tIns="0" rIns="0" bIns="0" rtlCol="0">
            <a:spAutoFit/>
          </a:bodyPr>
          <a:lstStyle/>
          <a:p>
            <a:pPr marL="12700">
              <a:lnSpc>
                <a:spcPct val="100000"/>
              </a:lnSpc>
            </a:pPr>
            <a:r>
              <a:rPr sz="2200" dirty="0">
                <a:solidFill>
                  <a:srgbClr val="252525"/>
                </a:solidFill>
                <a:latin typeface="微软雅黑" panose="020B0503020204020204" pitchFamily="34" charset="-122"/>
                <a:cs typeface="微软雅黑" panose="020B0503020204020204" pitchFamily="34" charset="-122"/>
              </a:rPr>
              <a:t>①</a:t>
            </a:r>
            <a:r>
              <a:rPr sz="2200" b="1" dirty="0">
                <a:solidFill>
                  <a:srgbClr val="C00000"/>
                </a:solidFill>
                <a:latin typeface="微软雅黑" panose="020B0503020204020204" pitchFamily="34" charset="-122"/>
                <a:cs typeface="微软雅黑" panose="020B0503020204020204" pitchFamily="34" charset="-122"/>
              </a:rPr>
              <a:t>政治</a:t>
            </a:r>
            <a:r>
              <a:rPr sz="2200" dirty="0">
                <a:solidFill>
                  <a:srgbClr val="252525"/>
                </a:solidFill>
                <a:latin typeface="微软雅黑" panose="020B0503020204020204" pitchFamily="34" charset="-122"/>
                <a:cs typeface="微软雅黑" panose="020B0503020204020204" pitchFamily="34" charset="-122"/>
              </a:rPr>
              <a:t>上层建筑</a:t>
            </a:r>
            <a:r>
              <a:rPr sz="2000" dirty="0">
                <a:solidFill>
                  <a:srgbClr val="252525"/>
                </a:solidFill>
                <a:latin typeface="微软雅黑" panose="020B0503020204020204" pitchFamily="34" charset="-122"/>
                <a:cs typeface="微软雅黑" panose="020B0503020204020204" pitchFamily="34" charset="-122"/>
              </a:rPr>
              <a:t>（政治法律</a:t>
            </a:r>
            <a:r>
              <a:rPr sz="2000" spc="5" dirty="0">
                <a:solidFill>
                  <a:srgbClr val="252525"/>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a:p>
            <a:pPr marL="12700">
              <a:lnSpc>
                <a:spcPct val="100000"/>
              </a:lnSpc>
              <a:spcBef>
                <a:spcPts val="900"/>
              </a:spcBef>
            </a:pPr>
            <a:r>
              <a:rPr sz="2200" dirty="0" smtClean="0">
                <a:solidFill>
                  <a:srgbClr val="252525"/>
                </a:solidFill>
                <a:latin typeface="微软雅黑" panose="020B0503020204020204" pitchFamily="34" charset="-122"/>
                <a:cs typeface="微软雅黑" panose="020B0503020204020204" pitchFamily="34" charset="-122"/>
              </a:rPr>
              <a:t>②</a:t>
            </a:r>
            <a:r>
              <a:rPr sz="2000" dirty="0" err="1" smtClean="0">
                <a:solidFill>
                  <a:srgbClr val="252525"/>
                </a:solidFill>
                <a:latin typeface="微软雅黑" panose="020B0503020204020204" pitchFamily="34" charset="-122"/>
                <a:cs typeface="微软雅黑" panose="020B0503020204020204" pitchFamily="34" charset="-122"/>
              </a:rPr>
              <a:t>社会意识形态</a:t>
            </a:r>
            <a:endParaRPr sz="2000" dirty="0">
              <a:latin typeface="微软雅黑" panose="020B0503020204020204" pitchFamily="34" charset="-122"/>
              <a:cs typeface="微软雅黑" panose="020B0503020204020204" pitchFamily="34" charset="-122"/>
            </a:endParaRPr>
          </a:p>
        </p:txBody>
      </p:sp>
      <p:sp>
        <p:nvSpPr>
          <p:cNvPr id="15"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625" y="1381125"/>
            <a:ext cx="7470140" cy="338455"/>
          </a:xfrm>
          <a:prstGeom prst="rect">
            <a:avLst/>
          </a:prstGeom>
        </p:spPr>
        <p:txBody>
          <a:bodyPr vert="horz" wrap="square" lIns="0" tIns="0" rIns="0" bIns="0" rtlCol="0">
            <a:spAutoFit/>
          </a:bodyPr>
          <a:lstStyle/>
          <a:p>
            <a:pPr marL="12700">
              <a:lnSpc>
                <a:spcPct val="100000"/>
              </a:lnSpc>
            </a:pPr>
            <a:r>
              <a:rPr sz="2200" b="1" dirty="0">
                <a:latin typeface="微软雅黑" panose="020B0503020204020204" pitchFamily="34" charset="-122"/>
                <a:cs typeface="微软雅黑" panose="020B0503020204020204" pitchFamily="34" charset="-122"/>
              </a:rPr>
              <a:t>（二）上层建筑</a:t>
            </a:r>
            <a:r>
              <a:rPr sz="2200" b="1" u="heavy" dirty="0">
                <a:solidFill>
                  <a:srgbClr val="C00000"/>
                </a:solidFill>
                <a:latin typeface="微软雅黑" panose="020B0503020204020204" pitchFamily="34" charset="-122"/>
                <a:cs typeface="微软雅黑" panose="020B0503020204020204" pitchFamily="34" charset="-122"/>
              </a:rPr>
              <a:t>必须适合</a:t>
            </a:r>
            <a:r>
              <a:rPr sz="2200" b="1" dirty="0">
                <a:latin typeface="微软雅黑" panose="020B0503020204020204" pitchFamily="34" charset="-122"/>
                <a:cs typeface="微软雅黑" panose="020B0503020204020204" pitchFamily="34" charset="-122"/>
              </a:rPr>
              <a:t>经济基础发展要求的规</a:t>
            </a:r>
            <a:r>
              <a:rPr sz="2200" b="1" spc="-5" dirty="0">
                <a:latin typeface="微软雅黑" panose="020B0503020204020204" pitchFamily="34" charset="-122"/>
                <a:cs typeface="微软雅黑" panose="020B0503020204020204" pitchFamily="34" charset="-122"/>
              </a:rPr>
              <a:t>律</a:t>
            </a:r>
            <a:endParaRPr sz="2200">
              <a:latin typeface="微软雅黑" panose="020B0503020204020204" pitchFamily="34" charset="-122"/>
              <a:cs typeface="微软雅黑" panose="020B0503020204020204" pitchFamily="34" charset="-122"/>
            </a:endParaRPr>
          </a:p>
        </p:txBody>
      </p:sp>
      <p:sp>
        <p:nvSpPr>
          <p:cNvPr id="3" name="object 3"/>
          <p:cNvSpPr/>
          <p:nvPr/>
        </p:nvSpPr>
        <p:spPr>
          <a:xfrm>
            <a:off x="4034853" y="2413952"/>
            <a:ext cx="3769995" cy="3053715"/>
          </a:xfrm>
          <a:custGeom>
            <a:avLst/>
            <a:gdLst/>
            <a:ahLst/>
            <a:cxnLst/>
            <a:rect l="l" t="t" r="r" b="b"/>
            <a:pathLst>
              <a:path w="3769995" h="3053715">
                <a:moveTo>
                  <a:pt x="3757117" y="3053702"/>
                </a:moveTo>
                <a:lnTo>
                  <a:pt x="12700" y="3053702"/>
                </a:lnTo>
                <a:lnTo>
                  <a:pt x="10223" y="3053461"/>
                </a:lnTo>
                <a:lnTo>
                  <a:pt x="0" y="3041002"/>
                </a:lnTo>
                <a:lnTo>
                  <a:pt x="0" y="618299"/>
                </a:lnTo>
                <a:lnTo>
                  <a:pt x="1880997" y="546"/>
                </a:lnTo>
                <a:lnTo>
                  <a:pt x="1883587" y="0"/>
                </a:lnTo>
                <a:lnTo>
                  <a:pt x="1886229" y="0"/>
                </a:lnTo>
                <a:lnTo>
                  <a:pt x="1888820" y="546"/>
                </a:lnTo>
                <a:lnTo>
                  <a:pt x="1963526" y="24714"/>
                </a:lnTo>
                <a:lnTo>
                  <a:pt x="1880997" y="24714"/>
                </a:lnTo>
                <a:lnTo>
                  <a:pt x="1884908" y="25979"/>
                </a:lnTo>
                <a:lnTo>
                  <a:pt x="53984" y="618299"/>
                </a:lnTo>
                <a:lnTo>
                  <a:pt x="25400" y="618299"/>
                </a:lnTo>
                <a:lnTo>
                  <a:pt x="16611" y="630389"/>
                </a:lnTo>
                <a:lnTo>
                  <a:pt x="25400" y="630389"/>
                </a:lnTo>
                <a:lnTo>
                  <a:pt x="25400" y="3028302"/>
                </a:lnTo>
                <a:lnTo>
                  <a:pt x="12700" y="3028302"/>
                </a:lnTo>
                <a:lnTo>
                  <a:pt x="25400" y="3041002"/>
                </a:lnTo>
                <a:lnTo>
                  <a:pt x="3769817" y="3041002"/>
                </a:lnTo>
                <a:lnTo>
                  <a:pt x="3769575" y="3043478"/>
                </a:lnTo>
                <a:lnTo>
                  <a:pt x="3759593" y="3053461"/>
                </a:lnTo>
                <a:lnTo>
                  <a:pt x="3757117" y="3053702"/>
                </a:lnTo>
                <a:close/>
              </a:path>
              <a:path w="3769995" h="3053715">
                <a:moveTo>
                  <a:pt x="1884908" y="25979"/>
                </a:moveTo>
                <a:lnTo>
                  <a:pt x="1880997" y="24714"/>
                </a:lnTo>
                <a:lnTo>
                  <a:pt x="1888820" y="24714"/>
                </a:lnTo>
                <a:lnTo>
                  <a:pt x="1884908" y="25979"/>
                </a:lnTo>
                <a:close/>
              </a:path>
              <a:path w="3769995" h="3053715">
                <a:moveTo>
                  <a:pt x="3744417" y="627546"/>
                </a:moveTo>
                <a:lnTo>
                  <a:pt x="1884908" y="25979"/>
                </a:lnTo>
                <a:lnTo>
                  <a:pt x="1888820" y="24714"/>
                </a:lnTo>
                <a:lnTo>
                  <a:pt x="1963526" y="24714"/>
                </a:lnTo>
                <a:lnTo>
                  <a:pt x="3761028" y="606221"/>
                </a:lnTo>
                <a:lnTo>
                  <a:pt x="3769817" y="618299"/>
                </a:lnTo>
                <a:lnTo>
                  <a:pt x="3744417" y="618299"/>
                </a:lnTo>
                <a:lnTo>
                  <a:pt x="3744417" y="627546"/>
                </a:lnTo>
                <a:close/>
              </a:path>
              <a:path w="3769995" h="3053715">
                <a:moveTo>
                  <a:pt x="16611" y="630389"/>
                </a:moveTo>
                <a:lnTo>
                  <a:pt x="25400" y="618299"/>
                </a:lnTo>
                <a:lnTo>
                  <a:pt x="25400" y="627546"/>
                </a:lnTo>
                <a:lnTo>
                  <a:pt x="16611" y="630389"/>
                </a:lnTo>
                <a:close/>
              </a:path>
              <a:path w="3769995" h="3053715">
                <a:moveTo>
                  <a:pt x="25400" y="627546"/>
                </a:moveTo>
                <a:lnTo>
                  <a:pt x="25400" y="618299"/>
                </a:lnTo>
                <a:lnTo>
                  <a:pt x="53984" y="618299"/>
                </a:lnTo>
                <a:lnTo>
                  <a:pt x="25400" y="627546"/>
                </a:lnTo>
                <a:close/>
              </a:path>
              <a:path w="3769995" h="3053715">
                <a:moveTo>
                  <a:pt x="3753205" y="630389"/>
                </a:moveTo>
                <a:lnTo>
                  <a:pt x="3744417" y="627546"/>
                </a:lnTo>
                <a:lnTo>
                  <a:pt x="3744417" y="618299"/>
                </a:lnTo>
                <a:lnTo>
                  <a:pt x="3753205" y="630389"/>
                </a:lnTo>
                <a:close/>
              </a:path>
              <a:path w="3769995" h="3053715">
                <a:moveTo>
                  <a:pt x="3769817" y="630389"/>
                </a:moveTo>
                <a:lnTo>
                  <a:pt x="3753205" y="630389"/>
                </a:lnTo>
                <a:lnTo>
                  <a:pt x="3744417" y="618299"/>
                </a:lnTo>
                <a:lnTo>
                  <a:pt x="3769817" y="618299"/>
                </a:lnTo>
                <a:lnTo>
                  <a:pt x="3769817" y="630389"/>
                </a:lnTo>
                <a:close/>
              </a:path>
              <a:path w="3769995" h="3053715">
                <a:moveTo>
                  <a:pt x="25400" y="630389"/>
                </a:moveTo>
                <a:lnTo>
                  <a:pt x="16611" y="630389"/>
                </a:lnTo>
                <a:lnTo>
                  <a:pt x="25400" y="627546"/>
                </a:lnTo>
                <a:lnTo>
                  <a:pt x="25400" y="630389"/>
                </a:lnTo>
                <a:close/>
              </a:path>
              <a:path w="3769995" h="3053715">
                <a:moveTo>
                  <a:pt x="3744417" y="3041002"/>
                </a:moveTo>
                <a:lnTo>
                  <a:pt x="3744417" y="627546"/>
                </a:lnTo>
                <a:lnTo>
                  <a:pt x="3753205" y="630389"/>
                </a:lnTo>
                <a:lnTo>
                  <a:pt x="3769817" y="630389"/>
                </a:lnTo>
                <a:lnTo>
                  <a:pt x="3769817" y="3028302"/>
                </a:lnTo>
                <a:lnTo>
                  <a:pt x="3757117" y="3028302"/>
                </a:lnTo>
                <a:lnTo>
                  <a:pt x="3744417" y="3041002"/>
                </a:lnTo>
                <a:close/>
              </a:path>
              <a:path w="3769995" h="3053715">
                <a:moveTo>
                  <a:pt x="25400" y="3041002"/>
                </a:moveTo>
                <a:lnTo>
                  <a:pt x="12700" y="3028302"/>
                </a:lnTo>
                <a:lnTo>
                  <a:pt x="25400" y="3028302"/>
                </a:lnTo>
                <a:lnTo>
                  <a:pt x="25400" y="3041002"/>
                </a:lnTo>
                <a:close/>
              </a:path>
              <a:path w="3769995" h="3053715">
                <a:moveTo>
                  <a:pt x="3744417" y="3041002"/>
                </a:moveTo>
                <a:lnTo>
                  <a:pt x="25400" y="3041002"/>
                </a:lnTo>
                <a:lnTo>
                  <a:pt x="25400" y="3028302"/>
                </a:lnTo>
                <a:lnTo>
                  <a:pt x="3744417" y="3028302"/>
                </a:lnTo>
                <a:lnTo>
                  <a:pt x="3744417" y="3041002"/>
                </a:lnTo>
                <a:close/>
              </a:path>
              <a:path w="3769995" h="3053715">
                <a:moveTo>
                  <a:pt x="3769817" y="3041002"/>
                </a:moveTo>
                <a:lnTo>
                  <a:pt x="3744417" y="3041002"/>
                </a:lnTo>
                <a:lnTo>
                  <a:pt x="3757117" y="3028302"/>
                </a:lnTo>
                <a:lnTo>
                  <a:pt x="3769817" y="3028302"/>
                </a:lnTo>
                <a:lnTo>
                  <a:pt x="3769817" y="3041002"/>
                </a:lnTo>
                <a:close/>
              </a:path>
            </a:pathLst>
          </a:custGeom>
          <a:solidFill>
            <a:srgbClr val="C00000"/>
          </a:solidFill>
        </p:spPr>
        <p:txBody>
          <a:bodyPr wrap="square" lIns="0" tIns="0" rIns="0" bIns="0" rtlCol="0"/>
          <a:lstStyle/>
          <a:p>
            <a:endParaRPr sz="1800"/>
          </a:p>
        </p:txBody>
      </p:sp>
      <p:sp>
        <p:nvSpPr>
          <p:cNvPr id="4" name="object 4"/>
          <p:cNvSpPr/>
          <p:nvPr/>
        </p:nvSpPr>
        <p:spPr>
          <a:xfrm>
            <a:off x="4074528" y="3144799"/>
            <a:ext cx="3722370" cy="1970405"/>
          </a:xfrm>
          <a:custGeom>
            <a:avLst/>
            <a:gdLst/>
            <a:ahLst/>
            <a:cxnLst/>
            <a:rect l="l" t="t" r="r" b="b"/>
            <a:pathLst>
              <a:path w="3722370" h="1970404">
                <a:moveTo>
                  <a:pt x="3717442" y="1970404"/>
                </a:moveTo>
                <a:lnTo>
                  <a:pt x="4762" y="1970404"/>
                </a:lnTo>
                <a:lnTo>
                  <a:pt x="3289" y="1970163"/>
                </a:lnTo>
                <a:lnTo>
                  <a:pt x="1955" y="1969490"/>
                </a:lnTo>
                <a:lnTo>
                  <a:pt x="901" y="1968436"/>
                </a:lnTo>
                <a:lnTo>
                  <a:pt x="228" y="1967115"/>
                </a:lnTo>
                <a:lnTo>
                  <a:pt x="0" y="1965642"/>
                </a:lnTo>
                <a:lnTo>
                  <a:pt x="0" y="4762"/>
                </a:lnTo>
                <a:lnTo>
                  <a:pt x="4762" y="0"/>
                </a:lnTo>
                <a:lnTo>
                  <a:pt x="3717442" y="0"/>
                </a:lnTo>
                <a:lnTo>
                  <a:pt x="3722204" y="4762"/>
                </a:lnTo>
                <a:lnTo>
                  <a:pt x="9525" y="4762"/>
                </a:lnTo>
                <a:lnTo>
                  <a:pt x="4762" y="9525"/>
                </a:lnTo>
                <a:lnTo>
                  <a:pt x="9525" y="9525"/>
                </a:lnTo>
                <a:lnTo>
                  <a:pt x="9525" y="1960879"/>
                </a:lnTo>
                <a:lnTo>
                  <a:pt x="4762" y="1960879"/>
                </a:lnTo>
                <a:lnTo>
                  <a:pt x="9525" y="1965642"/>
                </a:lnTo>
                <a:lnTo>
                  <a:pt x="3722204" y="1965642"/>
                </a:lnTo>
                <a:lnTo>
                  <a:pt x="3721963" y="1967115"/>
                </a:lnTo>
                <a:lnTo>
                  <a:pt x="3721290" y="1968436"/>
                </a:lnTo>
                <a:lnTo>
                  <a:pt x="3720236" y="1969490"/>
                </a:lnTo>
                <a:lnTo>
                  <a:pt x="3718915" y="1970163"/>
                </a:lnTo>
                <a:lnTo>
                  <a:pt x="3717442" y="1970404"/>
                </a:lnTo>
                <a:close/>
              </a:path>
              <a:path w="3722370" h="1970404">
                <a:moveTo>
                  <a:pt x="9525" y="9525"/>
                </a:moveTo>
                <a:lnTo>
                  <a:pt x="4762" y="9525"/>
                </a:lnTo>
                <a:lnTo>
                  <a:pt x="9525" y="4762"/>
                </a:lnTo>
                <a:lnTo>
                  <a:pt x="9525" y="9525"/>
                </a:lnTo>
                <a:close/>
              </a:path>
              <a:path w="3722370" h="1970404">
                <a:moveTo>
                  <a:pt x="3712679" y="9525"/>
                </a:moveTo>
                <a:lnTo>
                  <a:pt x="9525" y="9525"/>
                </a:lnTo>
                <a:lnTo>
                  <a:pt x="9525" y="4762"/>
                </a:lnTo>
                <a:lnTo>
                  <a:pt x="3712679" y="4762"/>
                </a:lnTo>
                <a:lnTo>
                  <a:pt x="3712679" y="9525"/>
                </a:lnTo>
                <a:close/>
              </a:path>
              <a:path w="3722370" h="1970404">
                <a:moveTo>
                  <a:pt x="3712679" y="1965642"/>
                </a:moveTo>
                <a:lnTo>
                  <a:pt x="3712679" y="4762"/>
                </a:lnTo>
                <a:lnTo>
                  <a:pt x="3717442" y="9525"/>
                </a:lnTo>
                <a:lnTo>
                  <a:pt x="3722204" y="9525"/>
                </a:lnTo>
                <a:lnTo>
                  <a:pt x="3722204" y="1960879"/>
                </a:lnTo>
                <a:lnTo>
                  <a:pt x="3717442" y="1960879"/>
                </a:lnTo>
                <a:lnTo>
                  <a:pt x="3712679" y="1965642"/>
                </a:lnTo>
                <a:close/>
              </a:path>
              <a:path w="3722370" h="1970404">
                <a:moveTo>
                  <a:pt x="3722204" y="9525"/>
                </a:moveTo>
                <a:lnTo>
                  <a:pt x="3717442" y="9525"/>
                </a:lnTo>
                <a:lnTo>
                  <a:pt x="3712679" y="4762"/>
                </a:lnTo>
                <a:lnTo>
                  <a:pt x="3722204" y="4762"/>
                </a:lnTo>
                <a:lnTo>
                  <a:pt x="3722204" y="9525"/>
                </a:lnTo>
                <a:close/>
              </a:path>
              <a:path w="3722370" h="1970404">
                <a:moveTo>
                  <a:pt x="9525" y="1965642"/>
                </a:moveTo>
                <a:lnTo>
                  <a:pt x="4762" y="1960879"/>
                </a:lnTo>
                <a:lnTo>
                  <a:pt x="9525" y="1960879"/>
                </a:lnTo>
                <a:lnTo>
                  <a:pt x="9525" y="1965642"/>
                </a:lnTo>
                <a:close/>
              </a:path>
              <a:path w="3722370" h="1970404">
                <a:moveTo>
                  <a:pt x="3712679" y="1965642"/>
                </a:moveTo>
                <a:lnTo>
                  <a:pt x="9525" y="1965642"/>
                </a:lnTo>
                <a:lnTo>
                  <a:pt x="9525" y="1960879"/>
                </a:lnTo>
                <a:lnTo>
                  <a:pt x="3712679" y="1960879"/>
                </a:lnTo>
                <a:lnTo>
                  <a:pt x="3712679" y="1965642"/>
                </a:lnTo>
                <a:close/>
              </a:path>
              <a:path w="3722370" h="1970404">
                <a:moveTo>
                  <a:pt x="3722204" y="1965642"/>
                </a:moveTo>
                <a:lnTo>
                  <a:pt x="3712679" y="1965642"/>
                </a:lnTo>
                <a:lnTo>
                  <a:pt x="3717442" y="1960879"/>
                </a:lnTo>
                <a:lnTo>
                  <a:pt x="3722204" y="1960879"/>
                </a:lnTo>
                <a:lnTo>
                  <a:pt x="3722204" y="1965642"/>
                </a:lnTo>
                <a:close/>
              </a:path>
            </a:pathLst>
          </a:custGeom>
          <a:solidFill>
            <a:srgbClr val="C00000"/>
          </a:solidFill>
        </p:spPr>
        <p:txBody>
          <a:bodyPr wrap="square" lIns="0" tIns="0" rIns="0" bIns="0" rtlCol="0"/>
          <a:lstStyle/>
          <a:p>
            <a:endParaRPr sz="1800"/>
          </a:p>
        </p:txBody>
      </p:sp>
      <p:sp>
        <p:nvSpPr>
          <p:cNvPr id="5" name="object 5"/>
          <p:cNvSpPr txBox="1"/>
          <p:nvPr/>
        </p:nvSpPr>
        <p:spPr>
          <a:xfrm>
            <a:off x="4181525" y="3246833"/>
            <a:ext cx="3630295" cy="676910"/>
          </a:xfrm>
          <a:prstGeom prst="rect">
            <a:avLst/>
          </a:prstGeom>
        </p:spPr>
        <p:txBody>
          <a:bodyPr vert="horz" wrap="square" lIns="0" tIns="0" rIns="0" bIns="0" rtlCol="0">
            <a:spAutoFit/>
          </a:bodyPr>
          <a:lstStyle/>
          <a:p>
            <a:pPr marL="12700">
              <a:lnSpc>
                <a:spcPct val="100000"/>
              </a:lnSpc>
            </a:pPr>
            <a:r>
              <a:rPr sz="2400" spc="-5" dirty="0">
                <a:latin typeface="微软雅黑" panose="020B0503020204020204" pitchFamily="34" charset="-122"/>
                <a:cs typeface="微软雅黑" panose="020B0503020204020204" pitchFamily="34" charset="-122"/>
              </a:rPr>
              <a:t>1.</a:t>
            </a:r>
            <a:r>
              <a:rPr sz="2400" dirty="0">
                <a:latin typeface="微软雅黑" panose="020B0503020204020204" pitchFamily="34" charset="-122"/>
                <a:cs typeface="微软雅黑" panose="020B0503020204020204" pitchFamily="34" charset="-122"/>
              </a:rPr>
              <a:t>经济基础</a:t>
            </a:r>
            <a:r>
              <a:rPr sz="2400" b="1" dirty="0">
                <a:solidFill>
                  <a:srgbClr val="C00000"/>
                </a:solidFill>
                <a:latin typeface="微软雅黑" panose="020B0503020204020204" pitchFamily="34" charset="-122"/>
                <a:cs typeface="微软雅黑" panose="020B0503020204020204" pitchFamily="34" charset="-122"/>
              </a:rPr>
              <a:t>决定</a:t>
            </a:r>
            <a:r>
              <a:rPr sz="2400" dirty="0">
                <a:latin typeface="微软雅黑" panose="020B0503020204020204" pitchFamily="34" charset="-122"/>
                <a:cs typeface="微软雅黑" panose="020B0503020204020204" pitchFamily="34" charset="-122"/>
              </a:rPr>
              <a:t>上层建筑；</a:t>
            </a:r>
            <a:endParaRPr sz="2400" dirty="0">
              <a:latin typeface="微软雅黑" panose="020B0503020204020204" pitchFamily="34" charset="-122"/>
              <a:cs typeface="微软雅黑" panose="020B0503020204020204" pitchFamily="34" charset="-122"/>
            </a:endParaRPr>
          </a:p>
          <a:p>
            <a:pPr marL="12700">
              <a:lnSpc>
                <a:spcPct val="100000"/>
              </a:lnSpc>
            </a:pPr>
            <a:r>
              <a:rPr lang="zh-CN" sz="2000" dirty="0">
                <a:solidFill>
                  <a:srgbClr val="FF0000"/>
                </a:solidFill>
                <a:latin typeface="微软雅黑" panose="020B0503020204020204" pitchFamily="34" charset="-122"/>
                <a:ea typeface="微软雅黑" panose="020B0503020204020204" pitchFamily="34" charset="-122"/>
                <a:cs typeface="+mn-ea"/>
                <a:sym typeface="+mn-ea"/>
              </a:rPr>
              <a:t>（</a:t>
            </a:r>
            <a:r>
              <a:rPr sz="2000" dirty="0">
                <a:solidFill>
                  <a:srgbClr val="FF0000"/>
                </a:solidFill>
                <a:latin typeface="微软雅黑" panose="020B0503020204020204" pitchFamily="34" charset="-122"/>
                <a:ea typeface="微软雅黑" panose="020B0503020204020204" pitchFamily="34" charset="-122"/>
                <a:cs typeface="+mn-ea"/>
                <a:sym typeface="+mn-ea"/>
              </a:rPr>
              <a:t>上层建筑都根源于经济基础</a:t>
            </a:r>
            <a:r>
              <a:rPr lang="zh-CN" sz="2000" dirty="0">
                <a:solidFill>
                  <a:srgbClr val="FF0000"/>
                </a:solidFill>
                <a:latin typeface="微软雅黑" panose="020B0503020204020204" pitchFamily="34" charset="-122"/>
                <a:ea typeface="微软雅黑" panose="020B0503020204020204" pitchFamily="34" charset="-122"/>
                <a:cs typeface="+mn-ea"/>
                <a:sym typeface="+mn-ea"/>
              </a:rPr>
              <a:t>）</a:t>
            </a:r>
            <a:endParaRPr lang="zh-CN" sz="2000" dirty="0">
              <a:solidFill>
                <a:srgbClr val="FF0000"/>
              </a:solidFill>
              <a:latin typeface="微软雅黑" panose="020B0503020204020204" pitchFamily="34" charset="-122"/>
              <a:ea typeface="微软雅黑" panose="020B0503020204020204" pitchFamily="34" charset="-122"/>
              <a:cs typeface="+mn-ea"/>
              <a:sym typeface="+mn-ea"/>
            </a:endParaRPr>
          </a:p>
        </p:txBody>
      </p:sp>
      <p:sp>
        <p:nvSpPr>
          <p:cNvPr id="6" name="object 6"/>
          <p:cNvSpPr txBox="1"/>
          <p:nvPr/>
        </p:nvSpPr>
        <p:spPr>
          <a:xfrm>
            <a:off x="4181525" y="4354273"/>
            <a:ext cx="3325495" cy="695960"/>
          </a:xfrm>
          <a:prstGeom prst="rect">
            <a:avLst/>
          </a:prstGeom>
        </p:spPr>
        <p:txBody>
          <a:bodyPr vert="horz" wrap="square" lIns="0" tIns="0" rIns="0" bIns="0" rtlCol="0">
            <a:spAutoFit/>
          </a:bodyPr>
          <a:lstStyle/>
          <a:p>
            <a:pPr marL="12700" marR="5080">
              <a:lnSpc>
                <a:spcPct val="100000"/>
              </a:lnSpc>
            </a:pPr>
            <a:r>
              <a:rPr sz="2400" spc="-5" dirty="0">
                <a:latin typeface="微软雅黑" panose="020B0503020204020204" pitchFamily="34" charset="-122"/>
                <a:cs typeface="微软雅黑" panose="020B0503020204020204" pitchFamily="34" charset="-122"/>
              </a:rPr>
              <a:t>2.</a:t>
            </a:r>
            <a:r>
              <a:rPr sz="2400" dirty="0">
                <a:latin typeface="微软雅黑" panose="020B0503020204020204" pitchFamily="34" charset="-122"/>
                <a:cs typeface="微软雅黑" panose="020B0503020204020204" pitchFamily="34" charset="-122"/>
              </a:rPr>
              <a:t>上层建筑</a:t>
            </a:r>
            <a:r>
              <a:rPr sz="2400" b="1" dirty="0">
                <a:solidFill>
                  <a:srgbClr val="C00000"/>
                </a:solidFill>
                <a:latin typeface="微软雅黑" panose="020B0503020204020204" pitchFamily="34" charset="-122"/>
                <a:cs typeface="微软雅黑" panose="020B0503020204020204" pitchFamily="34" charset="-122"/>
              </a:rPr>
              <a:t>反作用</a:t>
            </a:r>
            <a:r>
              <a:rPr sz="2400" dirty="0">
                <a:latin typeface="微软雅黑" panose="020B0503020204020204" pitchFamily="34" charset="-122"/>
                <a:cs typeface="微软雅黑" panose="020B0503020204020204" pitchFamily="34" charset="-122"/>
              </a:rPr>
              <a:t>于经济 基础；</a:t>
            </a:r>
            <a:endParaRPr sz="2400">
              <a:latin typeface="微软雅黑" panose="020B0503020204020204" pitchFamily="34" charset="-122"/>
              <a:cs typeface="微软雅黑" panose="020B0503020204020204" pitchFamily="34" charset="-122"/>
            </a:endParaRPr>
          </a:p>
        </p:txBody>
      </p:sp>
      <p:sp>
        <p:nvSpPr>
          <p:cNvPr id="7" name="object 7"/>
          <p:cNvSpPr/>
          <p:nvPr/>
        </p:nvSpPr>
        <p:spPr>
          <a:xfrm>
            <a:off x="348995" y="2557272"/>
            <a:ext cx="3793490" cy="3104515"/>
          </a:xfrm>
          <a:custGeom>
            <a:avLst/>
            <a:gdLst/>
            <a:ahLst/>
            <a:cxnLst/>
            <a:rect l="l" t="t" r="r" b="b"/>
            <a:pathLst>
              <a:path w="3793490" h="3104515">
                <a:moveTo>
                  <a:pt x="0" y="0"/>
                </a:moveTo>
                <a:lnTo>
                  <a:pt x="3793236" y="0"/>
                </a:lnTo>
                <a:lnTo>
                  <a:pt x="3793236" y="3104388"/>
                </a:lnTo>
                <a:lnTo>
                  <a:pt x="0" y="3104388"/>
                </a:lnTo>
                <a:lnTo>
                  <a:pt x="0" y="0"/>
                </a:lnTo>
                <a:close/>
              </a:path>
            </a:pathLst>
          </a:custGeom>
          <a:solidFill>
            <a:srgbClr val="FFFFFF"/>
          </a:solidFill>
        </p:spPr>
        <p:txBody>
          <a:bodyPr wrap="square" lIns="0" tIns="0" rIns="0" bIns="0" rtlCol="0"/>
          <a:lstStyle/>
          <a:p>
            <a:endParaRPr sz="1800"/>
          </a:p>
        </p:txBody>
      </p:sp>
      <p:sp>
        <p:nvSpPr>
          <p:cNvPr id="8" name="object 8"/>
          <p:cNvSpPr txBox="1"/>
          <p:nvPr/>
        </p:nvSpPr>
        <p:spPr>
          <a:xfrm>
            <a:off x="428434" y="3246750"/>
            <a:ext cx="3377565" cy="1671320"/>
          </a:xfrm>
          <a:prstGeom prst="rect">
            <a:avLst/>
          </a:prstGeom>
        </p:spPr>
        <p:txBody>
          <a:bodyPr vert="horz" wrap="square" lIns="0" tIns="0" rIns="0" bIns="0" rtlCol="0">
            <a:spAutoFit/>
          </a:bodyPr>
          <a:lstStyle/>
          <a:p>
            <a:pPr marL="12700" marR="5080" algn="just">
              <a:lnSpc>
                <a:spcPct val="120000"/>
              </a:lnSpc>
            </a:pPr>
            <a:r>
              <a:rPr sz="2200" b="1" dirty="0">
                <a:solidFill>
                  <a:srgbClr val="252525"/>
                </a:solidFill>
                <a:latin typeface="微软雅黑" panose="020B0503020204020204" pitchFamily="34" charset="-122"/>
                <a:cs typeface="微软雅黑" panose="020B0503020204020204" pitchFamily="34" charset="-122"/>
              </a:rPr>
              <a:t>经济基础：</a:t>
            </a:r>
            <a:r>
              <a:rPr sz="2200" dirty="0">
                <a:solidFill>
                  <a:srgbClr val="252525"/>
                </a:solidFill>
                <a:latin typeface="微软雅黑" panose="020B0503020204020204" pitchFamily="34" charset="-122"/>
                <a:cs typeface="微软雅黑" panose="020B0503020204020204" pitchFamily="34" charset="-122"/>
              </a:rPr>
              <a:t>一个社会中占</a:t>
            </a:r>
            <a:r>
              <a:rPr sz="2200" spc="-5" dirty="0">
                <a:solidFill>
                  <a:srgbClr val="252525"/>
                </a:solidFill>
                <a:latin typeface="微软雅黑" panose="020B0503020204020204" pitchFamily="34" charset="-122"/>
                <a:cs typeface="微软雅黑" panose="020B0503020204020204" pitchFamily="34" charset="-122"/>
              </a:rPr>
              <a:t>统 </a:t>
            </a:r>
            <a:r>
              <a:rPr sz="2200" dirty="0">
                <a:solidFill>
                  <a:srgbClr val="252525"/>
                </a:solidFill>
                <a:latin typeface="微软雅黑" panose="020B0503020204020204" pitchFamily="34" charset="-122"/>
                <a:cs typeface="微软雅黑" panose="020B0503020204020204" pitchFamily="34" charset="-122"/>
              </a:rPr>
              <a:t>治地位的</a:t>
            </a:r>
            <a:r>
              <a:rPr sz="2200" b="1" u="heavy" dirty="0">
                <a:solidFill>
                  <a:srgbClr val="C00000"/>
                </a:solidFill>
                <a:latin typeface="微软雅黑" panose="020B0503020204020204" pitchFamily="34" charset="-122"/>
                <a:cs typeface="微软雅黑" panose="020B0503020204020204" pitchFamily="34" charset="-122"/>
              </a:rPr>
              <a:t>生产关系</a:t>
            </a:r>
            <a:r>
              <a:rPr sz="2200" dirty="0">
                <a:solidFill>
                  <a:srgbClr val="252525"/>
                </a:solidFill>
                <a:latin typeface="微软雅黑" panose="020B0503020204020204" pitchFamily="34" charset="-122"/>
                <a:cs typeface="微软雅黑" panose="020B0503020204020204" pitchFamily="34" charset="-122"/>
              </a:rPr>
              <a:t>各个方</a:t>
            </a:r>
            <a:r>
              <a:rPr sz="2200" spc="-5" dirty="0">
                <a:solidFill>
                  <a:srgbClr val="252525"/>
                </a:solidFill>
                <a:latin typeface="微软雅黑" panose="020B0503020204020204" pitchFamily="34" charset="-122"/>
                <a:cs typeface="微软雅黑" panose="020B0503020204020204" pitchFamily="34" charset="-122"/>
              </a:rPr>
              <a:t>面 </a:t>
            </a:r>
            <a:r>
              <a:rPr sz="2200" dirty="0">
                <a:solidFill>
                  <a:srgbClr val="252525"/>
                </a:solidFill>
                <a:latin typeface="微软雅黑" panose="020B0503020204020204" pitchFamily="34" charset="-122"/>
                <a:cs typeface="微软雅黑" panose="020B0503020204020204" pitchFamily="34" charset="-122"/>
              </a:rPr>
              <a:t>的总和</a:t>
            </a:r>
            <a:r>
              <a:rPr sz="2200" spc="-5" dirty="0">
                <a:solidFill>
                  <a:srgbClr val="252525"/>
                </a:solidFill>
                <a:latin typeface="微软雅黑" panose="020B0503020204020204" pitchFamily="34" charset="-122"/>
                <a:cs typeface="微软雅黑" panose="020B0503020204020204" pitchFamily="34" charset="-122"/>
              </a:rPr>
              <a:t>。</a:t>
            </a:r>
            <a:r>
              <a:rPr lang="zh-CN" sz="2200" spc="-5" dirty="0">
                <a:solidFill>
                  <a:srgbClr val="252525"/>
                </a:solidFill>
                <a:latin typeface="微软雅黑" panose="020B0503020204020204" pitchFamily="34" charset="-122"/>
                <a:cs typeface="微软雅黑" panose="020B0503020204020204" pitchFamily="34" charset="-122"/>
                <a:sym typeface="+mn-ea"/>
              </a:rPr>
              <a:t>（选择）</a:t>
            </a:r>
            <a:endParaRPr sz="2200">
              <a:latin typeface="微软雅黑" panose="020B0503020204020204" pitchFamily="34" charset="-122"/>
              <a:cs typeface="微软雅黑" panose="020B0503020204020204" pitchFamily="34" charset="-122"/>
            </a:endParaRPr>
          </a:p>
          <a:p>
            <a:pPr marL="12700" algn="just">
              <a:lnSpc>
                <a:spcPct val="100000"/>
              </a:lnSpc>
              <a:spcBef>
                <a:spcPts val="900"/>
              </a:spcBef>
            </a:pPr>
            <a:endParaRPr sz="2200">
              <a:latin typeface="微软雅黑" panose="020B0503020204020204" pitchFamily="34" charset="-122"/>
              <a:cs typeface="微软雅黑" panose="020B0503020204020204" pitchFamily="34" charset="-122"/>
            </a:endParaRPr>
          </a:p>
        </p:txBody>
      </p:sp>
      <p:sp>
        <p:nvSpPr>
          <p:cNvPr id="9" name="object 9"/>
          <p:cNvSpPr txBox="1"/>
          <p:nvPr/>
        </p:nvSpPr>
        <p:spPr>
          <a:xfrm>
            <a:off x="8147634" y="2818798"/>
            <a:ext cx="3936365" cy="2029460"/>
          </a:xfrm>
          <a:prstGeom prst="rect">
            <a:avLst/>
          </a:prstGeom>
        </p:spPr>
        <p:txBody>
          <a:bodyPr vert="horz" wrap="square" lIns="0" tIns="0" rIns="0" bIns="0" rtlCol="0">
            <a:spAutoFit/>
          </a:bodyPr>
          <a:lstStyle/>
          <a:p>
            <a:pPr marL="12700" marR="5080">
              <a:lnSpc>
                <a:spcPct val="120000"/>
              </a:lnSpc>
            </a:pPr>
            <a:r>
              <a:rPr sz="2200" b="1" dirty="0">
                <a:solidFill>
                  <a:srgbClr val="252525"/>
                </a:solidFill>
                <a:latin typeface="微软雅黑" panose="020B0503020204020204" pitchFamily="34" charset="-122"/>
                <a:cs typeface="微软雅黑" panose="020B0503020204020204" pitchFamily="34" charset="-122"/>
              </a:rPr>
              <a:t>上层建筑：</a:t>
            </a:r>
            <a:r>
              <a:rPr sz="2200" u="sng" dirty="0">
                <a:solidFill>
                  <a:srgbClr val="252525"/>
                </a:solidFill>
                <a:latin typeface="微软雅黑" panose="020B0503020204020204" pitchFamily="34" charset="-122"/>
                <a:cs typeface="微软雅黑" panose="020B0503020204020204" pitchFamily="34" charset="-122"/>
              </a:rPr>
              <a:t>社会的</a:t>
            </a:r>
            <a:r>
              <a:rPr sz="2200" b="1" u="sng" dirty="0">
                <a:solidFill>
                  <a:srgbClr val="C00000"/>
                </a:solidFill>
                <a:latin typeface="微软雅黑" panose="020B0503020204020204" pitchFamily="34" charset="-122"/>
                <a:cs typeface="微软雅黑" panose="020B0503020204020204" pitchFamily="34" charset="-122"/>
              </a:rPr>
              <a:t>政治、法律</a:t>
            </a:r>
            <a:r>
              <a:rPr sz="2200" b="1" u="sng" spc="-5" dirty="0">
                <a:solidFill>
                  <a:srgbClr val="C00000"/>
                </a:solidFill>
                <a:latin typeface="微软雅黑" panose="020B0503020204020204" pitchFamily="34" charset="-122"/>
                <a:cs typeface="微软雅黑" panose="020B0503020204020204" pitchFamily="34" charset="-122"/>
              </a:rPr>
              <a:t>、 </a:t>
            </a:r>
            <a:r>
              <a:rPr sz="2200" b="1" u="sng" dirty="0">
                <a:solidFill>
                  <a:srgbClr val="C00000"/>
                </a:solidFill>
                <a:latin typeface="微软雅黑" panose="020B0503020204020204" pitchFamily="34" charset="-122"/>
                <a:cs typeface="微软雅黑" panose="020B0503020204020204" pitchFamily="34" charset="-122"/>
              </a:rPr>
              <a:t>艺术、道德、宗教、哲学</a:t>
            </a:r>
            <a:r>
              <a:rPr sz="2200" u="sng" dirty="0">
                <a:solidFill>
                  <a:srgbClr val="252525"/>
                </a:solidFill>
                <a:latin typeface="微软雅黑" panose="020B0503020204020204" pitchFamily="34" charset="-122"/>
                <a:cs typeface="微软雅黑" panose="020B0503020204020204" pitchFamily="34" charset="-122"/>
              </a:rPr>
              <a:t>等</a:t>
            </a:r>
            <a:r>
              <a:rPr sz="2200" u="sng" spc="-5" dirty="0">
                <a:solidFill>
                  <a:srgbClr val="252525"/>
                </a:solidFill>
                <a:latin typeface="微软雅黑" panose="020B0503020204020204" pitchFamily="34" charset="-122"/>
                <a:cs typeface="微软雅黑" panose="020B0503020204020204" pitchFamily="34" charset="-122"/>
              </a:rPr>
              <a:t>意 </a:t>
            </a:r>
            <a:r>
              <a:rPr sz="2200" u="sng" dirty="0">
                <a:solidFill>
                  <a:srgbClr val="252525"/>
                </a:solidFill>
                <a:latin typeface="微软雅黑" panose="020B0503020204020204" pitchFamily="34" charset="-122"/>
                <a:cs typeface="微软雅黑" panose="020B0503020204020204" pitchFamily="34" charset="-122"/>
              </a:rPr>
              <a:t>识形态以及与这些意识形态</a:t>
            </a:r>
            <a:r>
              <a:rPr sz="2200" u="sng" spc="-5" dirty="0">
                <a:solidFill>
                  <a:srgbClr val="252525"/>
                </a:solidFill>
                <a:latin typeface="微软雅黑" panose="020B0503020204020204" pitchFamily="34" charset="-122"/>
                <a:cs typeface="微软雅黑" panose="020B0503020204020204" pitchFamily="34" charset="-122"/>
              </a:rPr>
              <a:t>相 </a:t>
            </a:r>
            <a:r>
              <a:rPr sz="2200" u="sng" dirty="0">
                <a:solidFill>
                  <a:srgbClr val="252525"/>
                </a:solidFill>
                <a:latin typeface="微软雅黑" panose="020B0503020204020204" pitchFamily="34" charset="-122"/>
                <a:cs typeface="微软雅黑" panose="020B0503020204020204" pitchFamily="34" charset="-122"/>
              </a:rPr>
              <a:t>适应的</a:t>
            </a:r>
            <a:r>
              <a:rPr sz="2200" b="1" u="sng" dirty="0">
                <a:solidFill>
                  <a:srgbClr val="C00000"/>
                </a:solidFill>
                <a:latin typeface="微软雅黑" panose="020B0503020204020204" pitchFamily="34" charset="-122"/>
                <a:cs typeface="微软雅黑" panose="020B0503020204020204" pitchFamily="34" charset="-122"/>
              </a:rPr>
              <a:t>政治法律制度和设施</a:t>
            </a:r>
            <a:r>
              <a:rPr sz="2200" u="sng" spc="-5" dirty="0">
                <a:solidFill>
                  <a:srgbClr val="252525"/>
                </a:solidFill>
                <a:latin typeface="微软雅黑" panose="020B0503020204020204" pitchFamily="34" charset="-122"/>
                <a:cs typeface="微软雅黑" panose="020B0503020204020204" pitchFamily="34" charset="-122"/>
              </a:rPr>
              <a:t>的 </a:t>
            </a:r>
            <a:r>
              <a:rPr sz="2200" u="sng" dirty="0">
                <a:solidFill>
                  <a:srgbClr val="252525"/>
                </a:solidFill>
                <a:latin typeface="微软雅黑" panose="020B0503020204020204" pitchFamily="34" charset="-122"/>
                <a:cs typeface="微软雅黑" panose="020B0503020204020204" pitchFamily="34" charset="-122"/>
              </a:rPr>
              <a:t>总和</a:t>
            </a:r>
            <a:r>
              <a:rPr sz="2200" u="sng" spc="-5" dirty="0">
                <a:solidFill>
                  <a:srgbClr val="252525"/>
                </a:solidFill>
                <a:latin typeface="微软雅黑" panose="020B0503020204020204" pitchFamily="34" charset="-122"/>
                <a:cs typeface="微软雅黑" panose="020B0503020204020204" pitchFamily="34" charset="-122"/>
              </a:rPr>
              <a:t>。</a:t>
            </a:r>
            <a:endParaRPr sz="2200" u="sng">
              <a:latin typeface="微软雅黑" panose="020B0503020204020204" pitchFamily="34" charset="-122"/>
              <a:cs typeface="微软雅黑" panose="020B0503020204020204" pitchFamily="34" charset="-122"/>
            </a:endParaRPr>
          </a:p>
        </p:txBody>
      </p:sp>
      <p:sp>
        <p:nvSpPr>
          <p:cNvPr id="11" name="object 11"/>
          <p:cNvSpPr/>
          <p:nvPr/>
        </p:nvSpPr>
        <p:spPr>
          <a:xfrm>
            <a:off x="4129404" y="2413076"/>
            <a:ext cx="3675379" cy="3054985"/>
          </a:xfrm>
          <a:custGeom>
            <a:avLst/>
            <a:gdLst/>
            <a:ahLst/>
            <a:cxnLst/>
            <a:rect l="l" t="t" r="r" b="b"/>
            <a:pathLst>
              <a:path w="3675379" h="3054985">
                <a:moveTo>
                  <a:pt x="3662679" y="3054908"/>
                </a:moveTo>
                <a:lnTo>
                  <a:pt x="12700" y="3054908"/>
                </a:lnTo>
                <a:lnTo>
                  <a:pt x="10223" y="3054667"/>
                </a:lnTo>
                <a:lnTo>
                  <a:pt x="0" y="3042208"/>
                </a:lnTo>
                <a:lnTo>
                  <a:pt x="0" y="618540"/>
                </a:lnTo>
                <a:lnTo>
                  <a:pt x="1833689" y="571"/>
                </a:lnTo>
                <a:lnTo>
                  <a:pt x="1836331" y="0"/>
                </a:lnTo>
                <a:lnTo>
                  <a:pt x="1839048" y="0"/>
                </a:lnTo>
                <a:lnTo>
                  <a:pt x="1841690" y="571"/>
                </a:lnTo>
                <a:lnTo>
                  <a:pt x="1914292" y="24676"/>
                </a:lnTo>
                <a:lnTo>
                  <a:pt x="1833689" y="24676"/>
                </a:lnTo>
                <a:lnTo>
                  <a:pt x="1837690" y="26004"/>
                </a:lnTo>
                <a:lnTo>
                  <a:pt x="53001" y="618540"/>
                </a:lnTo>
                <a:lnTo>
                  <a:pt x="25400" y="618540"/>
                </a:lnTo>
                <a:lnTo>
                  <a:pt x="16700" y="630593"/>
                </a:lnTo>
                <a:lnTo>
                  <a:pt x="25400" y="630593"/>
                </a:lnTo>
                <a:lnTo>
                  <a:pt x="25400" y="3029508"/>
                </a:lnTo>
                <a:lnTo>
                  <a:pt x="12700" y="3029508"/>
                </a:lnTo>
                <a:lnTo>
                  <a:pt x="25400" y="3042208"/>
                </a:lnTo>
                <a:lnTo>
                  <a:pt x="3675379" y="3042208"/>
                </a:lnTo>
                <a:lnTo>
                  <a:pt x="3675138" y="3044685"/>
                </a:lnTo>
                <a:lnTo>
                  <a:pt x="3665156" y="3054667"/>
                </a:lnTo>
                <a:lnTo>
                  <a:pt x="3662679" y="3054908"/>
                </a:lnTo>
                <a:close/>
              </a:path>
              <a:path w="3675379" h="3054985">
                <a:moveTo>
                  <a:pt x="1837690" y="26004"/>
                </a:moveTo>
                <a:lnTo>
                  <a:pt x="1833689" y="24676"/>
                </a:lnTo>
                <a:lnTo>
                  <a:pt x="1841690" y="24676"/>
                </a:lnTo>
                <a:lnTo>
                  <a:pt x="1837690" y="26004"/>
                </a:lnTo>
                <a:close/>
              </a:path>
              <a:path w="3675379" h="3054985">
                <a:moveTo>
                  <a:pt x="3649979" y="627704"/>
                </a:moveTo>
                <a:lnTo>
                  <a:pt x="1837690" y="26004"/>
                </a:lnTo>
                <a:lnTo>
                  <a:pt x="1841690" y="24676"/>
                </a:lnTo>
                <a:lnTo>
                  <a:pt x="1914292" y="24676"/>
                </a:lnTo>
                <a:lnTo>
                  <a:pt x="3666680" y="606488"/>
                </a:lnTo>
                <a:lnTo>
                  <a:pt x="3675379" y="618540"/>
                </a:lnTo>
                <a:lnTo>
                  <a:pt x="3649979" y="618540"/>
                </a:lnTo>
                <a:lnTo>
                  <a:pt x="3649979" y="627704"/>
                </a:lnTo>
                <a:close/>
              </a:path>
              <a:path w="3675379" h="3054985">
                <a:moveTo>
                  <a:pt x="16700" y="630593"/>
                </a:moveTo>
                <a:lnTo>
                  <a:pt x="25400" y="618540"/>
                </a:lnTo>
                <a:lnTo>
                  <a:pt x="25400" y="627704"/>
                </a:lnTo>
                <a:lnTo>
                  <a:pt x="16700" y="630593"/>
                </a:lnTo>
                <a:close/>
              </a:path>
              <a:path w="3675379" h="3054985">
                <a:moveTo>
                  <a:pt x="25400" y="627704"/>
                </a:moveTo>
                <a:lnTo>
                  <a:pt x="25400" y="618540"/>
                </a:lnTo>
                <a:lnTo>
                  <a:pt x="53001" y="618540"/>
                </a:lnTo>
                <a:lnTo>
                  <a:pt x="25400" y="627704"/>
                </a:lnTo>
                <a:close/>
              </a:path>
              <a:path w="3675379" h="3054985">
                <a:moveTo>
                  <a:pt x="3658679" y="630593"/>
                </a:moveTo>
                <a:lnTo>
                  <a:pt x="3649979" y="627704"/>
                </a:lnTo>
                <a:lnTo>
                  <a:pt x="3649979" y="618540"/>
                </a:lnTo>
                <a:lnTo>
                  <a:pt x="3658679" y="630593"/>
                </a:lnTo>
                <a:close/>
              </a:path>
              <a:path w="3675379" h="3054985">
                <a:moveTo>
                  <a:pt x="3675379" y="630593"/>
                </a:moveTo>
                <a:lnTo>
                  <a:pt x="3658679" y="630593"/>
                </a:lnTo>
                <a:lnTo>
                  <a:pt x="3649979" y="618540"/>
                </a:lnTo>
                <a:lnTo>
                  <a:pt x="3675379" y="618540"/>
                </a:lnTo>
                <a:lnTo>
                  <a:pt x="3675379" y="630593"/>
                </a:lnTo>
                <a:close/>
              </a:path>
              <a:path w="3675379" h="3054985">
                <a:moveTo>
                  <a:pt x="25400" y="630593"/>
                </a:moveTo>
                <a:lnTo>
                  <a:pt x="16700" y="630593"/>
                </a:lnTo>
                <a:lnTo>
                  <a:pt x="25400" y="627704"/>
                </a:lnTo>
                <a:lnTo>
                  <a:pt x="25400" y="630593"/>
                </a:lnTo>
                <a:close/>
              </a:path>
              <a:path w="3675379" h="3054985">
                <a:moveTo>
                  <a:pt x="3649979" y="3042208"/>
                </a:moveTo>
                <a:lnTo>
                  <a:pt x="3649979" y="627704"/>
                </a:lnTo>
                <a:lnTo>
                  <a:pt x="3658679" y="630593"/>
                </a:lnTo>
                <a:lnTo>
                  <a:pt x="3675379" y="630593"/>
                </a:lnTo>
                <a:lnTo>
                  <a:pt x="3675379" y="3029508"/>
                </a:lnTo>
                <a:lnTo>
                  <a:pt x="3662679" y="3029508"/>
                </a:lnTo>
                <a:lnTo>
                  <a:pt x="3649979" y="3042208"/>
                </a:lnTo>
                <a:close/>
              </a:path>
              <a:path w="3675379" h="3054985">
                <a:moveTo>
                  <a:pt x="25400" y="3042208"/>
                </a:moveTo>
                <a:lnTo>
                  <a:pt x="12700" y="3029508"/>
                </a:lnTo>
                <a:lnTo>
                  <a:pt x="25400" y="3029508"/>
                </a:lnTo>
                <a:lnTo>
                  <a:pt x="25400" y="3042208"/>
                </a:lnTo>
                <a:close/>
              </a:path>
              <a:path w="3675379" h="3054985">
                <a:moveTo>
                  <a:pt x="3649979" y="3042208"/>
                </a:moveTo>
                <a:lnTo>
                  <a:pt x="25400" y="3042208"/>
                </a:lnTo>
                <a:lnTo>
                  <a:pt x="25400" y="3029508"/>
                </a:lnTo>
                <a:lnTo>
                  <a:pt x="3649979" y="3029508"/>
                </a:lnTo>
                <a:lnTo>
                  <a:pt x="3649979" y="3042208"/>
                </a:lnTo>
                <a:close/>
              </a:path>
              <a:path w="3675379" h="3054985">
                <a:moveTo>
                  <a:pt x="3675379" y="3042208"/>
                </a:moveTo>
                <a:lnTo>
                  <a:pt x="3649979" y="3042208"/>
                </a:lnTo>
                <a:lnTo>
                  <a:pt x="3662679" y="3029508"/>
                </a:lnTo>
                <a:lnTo>
                  <a:pt x="3675379" y="3029508"/>
                </a:lnTo>
                <a:lnTo>
                  <a:pt x="3675379" y="3042208"/>
                </a:lnTo>
                <a:close/>
              </a:path>
            </a:pathLst>
          </a:custGeom>
          <a:solidFill>
            <a:srgbClr val="C00000"/>
          </a:solidFill>
        </p:spPr>
        <p:txBody>
          <a:bodyPr wrap="square" lIns="0" tIns="0" rIns="0" bIns="0" rtlCol="0"/>
          <a:lstStyle/>
          <a:p>
            <a:endParaRPr sz="1800"/>
          </a:p>
        </p:txBody>
      </p:sp>
      <p:sp>
        <p:nvSpPr>
          <p:cNvPr id="12" name="object 12"/>
          <p:cNvSpPr/>
          <p:nvPr/>
        </p:nvSpPr>
        <p:spPr>
          <a:xfrm>
            <a:off x="6046790" y="1818195"/>
            <a:ext cx="2285365" cy="850900"/>
          </a:xfrm>
          <a:custGeom>
            <a:avLst/>
            <a:gdLst/>
            <a:ahLst/>
            <a:cxnLst/>
            <a:rect l="l" t="t" r="r" b="b"/>
            <a:pathLst>
              <a:path w="2285365" h="850900">
                <a:moveTo>
                  <a:pt x="2178237" y="638492"/>
                </a:moveTo>
                <a:lnTo>
                  <a:pt x="1964877" y="638492"/>
                </a:lnTo>
                <a:lnTo>
                  <a:pt x="1926335" y="586045"/>
                </a:lnTo>
                <a:lnTo>
                  <a:pt x="1879705" y="535060"/>
                </a:lnTo>
                <a:lnTo>
                  <a:pt x="1825286" y="485652"/>
                </a:lnTo>
                <a:lnTo>
                  <a:pt x="1763380" y="437940"/>
                </a:lnTo>
                <a:lnTo>
                  <a:pt x="1694287" y="392042"/>
                </a:lnTo>
                <a:lnTo>
                  <a:pt x="1618308" y="348074"/>
                </a:lnTo>
                <a:lnTo>
                  <a:pt x="1535743" y="306153"/>
                </a:lnTo>
                <a:lnTo>
                  <a:pt x="1446895" y="266398"/>
                </a:lnTo>
                <a:lnTo>
                  <a:pt x="1352062" y="228925"/>
                </a:lnTo>
                <a:lnTo>
                  <a:pt x="1251547" y="193852"/>
                </a:lnTo>
                <a:lnTo>
                  <a:pt x="1145649" y="161297"/>
                </a:lnTo>
                <a:lnTo>
                  <a:pt x="1034670" y="131376"/>
                </a:lnTo>
                <a:lnTo>
                  <a:pt x="918911" y="104207"/>
                </a:lnTo>
                <a:lnTo>
                  <a:pt x="798671" y="79907"/>
                </a:lnTo>
                <a:lnTo>
                  <a:pt x="674253" y="58594"/>
                </a:lnTo>
                <a:lnTo>
                  <a:pt x="545956" y="40386"/>
                </a:lnTo>
                <a:lnTo>
                  <a:pt x="414081" y="25398"/>
                </a:lnTo>
                <a:lnTo>
                  <a:pt x="278930" y="13750"/>
                </a:lnTo>
                <a:lnTo>
                  <a:pt x="140802" y="5557"/>
                </a:lnTo>
                <a:lnTo>
                  <a:pt x="0" y="939"/>
                </a:lnTo>
                <a:lnTo>
                  <a:pt x="101660" y="0"/>
                </a:lnTo>
                <a:lnTo>
                  <a:pt x="250244" y="2010"/>
                </a:lnTo>
                <a:lnTo>
                  <a:pt x="396104" y="7954"/>
                </a:lnTo>
                <a:lnTo>
                  <a:pt x="538909" y="17702"/>
                </a:lnTo>
                <a:lnTo>
                  <a:pt x="678328" y="31122"/>
                </a:lnTo>
                <a:lnTo>
                  <a:pt x="814029" y="48082"/>
                </a:lnTo>
                <a:lnTo>
                  <a:pt x="945681" y="68454"/>
                </a:lnTo>
                <a:lnTo>
                  <a:pt x="1072953" y="92105"/>
                </a:lnTo>
                <a:lnTo>
                  <a:pt x="1195515" y="118905"/>
                </a:lnTo>
                <a:lnTo>
                  <a:pt x="1313034" y="148723"/>
                </a:lnTo>
                <a:lnTo>
                  <a:pt x="1425179" y="181429"/>
                </a:lnTo>
                <a:lnTo>
                  <a:pt x="1531620" y="216890"/>
                </a:lnTo>
                <a:lnTo>
                  <a:pt x="1632025" y="254977"/>
                </a:lnTo>
                <a:lnTo>
                  <a:pt x="1726063" y="295559"/>
                </a:lnTo>
                <a:lnTo>
                  <a:pt x="1813403" y="338505"/>
                </a:lnTo>
                <a:lnTo>
                  <a:pt x="1893714" y="383683"/>
                </a:lnTo>
                <a:lnTo>
                  <a:pt x="1966664" y="430964"/>
                </a:lnTo>
                <a:lnTo>
                  <a:pt x="2031923" y="480216"/>
                </a:lnTo>
                <a:lnTo>
                  <a:pt x="2089159" y="531309"/>
                </a:lnTo>
                <a:lnTo>
                  <a:pt x="2138040" y="584111"/>
                </a:lnTo>
                <a:lnTo>
                  <a:pt x="2178237" y="638492"/>
                </a:lnTo>
                <a:close/>
              </a:path>
              <a:path w="2285365" h="850900">
                <a:moveTo>
                  <a:pt x="2140137" y="850328"/>
                </a:moveTo>
                <a:lnTo>
                  <a:pt x="1859721" y="638492"/>
                </a:lnTo>
                <a:lnTo>
                  <a:pt x="2284917" y="638492"/>
                </a:lnTo>
                <a:lnTo>
                  <a:pt x="2140137" y="850328"/>
                </a:lnTo>
                <a:close/>
              </a:path>
            </a:pathLst>
          </a:custGeom>
          <a:solidFill>
            <a:srgbClr val="001F5F"/>
          </a:solidFill>
        </p:spPr>
        <p:txBody>
          <a:bodyPr wrap="square" lIns="0" tIns="0" rIns="0" bIns="0" rtlCol="0"/>
          <a:lstStyle/>
          <a:p>
            <a:endParaRPr sz="1800"/>
          </a:p>
        </p:txBody>
      </p:sp>
      <p:sp>
        <p:nvSpPr>
          <p:cNvPr id="13" name="object 13"/>
          <p:cNvSpPr/>
          <p:nvPr/>
        </p:nvSpPr>
        <p:spPr>
          <a:xfrm>
            <a:off x="3788664" y="1815083"/>
            <a:ext cx="2363724" cy="856488"/>
          </a:xfrm>
          <a:prstGeom prst="rect">
            <a:avLst/>
          </a:prstGeom>
          <a:blipFill>
            <a:blip r:embed="rId1" cstate="print"/>
            <a:stretch>
              <a:fillRect/>
            </a:stretch>
          </a:blipFill>
        </p:spPr>
        <p:txBody>
          <a:bodyPr wrap="square" lIns="0" tIns="0" rIns="0" bIns="0" rtlCol="0"/>
          <a:lstStyle/>
          <a:p>
            <a:endParaRPr sz="1800"/>
          </a:p>
        </p:txBody>
      </p:sp>
      <p:sp>
        <p:nvSpPr>
          <p:cNvPr id="14" name="object 14"/>
          <p:cNvSpPr/>
          <p:nvPr/>
        </p:nvSpPr>
        <p:spPr>
          <a:xfrm>
            <a:off x="3884676" y="5661659"/>
            <a:ext cx="2208530" cy="845819"/>
          </a:xfrm>
          <a:custGeom>
            <a:avLst/>
            <a:gdLst/>
            <a:ahLst/>
            <a:cxnLst/>
            <a:rect l="l" t="t" r="r" b="b"/>
            <a:pathLst>
              <a:path w="2208529" h="845820">
                <a:moveTo>
                  <a:pt x="422148" y="211836"/>
                </a:moveTo>
                <a:lnTo>
                  <a:pt x="0" y="211836"/>
                </a:lnTo>
                <a:lnTo>
                  <a:pt x="149351" y="0"/>
                </a:lnTo>
                <a:lnTo>
                  <a:pt x="422148" y="211836"/>
                </a:lnTo>
                <a:close/>
              </a:path>
              <a:path w="2208529" h="845820">
                <a:moveTo>
                  <a:pt x="1996439" y="845819"/>
                </a:moveTo>
                <a:lnTo>
                  <a:pt x="1861101" y="843770"/>
                </a:lnTo>
                <a:lnTo>
                  <a:pt x="1728245" y="837814"/>
                </a:lnTo>
                <a:lnTo>
                  <a:pt x="1598171" y="828084"/>
                </a:lnTo>
                <a:lnTo>
                  <a:pt x="1471181" y="814709"/>
                </a:lnTo>
                <a:lnTo>
                  <a:pt x="1347579" y="797821"/>
                </a:lnTo>
                <a:lnTo>
                  <a:pt x="1227664" y="777551"/>
                </a:lnTo>
                <a:lnTo>
                  <a:pt x="1111740" y="754028"/>
                </a:lnTo>
                <a:lnTo>
                  <a:pt x="1000108" y="727385"/>
                </a:lnTo>
                <a:lnTo>
                  <a:pt x="893070" y="697752"/>
                </a:lnTo>
                <a:lnTo>
                  <a:pt x="790927" y="665259"/>
                </a:lnTo>
                <a:lnTo>
                  <a:pt x="693982" y="630037"/>
                </a:lnTo>
                <a:lnTo>
                  <a:pt x="602535" y="592218"/>
                </a:lnTo>
                <a:lnTo>
                  <a:pt x="516890" y="551932"/>
                </a:lnTo>
                <a:lnTo>
                  <a:pt x="437348" y="509309"/>
                </a:lnTo>
                <a:lnTo>
                  <a:pt x="364210" y="464481"/>
                </a:lnTo>
                <a:lnTo>
                  <a:pt x="297779" y="417578"/>
                </a:lnTo>
                <a:lnTo>
                  <a:pt x="238356" y="368731"/>
                </a:lnTo>
                <a:lnTo>
                  <a:pt x="186170" y="317984"/>
                </a:lnTo>
                <a:lnTo>
                  <a:pt x="141713" y="265685"/>
                </a:lnTo>
                <a:lnTo>
                  <a:pt x="105156" y="211836"/>
                </a:lnTo>
                <a:lnTo>
                  <a:pt x="316991" y="211836"/>
                </a:lnTo>
                <a:lnTo>
                  <a:pt x="353639" y="265729"/>
                </a:lnTo>
                <a:lnTo>
                  <a:pt x="398210" y="318071"/>
                </a:lnTo>
                <a:lnTo>
                  <a:pt x="450248" y="368603"/>
                </a:lnTo>
                <a:lnTo>
                  <a:pt x="509682" y="417408"/>
                </a:lnTo>
                <a:lnTo>
                  <a:pt x="576122" y="464269"/>
                </a:lnTo>
                <a:lnTo>
                  <a:pt x="649264" y="509054"/>
                </a:lnTo>
                <a:lnTo>
                  <a:pt x="728809" y="551631"/>
                </a:lnTo>
                <a:lnTo>
                  <a:pt x="814454" y="591868"/>
                </a:lnTo>
                <a:lnTo>
                  <a:pt x="905898" y="629634"/>
                </a:lnTo>
                <a:lnTo>
                  <a:pt x="1002839" y="664797"/>
                </a:lnTo>
                <a:lnTo>
                  <a:pt x="1104976" y="697225"/>
                </a:lnTo>
                <a:lnTo>
                  <a:pt x="1212008" y="726787"/>
                </a:lnTo>
                <a:lnTo>
                  <a:pt x="1323633" y="753351"/>
                </a:lnTo>
                <a:lnTo>
                  <a:pt x="1439548" y="776786"/>
                </a:lnTo>
                <a:lnTo>
                  <a:pt x="1559454" y="796959"/>
                </a:lnTo>
                <a:lnTo>
                  <a:pt x="1683048" y="813739"/>
                </a:lnTo>
                <a:lnTo>
                  <a:pt x="1810028" y="826994"/>
                </a:lnTo>
                <a:lnTo>
                  <a:pt x="1940094" y="836593"/>
                </a:lnTo>
                <a:lnTo>
                  <a:pt x="2072944" y="842404"/>
                </a:lnTo>
                <a:lnTo>
                  <a:pt x="2208276" y="844295"/>
                </a:lnTo>
                <a:lnTo>
                  <a:pt x="1996439" y="845819"/>
                </a:lnTo>
                <a:close/>
              </a:path>
            </a:pathLst>
          </a:custGeom>
          <a:solidFill>
            <a:srgbClr val="001F5F"/>
          </a:solidFill>
        </p:spPr>
        <p:txBody>
          <a:bodyPr wrap="square" lIns="0" tIns="0" rIns="0" bIns="0" rtlCol="0"/>
          <a:lstStyle/>
          <a:p>
            <a:endParaRPr sz="1800"/>
          </a:p>
        </p:txBody>
      </p:sp>
      <p:sp>
        <p:nvSpPr>
          <p:cNvPr id="15" name="object 15"/>
          <p:cNvSpPr/>
          <p:nvPr/>
        </p:nvSpPr>
        <p:spPr>
          <a:xfrm>
            <a:off x="5983223" y="5658611"/>
            <a:ext cx="2065020" cy="851916"/>
          </a:xfrm>
          <a:prstGeom prst="rect">
            <a:avLst/>
          </a:prstGeom>
          <a:blipFill>
            <a:blip r:embed="rId2" cstate="print"/>
            <a:stretch>
              <a:fillRect/>
            </a:stretch>
          </a:blipFill>
        </p:spPr>
        <p:txBody>
          <a:bodyPr wrap="square" lIns="0" tIns="0" rIns="0" bIns="0" rtlCol="0"/>
          <a:lstStyle/>
          <a:p>
            <a:endParaRPr sz="1800"/>
          </a:p>
        </p:txBody>
      </p:sp>
      <p:sp>
        <p:nvSpPr>
          <p:cNvPr id="17" name="object 17"/>
          <p:cNvSpPr txBox="1"/>
          <p:nvPr/>
        </p:nvSpPr>
        <p:spPr>
          <a:xfrm>
            <a:off x="8147634" y="4876186"/>
            <a:ext cx="4013835" cy="792480"/>
          </a:xfrm>
          <a:prstGeom prst="rect">
            <a:avLst/>
          </a:prstGeom>
        </p:spPr>
        <p:txBody>
          <a:bodyPr vert="horz" wrap="square" lIns="0" tIns="0" rIns="0" bIns="0" rtlCol="0">
            <a:spAutoFit/>
          </a:bodyPr>
          <a:lstStyle/>
          <a:p>
            <a:pPr marL="12700">
              <a:lnSpc>
                <a:spcPct val="100000"/>
              </a:lnSpc>
            </a:pPr>
            <a:r>
              <a:rPr sz="2200" dirty="0">
                <a:solidFill>
                  <a:srgbClr val="252525"/>
                </a:solidFill>
                <a:latin typeface="微软雅黑" panose="020B0503020204020204" pitchFamily="34" charset="-122"/>
                <a:cs typeface="微软雅黑" panose="020B0503020204020204" pitchFamily="34" charset="-122"/>
              </a:rPr>
              <a:t>①</a:t>
            </a:r>
            <a:r>
              <a:rPr sz="2200" b="1" dirty="0">
                <a:solidFill>
                  <a:srgbClr val="C00000"/>
                </a:solidFill>
                <a:latin typeface="微软雅黑" panose="020B0503020204020204" pitchFamily="34" charset="-122"/>
                <a:cs typeface="微软雅黑" panose="020B0503020204020204" pitchFamily="34" charset="-122"/>
              </a:rPr>
              <a:t>政治</a:t>
            </a:r>
            <a:r>
              <a:rPr sz="2200" dirty="0">
                <a:solidFill>
                  <a:srgbClr val="252525"/>
                </a:solidFill>
                <a:latin typeface="微软雅黑" panose="020B0503020204020204" pitchFamily="34" charset="-122"/>
                <a:cs typeface="微软雅黑" panose="020B0503020204020204" pitchFamily="34" charset="-122"/>
              </a:rPr>
              <a:t>上层建筑</a:t>
            </a:r>
            <a:r>
              <a:rPr sz="2000" dirty="0">
                <a:solidFill>
                  <a:srgbClr val="252525"/>
                </a:solidFill>
                <a:latin typeface="微软雅黑" panose="020B0503020204020204" pitchFamily="34" charset="-122"/>
                <a:cs typeface="微软雅黑" panose="020B0503020204020204" pitchFamily="34" charset="-122"/>
              </a:rPr>
              <a:t>（政治法律</a:t>
            </a:r>
            <a:r>
              <a:rPr sz="2000" spc="5" dirty="0">
                <a:solidFill>
                  <a:srgbClr val="252525"/>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a:p>
            <a:pPr marL="12700">
              <a:lnSpc>
                <a:spcPct val="100000"/>
              </a:lnSpc>
              <a:spcBef>
                <a:spcPts val="900"/>
              </a:spcBef>
            </a:pPr>
            <a:r>
              <a:rPr sz="2200" dirty="0" smtClean="0">
                <a:solidFill>
                  <a:srgbClr val="252525"/>
                </a:solidFill>
                <a:latin typeface="微软雅黑" panose="020B0503020204020204" pitchFamily="34" charset="-122"/>
                <a:cs typeface="微软雅黑" panose="020B0503020204020204" pitchFamily="34" charset="-122"/>
              </a:rPr>
              <a:t>②</a:t>
            </a:r>
            <a:r>
              <a:rPr sz="2000" b="1" dirty="0" err="1" smtClean="0">
                <a:solidFill>
                  <a:srgbClr val="FF0000"/>
                </a:solidFill>
                <a:latin typeface="微软雅黑" panose="020B0503020204020204" pitchFamily="34" charset="-122"/>
                <a:cs typeface="微软雅黑" panose="020B0503020204020204" pitchFamily="34" charset="-122"/>
              </a:rPr>
              <a:t>社会意识形态</a:t>
            </a:r>
            <a:endParaRPr sz="2000" b="1" dirty="0" err="1" smtClean="0">
              <a:solidFill>
                <a:srgbClr val="FF0000"/>
              </a:solidFill>
              <a:latin typeface="微软雅黑" panose="020B0503020204020204" pitchFamily="34" charset="-122"/>
              <a:cs typeface="微软雅黑" panose="020B0503020204020204" pitchFamily="34" charset="-122"/>
            </a:endParaRPr>
          </a:p>
        </p:txBody>
      </p:sp>
      <p:sp>
        <p:nvSpPr>
          <p:cNvPr id="18"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10" name="矩形 9"/>
          <p:cNvSpPr/>
          <p:nvPr/>
        </p:nvSpPr>
        <p:spPr>
          <a:xfrm>
            <a:off x="8360825" y="5949280"/>
            <a:ext cx="2864887" cy="384721"/>
          </a:xfrm>
          <a:prstGeom prst="rect">
            <a:avLst/>
          </a:prstGeom>
        </p:spPr>
        <p:txBody>
          <a:bodyPr wrap="none">
            <a:spAutoFit/>
          </a:bodyPr>
          <a:lstStyle/>
          <a:p>
            <a:r>
              <a:rPr lang="zh-CN" altLang="en-US" dirty="0" smtClean="0"/>
              <a:t>补充：</a:t>
            </a:r>
            <a:r>
              <a:rPr lang="zh-CN" altLang="en-US" b="1" dirty="0" smtClean="0">
                <a:solidFill>
                  <a:srgbClr val="C00000"/>
                </a:solidFill>
              </a:rPr>
              <a:t>政治</a:t>
            </a:r>
            <a:r>
              <a:rPr lang="zh-CN" altLang="en-US" dirty="0"/>
              <a:t>居于主导地位</a:t>
            </a:r>
            <a:endParaRPr lang="zh-CN" altLang="en-US" dirty="0"/>
          </a:p>
        </p:txBody>
      </p:sp>
      <p:sp>
        <p:nvSpPr>
          <p:cNvPr id="16" name="文本框 15"/>
          <p:cNvSpPr txBox="1"/>
          <p:nvPr/>
        </p:nvSpPr>
        <p:spPr>
          <a:xfrm>
            <a:off x="2529840" y="6510655"/>
            <a:ext cx="6874510" cy="383540"/>
          </a:xfrm>
          <a:prstGeom prst="rect">
            <a:avLst/>
          </a:prstGeom>
          <a:noFill/>
        </p:spPr>
        <p:txBody>
          <a:bodyPr wrap="square" rtlCol="0" anchor="t">
            <a:spAutoFit/>
          </a:bodyPr>
          <a:lstStyle/>
          <a:p>
            <a:r>
              <a:rPr lang="en-US" altLang="zh-CN" b="1">
                <a:solidFill>
                  <a:srgbClr val="FF0000"/>
                </a:solidFill>
              </a:rPr>
              <a:t>(</a:t>
            </a:r>
            <a:r>
              <a:rPr lang="zh-CN" altLang="en-US" b="1">
                <a:solidFill>
                  <a:srgbClr val="FF0000"/>
                </a:solidFill>
              </a:rPr>
              <a:t>无产阶级政党制定正确的路线、方针、政策的理论依据</a:t>
            </a:r>
            <a:r>
              <a:rPr lang="en-US" altLang="zh-CN" b="1">
                <a:solidFill>
                  <a:srgbClr val="FF0000"/>
                </a:solidFill>
              </a:rPr>
              <a:t>)</a:t>
            </a:r>
            <a:endParaRPr lang="en-US" altLang="zh-CN" b="1">
              <a:solidFill>
                <a:srgbClr val="FF0000"/>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09700" y="1925955"/>
            <a:ext cx="9003665" cy="3770630"/>
          </a:xfrm>
        </p:spPr>
        <p:txBody>
          <a:bodyPr/>
          <a:lstStyle/>
          <a:p>
            <a:pPr algn="just">
              <a:lnSpc>
                <a:spcPct val="200000"/>
              </a:lnSpc>
              <a:buNone/>
            </a:pPr>
            <a:r>
              <a:rPr lang="en-US" sz="2400" dirty="0">
                <a:latin typeface="微软雅黑" panose="020B0503020204020204" pitchFamily="34" charset="-122"/>
                <a:ea typeface="微软雅黑" panose="020B0503020204020204" pitchFamily="34" charset="-122"/>
                <a:cs typeface="+mn-ea"/>
              </a:rPr>
              <a:t>###</a:t>
            </a:r>
            <a:r>
              <a:rPr sz="2400" dirty="0">
                <a:latin typeface="微软雅黑" panose="020B0503020204020204" pitchFamily="34" charset="-122"/>
                <a:ea typeface="微软雅黑" panose="020B0503020204020204" pitchFamily="34" charset="-122"/>
                <a:cs typeface="+mn-ea"/>
              </a:rPr>
              <a:t>（ ）是指一个社会中占统治地位的</a:t>
            </a:r>
            <a:r>
              <a:rPr sz="2400" b="1" dirty="0">
                <a:latin typeface="微软雅黑" panose="020B0503020204020204" pitchFamily="34" charset="-122"/>
                <a:ea typeface="微软雅黑" panose="020B0503020204020204" pitchFamily="34" charset="-122"/>
                <a:cs typeface="+mn-ea"/>
              </a:rPr>
              <a:t>生产关系各个方面的总和</a:t>
            </a:r>
            <a:endParaRPr sz="2400" b="1"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A 经济基础 </a:t>
            </a:r>
            <a:endParaRPr sz="2400"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B 生产力 </a:t>
            </a:r>
            <a:endParaRPr sz="2400"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C 上层建筑 </a:t>
            </a:r>
            <a:endParaRPr sz="2400"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D 社会形态 </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3975" y="1925955"/>
            <a:ext cx="10178415" cy="3770630"/>
          </a:xfrm>
        </p:spPr>
        <p:txBody>
          <a:bodyPr/>
          <a:lstStyle/>
          <a:p>
            <a:pPr algn="just">
              <a:lnSpc>
                <a:spcPct val="200000"/>
              </a:lnSpc>
              <a:buNone/>
            </a:pPr>
            <a:r>
              <a:rPr lang="en-US" sz="2400" dirty="0">
                <a:latin typeface="微软雅黑" panose="020B0503020204020204" pitchFamily="34" charset="-122"/>
                <a:ea typeface="微软雅黑" panose="020B0503020204020204" pitchFamily="34" charset="-122"/>
                <a:cs typeface="+mn-ea"/>
              </a:rPr>
              <a:t>###</a:t>
            </a:r>
            <a:r>
              <a:rPr sz="2400" dirty="0">
                <a:latin typeface="微软雅黑" panose="020B0503020204020204" pitchFamily="34" charset="-122"/>
                <a:ea typeface="微软雅黑" panose="020B0503020204020204" pitchFamily="34" charset="-122"/>
                <a:cs typeface="+mn-ea"/>
              </a:rPr>
              <a:t>（ </a:t>
            </a:r>
            <a:r>
              <a:rPr sz="2400" b="1" dirty="0">
                <a:solidFill>
                  <a:srgbClr val="C00000"/>
                </a:solidFill>
                <a:latin typeface="微软雅黑" panose="020B0503020204020204" pitchFamily="34" charset="-122"/>
                <a:ea typeface="微软雅黑" panose="020B0503020204020204" pitchFamily="34" charset="-122"/>
                <a:cs typeface="+mn-ea"/>
              </a:rPr>
              <a:t>A</a:t>
            </a:r>
            <a:r>
              <a:rPr sz="2400" dirty="0">
                <a:latin typeface="微软雅黑" panose="020B0503020204020204" pitchFamily="34" charset="-122"/>
                <a:ea typeface="微软雅黑" panose="020B0503020204020204" pitchFamily="34" charset="-122"/>
                <a:cs typeface="+mn-ea"/>
              </a:rPr>
              <a:t>）是指一个社会中占统治地位的</a:t>
            </a:r>
            <a:r>
              <a:rPr sz="2400" b="1" dirty="0">
                <a:latin typeface="微软雅黑" panose="020B0503020204020204" pitchFamily="34" charset="-122"/>
                <a:ea typeface="微软雅黑" panose="020B0503020204020204" pitchFamily="34" charset="-122"/>
                <a:cs typeface="+mn-ea"/>
              </a:rPr>
              <a:t>生产关系各个方面的总和</a:t>
            </a:r>
            <a:endParaRPr sz="2400" b="1" dirty="0">
              <a:latin typeface="微软雅黑" panose="020B0503020204020204" pitchFamily="34" charset="-122"/>
              <a:ea typeface="微软雅黑" panose="020B0503020204020204" pitchFamily="34" charset="-122"/>
              <a:cs typeface="+mn-ea"/>
            </a:endParaRPr>
          </a:p>
          <a:p>
            <a:pPr algn="just">
              <a:lnSpc>
                <a:spcPct val="200000"/>
              </a:lnSpc>
              <a:buNone/>
            </a:pPr>
            <a:r>
              <a:rPr sz="2400" b="1" dirty="0">
                <a:solidFill>
                  <a:srgbClr val="FF0000"/>
                </a:solidFill>
                <a:latin typeface="微软雅黑" panose="020B0503020204020204" pitchFamily="34" charset="-122"/>
                <a:ea typeface="微软雅黑" panose="020B0503020204020204" pitchFamily="34" charset="-122"/>
                <a:cs typeface="+mn-ea"/>
              </a:rPr>
              <a:t>A 经济基础 </a:t>
            </a:r>
            <a:endParaRPr sz="2400" b="1" dirty="0">
              <a:solidFill>
                <a:srgbClr val="FF0000"/>
              </a:solidFill>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B 生产力（</a:t>
            </a:r>
            <a:r>
              <a:rPr sz="2400" dirty="0">
                <a:latin typeface="微软雅黑" panose="020B0503020204020204" pitchFamily="34" charset="-122"/>
                <a:ea typeface="微软雅黑" panose="020B0503020204020204" pitchFamily="34" charset="-122"/>
                <a:cs typeface="+mn-ea"/>
                <a:sym typeface="+mn-ea"/>
              </a:rPr>
              <a:t>人类获取物质资 料的能力）</a:t>
            </a:r>
            <a:r>
              <a:rPr sz="2400" dirty="0">
                <a:latin typeface="微软雅黑" panose="020B0503020204020204" pitchFamily="34" charset="-122"/>
                <a:ea typeface="微软雅黑" panose="020B0503020204020204" pitchFamily="34" charset="-122"/>
                <a:cs typeface="+mn-ea"/>
              </a:rPr>
              <a:t> </a:t>
            </a:r>
            <a:endParaRPr sz="2400"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C 上层建筑（</a:t>
            </a:r>
            <a:r>
              <a:rPr sz="2400" dirty="0">
                <a:latin typeface="微软雅黑" panose="020B0503020204020204" pitchFamily="34" charset="-122"/>
                <a:ea typeface="微软雅黑" panose="020B0503020204020204" pitchFamily="34" charset="-122"/>
                <a:cs typeface="+mn-ea"/>
                <a:sym typeface="+mn-ea"/>
              </a:rPr>
              <a:t>政治上层建筑和社会意识形态）</a:t>
            </a:r>
            <a:endParaRPr sz="2400" dirty="0">
              <a:latin typeface="微软雅黑" panose="020B0503020204020204" pitchFamily="34" charset="-122"/>
              <a:ea typeface="微软雅黑" panose="020B0503020204020204" pitchFamily="34" charset="-122"/>
              <a:cs typeface="+mn-ea"/>
            </a:endParaRPr>
          </a:p>
          <a:p>
            <a:pPr algn="just">
              <a:lnSpc>
                <a:spcPct val="200000"/>
              </a:lnSpc>
              <a:buNone/>
            </a:pPr>
            <a:r>
              <a:rPr sz="2400" dirty="0">
                <a:latin typeface="微软雅黑" panose="020B0503020204020204" pitchFamily="34" charset="-122"/>
                <a:ea typeface="微软雅黑" panose="020B0503020204020204" pitchFamily="34" charset="-122"/>
                <a:cs typeface="+mn-ea"/>
              </a:rPr>
              <a:t>D 社会形态 </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1424" y="1844824"/>
            <a:ext cx="9718600" cy="3770630"/>
          </a:xfrm>
        </p:spPr>
        <p:txBody>
          <a:bodyPr/>
          <a:lstStyle/>
          <a:p>
            <a:r>
              <a:rPr lang="en-US" altLang="zh-CN" sz="2400" dirty="0"/>
              <a:t>###</a:t>
            </a:r>
            <a:r>
              <a:rPr lang="zh-CN" altLang="en-US" sz="2400" dirty="0"/>
              <a:t>在上层建筑的各种要素中，居于主导地位的是 </a:t>
            </a:r>
            <a:r>
              <a:rPr lang="en-US" altLang="zh-CN" sz="2400" dirty="0"/>
              <a:t>( )</a:t>
            </a:r>
            <a:endParaRPr lang="en-US" altLang="zh-CN" sz="2400" dirty="0"/>
          </a:p>
          <a:p>
            <a:br>
              <a:rPr lang="zh-CN" altLang="en-US" sz="2400" dirty="0"/>
            </a:br>
            <a:r>
              <a:rPr lang="en-US" altLang="zh-CN" sz="2400" dirty="0"/>
              <a:t>A</a:t>
            </a:r>
            <a:r>
              <a:rPr lang="zh-CN" altLang="en-US" sz="2400" dirty="0"/>
              <a:t>、 艺术</a:t>
            </a:r>
            <a:endParaRPr lang="zh-CN" altLang="en-US" sz="2400" dirty="0"/>
          </a:p>
          <a:p>
            <a:r>
              <a:rPr lang="en-US" altLang="zh-CN" sz="2400" dirty="0"/>
              <a:t>B</a:t>
            </a:r>
            <a:r>
              <a:rPr lang="zh-CN" altLang="en-US" sz="2400" dirty="0"/>
              <a:t>、 宗教</a:t>
            </a:r>
            <a:endParaRPr lang="zh-CN" altLang="en-US" sz="2400" dirty="0"/>
          </a:p>
          <a:p>
            <a:r>
              <a:rPr lang="en-US" altLang="zh-CN" sz="2400" dirty="0"/>
              <a:t>C</a:t>
            </a:r>
            <a:r>
              <a:rPr lang="zh-CN" altLang="en-US" sz="2400" dirty="0"/>
              <a:t>、 政治</a:t>
            </a:r>
            <a:endParaRPr lang="zh-CN" altLang="en-US" sz="2400" dirty="0"/>
          </a:p>
          <a:p>
            <a:r>
              <a:rPr lang="en-US" altLang="zh-CN" sz="2400" dirty="0"/>
              <a:t>D</a:t>
            </a:r>
            <a:r>
              <a:rPr lang="zh-CN" altLang="en-US" sz="2400" dirty="0"/>
              <a:t>、 哲学</a:t>
            </a:r>
            <a:endParaRPr lang="zh-CN" altLang="en-US" sz="2400" dirty="0"/>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1424" y="1844824"/>
            <a:ext cx="9718600" cy="3770630"/>
          </a:xfrm>
        </p:spPr>
        <p:txBody>
          <a:bodyPr/>
          <a:lstStyle/>
          <a:p>
            <a:r>
              <a:rPr lang="en-US" altLang="zh-CN" sz="2400" dirty="0"/>
              <a:t>###</a:t>
            </a:r>
            <a:r>
              <a:rPr lang="zh-CN" altLang="en-US" sz="2400" dirty="0"/>
              <a:t>在上层建筑的各种要素中，居于主导地位的是 </a:t>
            </a:r>
            <a:r>
              <a:rPr lang="en-US" altLang="zh-CN" sz="2400" dirty="0" smtClean="0"/>
              <a:t>(</a:t>
            </a:r>
            <a:r>
              <a:rPr lang="en-US" altLang="zh-CN" sz="2400" b="1" dirty="0" smtClean="0">
                <a:solidFill>
                  <a:srgbClr val="C00000"/>
                </a:solidFill>
              </a:rPr>
              <a:t>C </a:t>
            </a:r>
            <a:r>
              <a:rPr lang="en-US" altLang="zh-CN" sz="2400" dirty="0" smtClean="0"/>
              <a:t>)</a:t>
            </a:r>
            <a:endParaRPr lang="en-US" altLang="zh-CN" sz="2400" dirty="0"/>
          </a:p>
          <a:p>
            <a:br>
              <a:rPr lang="zh-CN" altLang="en-US" sz="2400" dirty="0"/>
            </a:br>
            <a:r>
              <a:rPr lang="en-US" altLang="zh-CN" sz="2400" dirty="0"/>
              <a:t>A</a:t>
            </a:r>
            <a:r>
              <a:rPr lang="zh-CN" altLang="en-US" sz="2400" dirty="0"/>
              <a:t>、 艺术</a:t>
            </a:r>
            <a:endParaRPr lang="zh-CN" altLang="en-US" sz="2400" dirty="0"/>
          </a:p>
          <a:p>
            <a:r>
              <a:rPr lang="en-US" altLang="zh-CN" sz="2400" dirty="0"/>
              <a:t>B</a:t>
            </a:r>
            <a:r>
              <a:rPr lang="zh-CN" altLang="en-US" sz="2400" dirty="0"/>
              <a:t>、 宗教</a:t>
            </a:r>
            <a:endParaRPr lang="zh-CN" altLang="en-US" sz="2400" dirty="0"/>
          </a:p>
          <a:p>
            <a:r>
              <a:rPr lang="en-US" altLang="zh-CN" sz="2400" b="1" dirty="0">
                <a:solidFill>
                  <a:srgbClr val="C00000"/>
                </a:solidFill>
              </a:rPr>
              <a:t>C</a:t>
            </a:r>
            <a:r>
              <a:rPr lang="zh-CN" altLang="en-US" sz="2400" b="1" dirty="0">
                <a:solidFill>
                  <a:srgbClr val="C00000"/>
                </a:solidFill>
              </a:rPr>
              <a:t>、 政治</a:t>
            </a:r>
            <a:endParaRPr lang="zh-CN" altLang="en-US" sz="2400" b="1" dirty="0">
              <a:solidFill>
                <a:srgbClr val="C00000"/>
              </a:solidFill>
            </a:endParaRPr>
          </a:p>
          <a:p>
            <a:r>
              <a:rPr lang="en-US" altLang="zh-CN" sz="2400" dirty="0"/>
              <a:t>D</a:t>
            </a:r>
            <a:r>
              <a:rPr lang="zh-CN" altLang="en-US" sz="2400" dirty="0"/>
              <a:t>、 哲学</a:t>
            </a:r>
            <a:endParaRPr lang="zh-CN" altLang="en-US" sz="2400" dirty="0"/>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a:t>
            </a:r>
            <a:r>
              <a:rPr lang="en-US"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err="1" smtClean="0">
                <a:solidFill>
                  <a:sysClr val="windowText" lastClr="000000"/>
                </a:solidFill>
                <a:latin typeface="华文中宋" panose="02010600040101010101" charset="-122"/>
                <a:ea typeface="华文中宋" panose="02010600040101010101" charset="-122"/>
                <a:cs typeface="+mn-ea"/>
                <a:sym typeface="+mn-ea"/>
              </a:rPr>
              <a:t>辩证唯物主义认识论首要的观点是</a:t>
            </a:r>
            <a:r>
              <a:rPr sz="2400" dirty="0" err="1">
                <a:solidFill>
                  <a:sysClr val="windowText" lastClr="000000"/>
                </a:solidFill>
                <a:latin typeface="华文中宋" panose="02010600040101010101" charset="-122"/>
                <a:ea typeface="华文中宋" panose="02010600040101010101" charset="-122"/>
                <a:cs typeface="+mn-ea"/>
                <a:sym typeface="+mn-ea"/>
              </a:rPr>
              <a:t>（</a:t>
            </a:r>
            <a:r>
              <a:rPr lang="en-US" altLang="en-US" sz="2400" b="1" dirty="0" err="1">
                <a:solidFill>
                  <a:srgbClr val="FF0000"/>
                </a:solidFill>
                <a:latin typeface="华文中宋" panose="02010600040101010101" charset="-122"/>
                <a:ea typeface="华文中宋" panose="02010600040101010101" charset="-122"/>
                <a:cs typeface="+mn-ea"/>
                <a:sym typeface="+mn-ea"/>
              </a:rPr>
              <a:t>A</a:t>
            </a:r>
            <a:r>
              <a:rPr sz="2400" dirty="0">
                <a:solidFill>
                  <a:sysClr val="windowText" lastClr="000000"/>
                </a:solidFill>
                <a:latin typeface="华文中宋" panose="02010600040101010101" charset="-122"/>
                <a:ea typeface="华文中宋" panose="02010600040101010101" charset="-122"/>
                <a:cs typeface="+mn-ea"/>
                <a:sym typeface="+mn-ea"/>
              </a:rPr>
              <a:t>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b="1" dirty="0">
                <a:solidFill>
                  <a:srgbClr val="FF0000"/>
                </a:solidFill>
                <a:latin typeface="华文中宋" panose="02010600040101010101" charset="-122"/>
                <a:ea typeface="华文中宋" panose="02010600040101010101" charset="-122"/>
                <a:cs typeface="+mn-ea"/>
                <a:sym typeface="+mn-ea"/>
              </a:rPr>
              <a:t>A 实践的观点</a:t>
            </a:r>
            <a:endParaRPr sz="2400" b="1" dirty="0">
              <a:solidFill>
                <a:srgbClr val="FF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B 辩证法的观点</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C 可知论的观点</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唯物论的观点</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8000" y="1925955"/>
            <a:ext cx="8635365" cy="3770630"/>
          </a:xfrm>
        </p:spPr>
        <p:txBody>
          <a:bodyPr/>
          <a:lstStyle/>
          <a:p>
            <a:pPr marL="0" algn="just">
              <a:lnSpc>
                <a:spcPct val="200000"/>
              </a:lnSpc>
              <a:spcBef>
                <a:spcPts val="0"/>
              </a:spcBef>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经济基础决定上层建筑，这就是说（    ）     1207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A 、任何社会的上层建筑都根源于它的经济基础</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B 、任何社会的经济基础都产生于它的上层建筑</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C 、上层建筑任何部分的变化都与经济基础的变化同步</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D 、上层建筑任何部分的性质都由经济基础直接决定</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8000" y="1925955"/>
            <a:ext cx="8635365" cy="3770630"/>
          </a:xfrm>
        </p:spPr>
        <p:txBody>
          <a:bodyPr/>
          <a:lstStyle/>
          <a:p>
            <a:pPr marL="0" algn="just">
              <a:lnSpc>
                <a:spcPct val="200000"/>
              </a:lnSpc>
              <a:spcBef>
                <a:spcPts val="0"/>
              </a:spcBef>
              <a:buNone/>
            </a:pPr>
            <a:r>
              <a:rPr lang="en-US" sz="2400" dirty="0">
                <a:latin typeface="微软雅黑" panose="020B0503020204020204" pitchFamily="34" charset="-122"/>
                <a:ea typeface="微软雅黑" panose="020B0503020204020204" pitchFamily="34" charset="-122"/>
                <a:cs typeface="+mn-ea"/>
                <a:sym typeface="+mn-ea"/>
              </a:rPr>
              <a:t>###</a:t>
            </a:r>
            <a:r>
              <a:rPr sz="2400" dirty="0">
                <a:latin typeface="微软雅黑" panose="020B0503020204020204" pitchFamily="34" charset="-122"/>
                <a:ea typeface="微软雅黑" panose="020B0503020204020204" pitchFamily="34" charset="-122"/>
                <a:cs typeface="+mn-ea"/>
                <a:sym typeface="+mn-ea"/>
              </a:rPr>
              <a:t>经济基础决定上层建筑，这就是说（ </a:t>
            </a:r>
            <a:r>
              <a:rPr lang="en-US" sz="2400" b="1" dirty="0">
                <a:solidFill>
                  <a:srgbClr val="FF0000"/>
                </a:solidFill>
                <a:latin typeface="微软雅黑" panose="020B0503020204020204" pitchFamily="34" charset="-122"/>
                <a:ea typeface="微软雅黑" panose="020B0503020204020204" pitchFamily="34" charset="-122"/>
                <a:cs typeface="+mn-ea"/>
                <a:sym typeface="+mn-ea"/>
              </a:rPr>
              <a:t>A</a:t>
            </a:r>
            <a:r>
              <a:rPr sz="2400" dirty="0">
                <a:latin typeface="微软雅黑" panose="020B0503020204020204" pitchFamily="34" charset="-122"/>
                <a:ea typeface="微软雅黑" panose="020B0503020204020204" pitchFamily="34" charset="-122"/>
                <a:cs typeface="+mn-ea"/>
                <a:sym typeface="+mn-ea"/>
              </a:rPr>
              <a:t>   ）     1207    </a:t>
            </a:r>
            <a:endParaRPr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b="1" dirty="0">
                <a:solidFill>
                  <a:srgbClr val="FF0000"/>
                </a:solidFill>
                <a:latin typeface="微软雅黑" panose="020B0503020204020204" pitchFamily="34" charset="-122"/>
                <a:ea typeface="微软雅黑" panose="020B0503020204020204" pitchFamily="34" charset="-122"/>
                <a:cs typeface="+mn-ea"/>
                <a:sym typeface="+mn-ea"/>
              </a:rPr>
              <a:t>A 、任何社会的上层建筑都根源于它的经济基础</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B 、任何社会的经济基础都产生于它的上层建筑</a:t>
            </a:r>
            <a:r>
              <a:rPr lang="zh-CN" sz="2400" dirty="0">
                <a:latin typeface="微软雅黑" panose="020B0503020204020204" pitchFamily="34" charset="-122"/>
                <a:ea typeface="微软雅黑" panose="020B0503020204020204" pitchFamily="34" charset="-122"/>
                <a:cs typeface="+mn-ea"/>
                <a:sym typeface="+mn-ea"/>
              </a:rPr>
              <a:t>（反）</a:t>
            </a:r>
            <a:endParaRPr lang="zh-CN"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C 、上层建筑任何部分的变化都与经济基础的变化同步</a:t>
            </a:r>
            <a:r>
              <a:rPr lang="zh-CN" sz="2400" dirty="0">
                <a:latin typeface="微软雅黑" panose="020B0503020204020204" pitchFamily="34" charset="-122"/>
                <a:ea typeface="微软雅黑" panose="020B0503020204020204" pitchFamily="34" charset="-122"/>
                <a:cs typeface="+mn-ea"/>
                <a:sym typeface="+mn-ea"/>
              </a:rPr>
              <a:t>（否）</a:t>
            </a:r>
            <a:endParaRPr lang="zh-CN" sz="2400" dirty="0">
              <a:latin typeface="微软雅黑" panose="020B0503020204020204" pitchFamily="34" charset="-122"/>
              <a:ea typeface="微软雅黑" panose="020B0503020204020204" pitchFamily="34" charset="-122"/>
              <a:cs typeface="+mn-ea"/>
              <a:sym typeface="+mn-ea"/>
            </a:endParaRPr>
          </a:p>
          <a:p>
            <a:pPr marL="0" algn="just">
              <a:lnSpc>
                <a:spcPct val="200000"/>
              </a:lnSpc>
              <a:spcBef>
                <a:spcPts val="0"/>
              </a:spcBef>
              <a:buNone/>
            </a:pPr>
            <a:r>
              <a:rPr sz="2400" dirty="0">
                <a:latin typeface="微软雅黑" panose="020B0503020204020204" pitchFamily="34" charset="-122"/>
                <a:ea typeface="微软雅黑" panose="020B0503020204020204" pitchFamily="34" charset="-122"/>
                <a:cs typeface="+mn-ea"/>
                <a:sym typeface="+mn-ea"/>
              </a:rPr>
              <a:t>D 、上层建筑</a:t>
            </a:r>
            <a:r>
              <a:rPr sz="2400" b="1" dirty="0">
                <a:solidFill>
                  <a:srgbClr val="FF0000"/>
                </a:solidFill>
                <a:latin typeface="微软雅黑" panose="020B0503020204020204" pitchFamily="34" charset="-122"/>
                <a:ea typeface="微软雅黑" panose="020B0503020204020204" pitchFamily="34" charset="-122"/>
                <a:cs typeface="+mn-ea"/>
                <a:sym typeface="+mn-ea"/>
              </a:rPr>
              <a:t>任何部分</a:t>
            </a:r>
            <a:r>
              <a:rPr sz="2400" dirty="0">
                <a:latin typeface="微软雅黑" panose="020B0503020204020204" pitchFamily="34" charset="-122"/>
                <a:ea typeface="微软雅黑" panose="020B0503020204020204" pitchFamily="34" charset="-122"/>
                <a:cs typeface="+mn-ea"/>
                <a:sym typeface="+mn-ea"/>
              </a:rPr>
              <a:t>的性质都由经济基础</a:t>
            </a:r>
            <a:r>
              <a:rPr sz="2400" b="1" dirty="0">
                <a:solidFill>
                  <a:srgbClr val="FF0000"/>
                </a:solidFill>
                <a:latin typeface="微软雅黑" panose="020B0503020204020204" pitchFamily="34" charset="-122"/>
                <a:ea typeface="微软雅黑" panose="020B0503020204020204" pitchFamily="34" charset="-122"/>
                <a:cs typeface="+mn-ea"/>
                <a:sym typeface="+mn-ea"/>
              </a:rPr>
              <a:t>直接</a:t>
            </a:r>
            <a:r>
              <a:rPr sz="2400" dirty="0">
                <a:latin typeface="微软雅黑" panose="020B0503020204020204" pitchFamily="34" charset="-122"/>
                <a:ea typeface="微软雅黑" panose="020B0503020204020204" pitchFamily="34" charset="-122"/>
                <a:cs typeface="+mn-ea"/>
                <a:sym typeface="+mn-ea"/>
              </a:rPr>
              <a:t>决定</a:t>
            </a:r>
            <a:endParaRPr sz="2400" dirty="0">
              <a:latin typeface="微软雅黑" panose="020B0503020204020204" pitchFamily="34" charset="-122"/>
              <a:ea typeface="微软雅黑" panose="020B0503020204020204" pitchFamily="34" charset="-122"/>
              <a:cs typeface="+mn-ea"/>
              <a:sym typeface="+mn-ea"/>
            </a:endParaRPr>
          </a:p>
        </p:txBody>
      </p:sp>
      <p:sp>
        <p:nvSpPr>
          <p:cNvPr id="6" name="标题 1"/>
          <p:cNvSpPr txBox="1"/>
          <p:nvPr/>
        </p:nvSpPr>
        <p:spPr>
          <a:xfrm>
            <a:off x="2482215" y="1044575"/>
            <a:ext cx="6106160" cy="699770"/>
          </a:xfrm>
          <a:prstGeom prst="rect">
            <a:avLst/>
          </a:prstGeom>
        </p:spPr>
        <p:txBody>
          <a:bodyPr lIns="91430" tIns="45718" rIns="91430" bIns="45718"/>
          <a:lstStyle>
            <a:lvl1pPr>
              <a:defRPr>
                <a:latin typeface="+mj-lt"/>
                <a:ea typeface="+mj-ea"/>
                <a:cs typeface="+mj-cs"/>
              </a:defRPr>
            </a:lvl1p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6334" y="1784999"/>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社会存在</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2742323" y="900747"/>
            <a:ext cx="307975" cy="1892300"/>
          </a:xfrm>
          <a:custGeom>
            <a:avLst/>
            <a:gdLst/>
            <a:ahLst/>
            <a:cxnLst/>
            <a:rect l="l" t="t" r="r" b="b"/>
            <a:pathLst>
              <a:path w="307975" h="1892300">
                <a:moveTo>
                  <a:pt x="307835" y="25400"/>
                </a:moveTo>
                <a:lnTo>
                  <a:pt x="229412" y="25400"/>
                </a:lnTo>
                <a:lnTo>
                  <a:pt x="235737" y="12700"/>
                </a:lnTo>
                <a:lnTo>
                  <a:pt x="251091" y="12700"/>
                </a:lnTo>
                <a:lnTo>
                  <a:pt x="257911" y="0"/>
                </a:lnTo>
                <a:lnTo>
                  <a:pt x="307327" y="0"/>
                </a:lnTo>
                <a:lnTo>
                  <a:pt x="307835" y="25400"/>
                </a:lnTo>
                <a:close/>
              </a:path>
              <a:path w="307975" h="1892300">
                <a:moveTo>
                  <a:pt x="263194" y="38100"/>
                </a:moveTo>
                <a:lnTo>
                  <a:pt x="216090" y="38100"/>
                </a:lnTo>
                <a:lnTo>
                  <a:pt x="222046" y="25400"/>
                </a:lnTo>
                <a:lnTo>
                  <a:pt x="270014" y="25400"/>
                </a:lnTo>
                <a:lnTo>
                  <a:pt x="263194" y="38100"/>
                </a:lnTo>
                <a:close/>
              </a:path>
              <a:path w="307975" h="1892300">
                <a:moveTo>
                  <a:pt x="240411" y="50800"/>
                </a:moveTo>
                <a:lnTo>
                  <a:pt x="203771" y="50800"/>
                </a:lnTo>
                <a:lnTo>
                  <a:pt x="209804" y="38100"/>
                </a:lnTo>
                <a:lnTo>
                  <a:pt x="246545" y="38100"/>
                </a:lnTo>
                <a:lnTo>
                  <a:pt x="240411" y="50800"/>
                </a:lnTo>
                <a:close/>
              </a:path>
              <a:path w="307975" h="1892300">
                <a:moveTo>
                  <a:pt x="229831" y="63500"/>
                </a:moveTo>
                <a:lnTo>
                  <a:pt x="192481" y="63500"/>
                </a:lnTo>
                <a:lnTo>
                  <a:pt x="197573" y="50800"/>
                </a:lnTo>
                <a:lnTo>
                  <a:pt x="235585" y="50800"/>
                </a:lnTo>
                <a:lnTo>
                  <a:pt x="229831" y="63500"/>
                </a:lnTo>
                <a:close/>
              </a:path>
              <a:path w="307975" h="1892300">
                <a:moveTo>
                  <a:pt x="206502" y="88900"/>
                </a:moveTo>
                <a:lnTo>
                  <a:pt x="177330" y="88900"/>
                </a:lnTo>
                <a:lnTo>
                  <a:pt x="182283" y="76200"/>
                </a:lnTo>
                <a:lnTo>
                  <a:pt x="186893" y="63500"/>
                </a:lnTo>
                <a:lnTo>
                  <a:pt x="220332" y="63500"/>
                </a:lnTo>
                <a:lnTo>
                  <a:pt x="215239" y="76200"/>
                </a:lnTo>
                <a:lnTo>
                  <a:pt x="211112" y="76200"/>
                </a:lnTo>
                <a:lnTo>
                  <a:pt x="206502" y="88900"/>
                </a:lnTo>
                <a:close/>
              </a:path>
              <a:path w="307975" h="1892300">
                <a:moveTo>
                  <a:pt x="195097" y="114300"/>
                </a:moveTo>
                <a:lnTo>
                  <a:pt x="165404" y="114300"/>
                </a:lnTo>
                <a:lnTo>
                  <a:pt x="168935" y="101600"/>
                </a:lnTo>
                <a:lnTo>
                  <a:pt x="173240" y="88900"/>
                </a:lnTo>
                <a:lnTo>
                  <a:pt x="206806" y="88900"/>
                </a:lnTo>
                <a:lnTo>
                  <a:pt x="202450" y="101600"/>
                </a:lnTo>
                <a:lnTo>
                  <a:pt x="198907" y="101600"/>
                </a:lnTo>
                <a:lnTo>
                  <a:pt x="195097" y="114300"/>
                </a:lnTo>
                <a:close/>
              </a:path>
              <a:path w="307975" h="1892300">
                <a:moveTo>
                  <a:pt x="181368" y="152400"/>
                </a:moveTo>
                <a:lnTo>
                  <a:pt x="153492" y="152400"/>
                </a:lnTo>
                <a:lnTo>
                  <a:pt x="156057" y="139700"/>
                </a:lnTo>
                <a:lnTo>
                  <a:pt x="158838" y="127000"/>
                </a:lnTo>
                <a:lnTo>
                  <a:pt x="161963" y="114300"/>
                </a:lnTo>
                <a:lnTo>
                  <a:pt x="191998" y="114300"/>
                </a:lnTo>
                <a:lnTo>
                  <a:pt x="188760" y="127000"/>
                </a:lnTo>
                <a:lnTo>
                  <a:pt x="188937" y="127000"/>
                </a:lnTo>
                <a:lnTo>
                  <a:pt x="186004" y="139700"/>
                </a:lnTo>
                <a:lnTo>
                  <a:pt x="183680" y="139700"/>
                </a:lnTo>
                <a:lnTo>
                  <a:pt x="181368" y="152400"/>
                </a:lnTo>
                <a:close/>
              </a:path>
              <a:path w="307975" h="1892300">
                <a:moveTo>
                  <a:pt x="170370" y="800100"/>
                </a:moveTo>
                <a:lnTo>
                  <a:pt x="140309" y="800100"/>
                </a:lnTo>
                <a:lnTo>
                  <a:pt x="142278" y="787400"/>
                </a:lnTo>
                <a:lnTo>
                  <a:pt x="143827" y="774700"/>
                </a:lnTo>
                <a:lnTo>
                  <a:pt x="144983" y="774700"/>
                </a:lnTo>
                <a:lnTo>
                  <a:pt x="145910" y="762000"/>
                </a:lnTo>
                <a:lnTo>
                  <a:pt x="146443" y="749300"/>
                </a:lnTo>
                <a:lnTo>
                  <a:pt x="146608" y="736600"/>
                </a:lnTo>
                <a:lnTo>
                  <a:pt x="146608" y="215900"/>
                </a:lnTo>
                <a:lnTo>
                  <a:pt x="146799" y="203200"/>
                </a:lnTo>
                <a:lnTo>
                  <a:pt x="147421" y="190500"/>
                </a:lnTo>
                <a:lnTo>
                  <a:pt x="148412" y="177800"/>
                </a:lnTo>
                <a:lnTo>
                  <a:pt x="149783" y="165100"/>
                </a:lnTo>
                <a:lnTo>
                  <a:pt x="151422" y="152400"/>
                </a:lnTo>
                <a:lnTo>
                  <a:pt x="181483" y="152400"/>
                </a:lnTo>
                <a:lnTo>
                  <a:pt x="179514" y="165100"/>
                </a:lnTo>
                <a:lnTo>
                  <a:pt x="177965" y="177800"/>
                </a:lnTo>
                <a:lnTo>
                  <a:pt x="176809" y="177800"/>
                </a:lnTo>
                <a:lnTo>
                  <a:pt x="175882" y="190500"/>
                </a:lnTo>
                <a:lnTo>
                  <a:pt x="175348" y="203200"/>
                </a:lnTo>
                <a:lnTo>
                  <a:pt x="175183" y="215900"/>
                </a:lnTo>
                <a:lnTo>
                  <a:pt x="175183" y="736600"/>
                </a:lnTo>
                <a:lnTo>
                  <a:pt x="174993" y="749300"/>
                </a:lnTo>
                <a:lnTo>
                  <a:pt x="174371" y="762000"/>
                </a:lnTo>
                <a:lnTo>
                  <a:pt x="173380" y="774700"/>
                </a:lnTo>
                <a:lnTo>
                  <a:pt x="172008" y="787400"/>
                </a:lnTo>
                <a:lnTo>
                  <a:pt x="170370" y="800100"/>
                </a:lnTo>
                <a:close/>
              </a:path>
              <a:path w="307975" h="1892300">
                <a:moveTo>
                  <a:pt x="159829" y="838200"/>
                </a:moveTo>
                <a:lnTo>
                  <a:pt x="129794" y="838200"/>
                </a:lnTo>
                <a:lnTo>
                  <a:pt x="133032" y="825500"/>
                </a:lnTo>
                <a:lnTo>
                  <a:pt x="132854" y="825500"/>
                </a:lnTo>
                <a:lnTo>
                  <a:pt x="135788" y="812800"/>
                </a:lnTo>
                <a:lnTo>
                  <a:pt x="138112" y="812800"/>
                </a:lnTo>
                <a:lnTo>
                  <a:pt x="140423" y="800100"/>
                </a:lnTo>
                <a:lnTo>
                  <a:pt x="168300" y="800100"/>
                </a:lnTo>
                <a:lnTo>
                  <a:pt x="165735" y="812800"/>
                </a:lnTo>
                <a:lnTo>
                  <a:pt x="162953" y="825500"/>
                </a:lnTo>
                <a:lnTo>
                  <a:pt x="159829" y="838200"/>
                </a:lnTo>
                <a:close/>
              </a:path>
              <a:path w="307975" h="1892300">
                <a:moveTo>
                  <a:pt x="148551" y="863600"/>
                </a:moveTo>
                <a:lnTo>
                  <a:pt x="114985" y="863600"/>
                </a:lnTo>
                <a:lnTo>
                  <a:pt x="119341" y="850900"/>
                </a:lnTo>
                <a:lnTo>
                  <a:pt x="122885" y="850900"/>
                </a:lnTo>
                <a:lnTo>
                  <a:pt x="126695" y="838200"/>
                </a:lnTo>
                <a:lnTo>
                  <a:pt x="156387" y="838200"/>
                </a:lnTo>
                <a:lnTo>
                  <a:pt x="152615" y="850900"/>
                </a:lnTo>
                <a:lnTo>
                  <a:pt x="148551" y="863600"/>
                </a:lnTo>
                <a:close/>
              </a:path>
              <a:path w="307975" h="1892300">
                <a:moveTo>
                  <a:pt x="110680" y="876300"/>
                </a:moveTo>
                <a:lnTo>
                  <a:pt x="106172" y="876300"/>
                </a:lnTo>
                <a:lnTo>
                  <a:pt x="111036" y="863600"/>
                </a:lnTo>
                <a:lnTo>
                  <a:pt x="110680" y="876300"/>
                </a:lnTo>
                <a:close/>
              </a:path>
              <a:path w="307975" h="1892300">
                <a:moveTo>
                  <a:pt x="134899" y="889000"/>
                </a:moveTo>
                <a:lnTo>
                  <a:pt x="101460" y="889000"/>
                </a:lnTo>
                <a:lnTo>
                  <a:pt x="106553" y="876300"/>
                </a:lnTo>
                <a:lnTo>
                  <a:pt x="110680" y="876300"/>
                </a:lnTo>
                <a:lnTo>
                  <a:pt x="115290" y="863600"/>
                </a:lnTo>
                <a:lnTo>
                  <a:pt x="144462" y="863600"/>
                </a:lnTo>
                <a:lnTo>
                  <a:pt x="139509" y="876300"/>
                </a:lnTo>
                <a:lnTo>
                  <a:pt x="134899" y="889000"/>
                </a:lnTo>
                <a:close/>
              </a:path>
              <a:path w="307975" h="1892300">
                <a:moveTo>
                  <a:pt x="101460" y="889000"/>
                </a:moveTo>
                <a:lnTo>
                  <a:pt x="96558" y="889000"/>
                </a:lnTo>
                <a:lnTo>
                  <a:pt x="101879" y="876300"/>
                </a:lnTo>
                <a:lnTo>
                  <a:pt x="101460" y="889000"/>
                </a:lnTo>
                <a:close/>
              </a:path>
              <a:path w="307975" h="1892300">
                <a:moveTo>
                  <a:pt x="124218" y="901700"/>
                </a:moveTo>
                <a:lnTo>
                  <a:pt x="86207" y="901700"/>
                </a:lnTo>
                <a:lnTo>
                  <a:pt x="91960" y="889000"/>
                </a:lnTo>
                <a:lnTo>
                  <a:pt x="129311" y="889000"/>
                </a:lnTo>
                <a:lnTo>
                  <a:pt x="124218" y="901700"/>
                </a:lnTo>
                <a:close/>
              </a:path>
              <a:path w="307975" h="1892300">
                <a:moveTo>
                  <a:pt x="75247" y="914400"/>
                </a:moveTo>
                <a:lnTo>
                  <a:pt x="69557" y="914400"/>
                </a:lnTo>
                <a:lnTo>
                  <a:pt x="75882" y="901700"/>
                </a:lnTo>
                <a:lnTo>
                  <a:pt x="75247" y="914400"/>
                </a:lnTo>
                <a:close/>
              </a:path>
              <a:path w="307975" h="1892300">
                <a:moveTo>
                  <a:pt x="111988" y="914400"/>
                </a:moveTo>
                <a:lnTo>
                  <a:pt x="75247" y="914400"/>
                </a:lnTo>
                <a:lnTo>
                  <a:pt x="81381" y="901700"/>
                </a:lnTo>
                <a:lnTo>
                  <a:pt x="118021" y="901700"/>
                </a:lnTo>
                <a:lnTo>
                  <a:pt x="111988" y="914400"/>
                </a:lnTo>
                <a:close/>
              </a:path>
              <a:path w="307975" h="1892300">
                <a:moveTo>
                  <a:pt x="99745" y="927100"/>
                </a:moveTo>
                <a:lnTo>
                  <a:pt x="51777" y="927100"/>
                </a:lnTo>
                <a:lnTo>
                  <a:pt x="58597" y="914400"/>
                </a:lnTo>
                <a:lnTo>
                  <a:pt x="105702" y="914400"/>
                </a:lnTo>
                <a:lnTo>
                  <a:pt x="99745" y="927100"/>
                </a:lnTo>
                <a:close/>
              </a:path>
              <a:path w="307975" h="1892300">
                <a:moveTo>
                  <a:pt x="14465" y="952500"/>
                </a:moveTo>
                <a:lnTo>
                  <a:pt x="609" y="952500"/>
                </a:lnTo>
                <a:lnTo>
                  <a:pt x="0" y="939800"/>
                </a:lnTo>
                <a:lnTo>
                  <a:pt x="3517" y="939800"/>
                </a:lnTo>
                <a:lnTo>
                  <a:pt x="5689" y="927100"/>
                </a:lnTo>
                <a:lnTo>
                  <a:pt x="14465" y="927100"/>
                </a:lnTo>
                <a:lnTo>
                  <a:pt x="14465" y="952500"/>
                </a:lnTo>
                <a:close/>
              </a:path>
              <a:path w="307975" h="1892300">
                <a:moveTo>
                  <a:pt x="63881" y="952500"/>
                </a:moveTo>
                <a:lnTo>
                  <a:pt x="14465" y="952500"/>
                </a:lnTo>
                <a:lnTo>
                  <a:pt x="14465" y="927100"/>
                </a:lnTo>
                <a:lnTo>
                  <a:pt x="39966" y="927100"/>
                </a:lnTo>
                <a:lnTo>
                  <a:pt x="47193" y="939800"/>
                </a:lnTo>
                <a:lnTo>
                  <a:pt x="70700" y="939800"/>
                </a:lnTo>
                <a:lnTo>
                  <a:pt x="63881" y="952500"/>
                </a:lnTo>
                <a:close/>
              </a:path>
              <a:path w="307975" h="1892300">
                <a:moveTo>
                  <a:pt x="86055" y="939800"/>
                </a:moveTo>
                <a:lnTo>
                  <a:pt x="47193" y="939800"/>
                </a:lnTo>
                <a:lnTo>
                  <a:pt x="39966" y="927100"/>
                </a:lnTo>
                <a:lnTo>
                  <a:pt x="92379" y="927100"/>
                </a:lnTo>
                <a:lnTo>
                  <a:pt x="86055" y="939800"/>
                </a:lnTo>
                <a:close/>
              </a:path>
              <a:path w="307975" h="1892300">
                <a:moveTo>
                  <a:pt x="78143" y="952500"/>
                </a:moveTo>
                <a:lnTo>
                  <a:pt x="63881" y="952500"/>
                </a:lnTo>
                <a:lnTo>
                  <a:pt x="70700" y="939800"/>
                </a:lnTo>
                <a:lnTo>
                  <a:pt x="71475" y="939800"/>
                </a:lnTo>
                <a:lnTo>
                  <a:pt x="78143" y="952500"/>
                </a:lnTo>
                <a:close/>
              </a:path>
              <a:path w="307975" h="1892300">
                <a:moveTo>
                  <a:pt x="99161" y="965200"/>
                </a:moveTo>
                <a:lnTo>
                  <a:pt x="27711" y="965200"/>
                </a:lnTo>
                <a:lnTo>
                  <a:pt x="20269" y="952500"/>
                </a:lnTo>
                <a:lnTo>
                  <a:pt x="93014" y="952500"/>
                </a:lnTo>
                <a:lnTo>
                  <a:pt x="99161" y="965200"/>
                </a:lnTo>
                <a:close/>
              </a:path>
              <a:path w="307975" h="1892300">
                <a:moveTo>
                  <a:pt x="111988" y="977900"/>
                </a:moveTo>
                <a:lnTo>
                  <a:pt x="64477" y="977900"/>
                </a:lnTo>
                <a:lnTo>
                  <a:pt x="57810" y="965200"/>
                </a:lnTo>
                <a:lnTo>
                  <a:pt x="105702" y="965200"/>
                </a:lnTo>
                <a:lnTo>
                  <a:pt x="111988" y="977900"/>
                </a:lnTo>
                <a:close/>
              </a:path>
              <a:path w="307975" h="1892300">
                <a:moveTo>
                  <a:pt x="81381" y="990600"/>
                </a:moveTo>
                <a:lnTo>
                  <a:pt x="75247" y="977900"/>
                </a:lnTo>
                <a:lnTo>
                  <a:pt x="80797" y="977900"/>
                </a:lnTo>
                <a:lnTo>
                  <a:pt x="81381" y="990600"/>
                </a:lnTo>
                <a:close/>
              </a:path>
              <a:path w="307975" h="1892300">
                <a:moveTo>
                  <a:pt x="124218" y="990600"/>
                </a:moveTo>
                <a:lnTo>
                  <a:pt x="86753" y="990600"/>
                </a:lnTo>
                <a:lnTo>
                  <a:pt x="80797" y="977900"/>
                </a:lnTo>
                <a:lnTo>
                  <a:pt x="118478" y="977900"/>
                </a:lnTo>
                <a:lnTo>
                  <a:pt x="124218" y="990600"/>
                </a:lnTo>
                <a:close/>
              </a:path>
              <a:path w="307975" h="1892300">
                <a:moveTo>
                  <a:pt x="139509" y="1016000"/>
                </a:moveTo>
                <a:lnTo>
                  <a:pt x="106553" y="1016000"/>
                </a:lnTo>
                <a:lnTo>
                  <a:pt x="101460" y="1003300"/>
                </a:lnTo>
                <a:lnTo>
                  <a:pt x="97002" y="1003300"/>
                </a:lnTo>
                <a:lnTo>
                  <a:pt x="91465" y="990600"/>
                </a:lnTo>
                <a:lnTo>
                  <a:pt x="129692" y="990600"/>
                </a:lnTo>
                <a:lnTo>
                  <a:pt x="134899" y="1003300"/>
                </a:lnTo>
                <a:lnTo>
                  <a:pt x="139509" y="1016000"/>
                </a:lnTo>
                <a:close/>
              </a:path>
              <a:path w="307975" h="1892300">
                <a:moveTo>
                  <a:pt x="152844" y="1041400"/>
                </a:moveTo>
                <a:lnTo>
                  <a:pt x="123139" y="1041400"/>
                </a:lnTo>
                <a:lnTo>
                  <a:pt x="119049" y="1028700"/>
                </a:lnTo>
                <a:lnTo>
                  <a:pt x="115290" y="1028700"/>
                </a:lnTo>
                <a:lnTo>
                  <a:pt x="110680" y="1016000"/>
                </a:lnTo>
                <a:lnTo>
                  <a:pt x="144462" y="1016000"/>
                </a:lnTo>
                <a:lnTo>
                  <a:pt x="148805" y="1028700"/>
                </a:lnTo>
                <a:lnTo>
                  <a:pt x="152844" y="1041400"/>
                </a:lnTo>
                <a:close/>
              </a:path>
              <a:path w="307975" h="1892300">
                <a:moveTo>
                  <a:pt x="165874" y="1079500"/>
                </a:moveTo>
                <a:lnTo>
                  <a:pt x="138252" y="1079500"/>
                </a:lnTo>
                <a:lnTo>
                  <a:pt x="135636" y="1066800"/>
                </a:lnTo>
                <a:lnTo>
                  <a:pt x="133032" y="1066800"/>
                </a:lnTo>
                <a:lnTo>
                  <a:pt x="129794" y="1054100"/>
                </a:lnTo>
                <a:lnTo>
                  <a:pt x="129997" y="1054100"/>
                </a:lnTo>
                <a:lnTo>
                  <a:pt x="126466" y="1041400"/>
                </a:lnTo>
                <a:lnTo>
                  <a:pt x="156387" y="1041400"/>
                </a:lnTo>
                <a:lnTo>
                  <a:pt x="159829" y="1054100"/>
                </a:lnTo>
                <a:lnTo>
                  <a:pt x="162953" y="1066800"/>
                </a:lnTo>
                <a:lnTo>
                  <a:pt x="165874" y="1079500"/>
                </a:lnTo>
                <a:close/>
              </a:path>
              <a:path w="307975" h="1892300">
                <a:moveTo>
                  <a:pt x="174409" y="1130300"/>
                </a:moveTo>
                <a:lnTo>
                  <a:pt x="145910" y="1130300"/>
                </a:lnTo>
                <a:lnTo>
                  <a:pt x="144983" y="1117600"/>
                </a:lnTo>
                <a:lnTo>
                  <a:pt x="143751" y="1104900"/>
                </a:lnTo>
                <a:lnTo>
                  <a:pt x="142189" y="1092200"/>
                </a:lnTo>
                <a:lnTo>
                  <a:pt x="140423" y="1092200"/>
                </a:lnTo>
                <a:lnTo>
                  <a:pt x="138112" y="1079500"/>
                </a:lnTo>
                <a:lnTo>
                  <a:pt x="168300" y="1079500"/>
                </a:lnTo>
                <a:lnTo>
                  <a:pt x="170370" y="1092200"/>
                </a:lnTo>
                <a:lnTo>
                  <a:pt x="172085" y="1104900"/>
                </a:lnTo>
                <a:lnTo>
                  <a:pt x="173380" y="1117600"/>
                </a:lnTo>
                <a:lnTo>
                  <a:pt x="174409" y="1130300"/>
                </a:lnTo>
                <a:close/>
              </a:path>
              <a:path w="307975" h="1892300">
                <a:moveTo>
                  <a:pt x="142278" y="1104900"/>
                </a:moveTo>
                <a:lnTo>
                  <a:pt x="140309" y="1092200"/>
                </a:lnTo>
                <a:lnTo>
                  <a:pt x="142189" y="1092200"/>
                </a:lnTo>
                <a:lnTo>
                  <a:pt x="142278" y="1104900"/>
                </a:lnTo>
                <a:close/>
              </a:path>
              <a:path w="307975" h="1892300">
                <a:moveTo>
                  <a:pt x="146443" y="1143000"/>
                </a:moveTo>
                <a:lnTo>
                  <a:pt x="145872" y="1130300"/>
                </a:lnTo>
                <a:lnTo>
                  <a:pt x="146418" y="1130300"/>
                </a:lnTo>
                <a:lnTo>
                  <a:pt x="146443" y="1143000"/>
                </a:lnTo>
                <a:close/>
              </a:path>
              <a:path w="307975" h="1892300">
                <a:moveTo>
                  <a:pt x="178041" y="1714500"/>
                </a:moveTo>
                <a:lnTo>
                  <a:pt x="148412" y="1714500"/>
                </a:lnTo>
                <a:lnTo>
                  <a:pt x="147383" y="1701800"/>
                </a:lnTo>
                <a:lnTo>
                  <a:pt x="146799" y="1689100"/>
                </a:lnTo>
                <a:lnTo>
                  <a:pt x="146608" y="1676400"/>
                </a:lnTo>
                <a:lnTo>
                  <a:pt x="146608" y="1143000"/>
                </a:lnTo>
                <a:lnTo>
                  <a:pt x="146418" y="1130300"/>
                </a:lnTo>
                <a:lnTo>
                  <a:pt x="174993" y="1130300"/>
                </a:lnTo>
                <a:lnTo>
                  <a:pt x="175183" y="1143000"/>
                </a:lnTo>
                <a:lnTo>
                  <a:pt x="175183" y="1676400"/>
                </a:lnTo>
                <a:lnTo>
                  <a:pt x="175374" y="1689100"/>
                </a:lnTo>
                <a:lnTo>
                  <a:pt x="175920" y="1701800"/>
                </a:lnTo>
                <a:lnTo>
                  <a:pt x="176758" y="1701800"/>
                </a:lnTo>
                <a:lnTo>
                  <a:pt x="178041" y="1714500"/>
                </a:lnTo>
                <a:close/>
              </a:path>
              <a:path w="307975" h="1892300">
                <a:moveTo>
                  <a:pt x="188937" y="1765300"/>
                </a:moveTo>
                <a:lnTo>
                  <a:pt x="158838" y="1765300"/>
                </a:lnTo>
                <a:lnTo>
                  <a:pt x="155917" y="1752600"/>
                </a:lnTo>
                <a:lnTo>
                  <a:pt x="153492" y="1739900"/>
                </a:lnTo>
                <a:lnTo>
                  <a:pt x="151422" y="1727200"/>
                </a:lnTo>
                <a:lnTo>
                  <a:pt x="149707" y="1714500"/>
                </a:lnTo>
                <a:lnTo>
                  <a:pt x="177965" y="1714500"/>
                </a:lnTo>
                <a:lnTo>
                  <a:pt x="179603" y="1727200"/>
                </a:lnTo>
                <a:lnTo>
                  <a:pt x="181483" y="1739900"/>
                </a:lnTo>
                <a:lnTo>
                  <a:pt x="183540" y="1739900"/>
                </a:lnTo>
                <a:lnTo>
                  <a:pt x="186156" y="1752600"/>
                </a:lnTo>
                <a:lnTo>
                  <a:pt x="186004" y="1752600"/>
                </a:lnTo>
                <a:lnTo>
                  <a:pt x="188937" y="1765300"/>
                </a:lnTo>
                <a:close/>
              </a:path>
              <a:path w="307975" h="1892300">
                <a:moveTo>
                  <a:pt x="198907" y="1790700"/>
                </a:moveTo>
                <a:lnTo>
                  <a:pt x="168935" y="1790700"/>
                </a:lnTo>
                <a:lnTo>
                  <a:pt x="165404" y="1778000"/>
                </a:lnTo>
                <a:lnTo>
                  <a:pt x="161963" y="1765300"/>
                </a:lnTo>
                <a:lnTo>
                  <a:pt x="191795" y="1765300"/>
                </a:lnTo>
                <a:lnTo>
                  <a:pt x="195326" y="1778000"/>
                </a:lnTo>
                <a:lnTo>
                  <a:pt x="195097" y="1778000"/>
                </a:lnTo>
                <a:lnTo>
                  <a:pt x="198907" y="1790700"/>
                </a:lnTo>
                <a:close/>
              </a:path>
              <a:path w="307975" h="1892300">
                <a:moveTo>
                  <a:pt x="202742" y="1790700"/>
                </a:moveTo>
                <a:lnTo>
                  <a:pt x="198907" y="1790700"/>
                </a:lnTo>
                <a:lnTo>
                  <a:pt x="198653" y="1778000"/>
                </a:lnTo>
                <a:lnTo>
                  <a:pt x="202742" y="1790700"/>
                </a:lnTo>
                <a:close/>
              </a:path>
              <a:path w="307975" h="1892300">
                <a:moveTo>
                  <a:pt x="215620" y="1816100"/>
                </a:moveTo>
                <a:lnTo>
                  <a:pt x="182283" y="1816100"/>
                </a:lnTo>
                <a:lnTo>
                  <a:pt x="177330" y="1803400"/>
                </a:lnTo>
                <a:lnTo>
                  <a:pt x="172986" y="1790700"/>
                </a:lnTo>
                <a:lnTo>
                  <a:pt x="202450" y="1790700"/>
                </a:lnTo>
                <a:lnTo>
                  <a:pt x="206806" y="1803400"/>
                </a:lnTo>
                <a:lnTo>
                  <a:pt x="210756" y="1803400"/>
                </a:lnTo>
                <a:lnTo>
                  <a:pt x="215620" y="1816100"/>
                </a:lnTo>
                <a:close/>
              </a:path>
              <a:path w="307975" h="1892300">
                <a:moveTo>
                  <a:pt x="240995" y="1841500"/>
                </a:moveTo>
                <a:lnTo>
                  <a:pt x="197573" y="1841500"/>
                </a:lnTo>
                <a:lnTo>
                  <a:pt x="192481" y="1828800"/>
                </a:lnTo>
                <a:lnTo>
                  <a:pt x="186893" y="1816100"/>
                </a:lnTo>
                <a:lnTo>
                  <a:pt x="219913" y="1816100"/>
                </a:lnTo>
                <a:lnTo>
                  <a:pt x="225234" y="1828800"/>
                </a:lnTo>
                <a:lnTo>
                  <a:pt x="235038" y="1828800"/>
                </a:lnTo>
                <a:lnTo>
                  <a:pt x="240995" y="1841500"/>
                </a:lnTo>
                <a:close/>
              </a:path>
              <a:path w="307975" h="1892300">
                <a:moveTo>
                  <a:pt x="252234" y="1854200"/>
                </a:moveTo>
                <a:lnTo>
                  <a:pt x="209804" y="1854200"/>
                </a:lnTo>
                <a:lnTo>
                  <a:pt x="203771" y="1841500"/>
                </a:lnTo>
                <a:lnTo>
                  <a:pt x="245910" y="1841500"/>
                </a:lnTo>
                <a:lnTo>
                  <a:pt x="252234" y="1854200"/>
                </a:lnTo>
                <a:close/>
              </a:path>
              <a:path w="307975" h="1892300">
                <a:moveTo>
                  <a:pt x="258051" y="1854200"/>
                </a:moveTo>
                <a:lnTo>
                  <a:pt x="252234" y="1854200"/>
                </a:lnTo>
                <a:lnTo>
                  <a:pt x="251561" y="1841500"/>
                </a:lnTo>
                <a:lnTo>
                  <a:pt x="258051" y="1854200"/>
                </a:lnTo>
                <a:close/>
              </a:path>
              <a:path w="307975" h="1892300">
                <a:moveTo>
                  <a:pt x="282359" y="1866900"/>
                </a:moveTo>
                <a:lnTo>
                  <a:pt x="222046" y="1866900"/>
                </a:lnTo>
                <a:lnTo>
                  <a:pt x="216090" y="1854200"/>
                </a:lnTo>
                <a:lnTo>
                  <a:pt x="275259" y="1854200"/>
                </a:lnTo>
                <a:lnTo>
                  <a:pt x="282359" y="1866900"/>
                </a:lnTo>
                <a:close/>
              </a:path>
              <a:path w="307975" h="1892300">
                <a:moveTo>
                  <a:pt x="307327" y="1892300"/>
                </a:moveTo>
                <a:lnTo>
                  <a:pt x="265709" y="1892300"/>
                </a:lnTo>
                <a:lnTo>
                  <a:pt x="258737" y="1879600"/>
                </a:lnTo>
                <a:lnTo>
                  <a:pt x="242912" y="1879600"/>
                </a:lnTo>
                <a:lnTo>
                  <a:pt x="236423" y="1866900"/>
                </a:lnTo>
                <a:lnTo>
                  <a:pt x="307835" y="1866900"/>
                </a:lnTo>
                <a:lnTo>
                  <a:pt x="307327" y="1892300"/>
                </a:lnTo>
                <a:close/>
              </a:path>
            </a:pathLst>
          </a:custGeom>
          <a:solidFill>
            <a:srgbClr val="C00000"/>
          </a:solidFill>
        </p:spPr>
        <p:txBody>
          <a:bodyPr wrap="square" lIns="0" tIns="0" rIns="0" bIns="0" rtlCol="0"/>
          <a:lstStyle/>
          <a:p>
            <a:endParaRPr sz="1800"/>
          </a:p>
        </p:txBody>
      </p:sp>
      <p:sp>
        <p:nvSpPr>
          <p:cNvPr id="4" name="object 4"/>
          <p:cNvSpPr txBox="1">
            <a:spLocks noGrp="1"/>
          </p:cNvSpPr>
          <p:nvPr>
            <p:ph type="title"/>
          </p:nvPr>
        </p:nvSpPr>
        <p:spPr>
          <a:xfrm>
            <a:off x="3304768" y="900584"/>
            <a:ext cx="2802432" cy="368935"/>
          </a:xfrm>
          <a:prstGeom prst="rect">
            <a:avLst/>
          </a:prstGeom>
        </p:spPr>
        <p:txBody>
          <a:bodyPr vert="horz" wrap="square" lIns="0" tIns="0" rIns="0" bIns="0" rtlCol="0">
            <a:spAutoFit/>
          </a:bodyPr>
          <a:lstStyle/>
          <a:p>
            <a:pPr marL="12700" lvl="0" algn="l" defTabSz="913130"/>
            <a:r>
              <a:rPr sz="2400" b="1" kern="1200" dirty="0">
                <a:solidFill>
                  <a:schemeClr val="tx1"/>
                </a:solidFill>
                <a:latin typeface="微软雅黑" panose="020B0503020204020204" pitchFamily="34" charset="-122"/>
                <a:ea typeface="+mn-ea"/>
                <a:cs typeface="微软雅黑" panose="020B0503020204020204" pitchFamily="34" charset="-122"/>
                <a:sym typeface="+mn-ea"/>
              </a:rPr>
              <a:t>地理环境</a:t>
            </a:r>
            <a:endParaRPr sz="2400" b="1" kern="1200" dirty="0">
              <a:solidFill>
                <a:schemeClr val="tx1"/>
              </a:solidFill>
              <a:latin typeface="微软雅黑" panose="020B0503020204020204" pitchFamily="34" charset="-122"/>
              <a:ea typeface="+mn-ea"/>
              <a:cs typeface="微软雅黑" panose="020B0503020204020204" pitchFamily="34" charset="-122"/>
              <a:sym typeface="+mn-ea"/>
            </a:endParaRPr>
          </a:p>
        </p:txBody>
      </p:sp>
      <p:sp>
        <p:nvSpPr>
          <p:cNvPr id="5" name="object 5"/>
          <p:cNvSpPr txBox="1"/>
          <p:nvPr/>
        </p:nvSpPr>
        <p:spPr>
          <a:xfrm>
            <a:off x="3321570" y="1702538"/>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人口因素</a:t>
            </a:r>
            <a:endParaRPr sz="2400">
              <a:latin typeface="微软雅黑" panose="020B0503020204020204" pitchFamily="34" charset="-122"/>
              <a:cs typeface="微软雅黑" panose="020B0503020204020204" pitchFamily="34" charset="-122"/>
            </a:endParaRPr>
          </a:p>
        </p:txBody>
      </p:sp>
      <p:sp>
        <p:nvSpPr>
          <p:cNvPr id="6" name="object 6"/>
          <p:cNvSpPr txBox="1"/>
          <p:nvPr/>
        </p:nvSpPr>
        <p:spPr>
          <a:xfrm>
            <a:off x="3310127" y="2515275"/>
            <a:ext cx="24638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物质资料生产方式</a:t>
            </a:r>
            <a:endParaRPr sz="2400">
              <a:latin typeface="微软雅黑" panose="020B0503020204020204" pitchFamily="34" charset="-122"/>
              <a:cs typeface="微软雅黑" panose="020B0503020204020204" pitchFamily="34" charset="-122"/>
            </a:endParaRPr>
          </a:p>
        </p:txBody>
      </p:sp>
      <p:sp>
        <p:nvSpPr>
          <p:cNvPr id="7" name="object 7"/>
          <p:cNvSpPr/>
          <p:nvPr/>
        </p:nvSpPr>
        <p:spPr>
          <a:xfrm>
            <a:off x="6005588" y="1532585"/>
            <a:ext cx="216535" cy="2146300"/>
          </a:xfrm>
          <a:custGeom>
            <a:avLst/>
            <a:gdLst/>
            <a:ahLst/>
            <a:cxnLst/>
            <a:rect l="l" t="t" r="r" b="b"/>
            <a:pathLst>
              <a:path w="216534" h="2146300">
                <a:moveTo>
                  <a:pt x="216077" y="25400"/>
                </a:moveTo>
                <a:lnTo>
                  <a:pt x="153733" y="25400"/>
                </a:lnTo>
                <a:lnTo>
                  <a:pt x="157949" y="12700"/>
                </a:lnTo>
                <a:lnTo>
                  <a:pt x="168795" y="12700"/>
                </a:lnTo>
                <a:lnTo>
                  <a:pt x="173367" y="0"/>
                </a:lnTo>
                <a:lnTo>
                  <a:pt x="214934" y="0"/>
                </a:lnTo>
                <a:lnTo>
                  <a:pt x="216077" y="25400"/>
                </a:lnTo>
                <a:close/>
              </a:path>
              <a:path w="216534" h="2146300">
                <a:moveTo>
                  <a:pt x="183857" y="38100"/>
                </a:moveTo>
                <a:lnTo>
                  <a:pt x="140373" y="38100"/>
                </a:lnTo>
                <a:lnTo>
                  <a:pt x="144640" y="25400"/>
                </a:lnTo>
                <a:lnTo>
                  <a:pt x="188429" y="25400"/>
                </a:lnTo>
                <a:lnTo>
                  <a:pt x="183857" y="38100"/>
                </a:lnTo>
                <a:close/>
              </a:path>
              <a:path w="216534" h="2146300">
                <a:moveTo>
                  <a:pt x="169379" y="50800"/>
                </a:moveTo>
                <a:lnTo>
                  <a:pt x="132448" y="50800"/>
                </a:lnTo>
                <a:lnTo>
                  <a:pt x="135940" y="38100"/>
                </a:lnTo>
                <a:lnTo>
                  <a:pt x="173456" y="38100"/>
                </a:lnTo>
                <a:lnTo>
                  <a:pt x="169379" y="50800"/>
                </a:lnTo>
                <a:close/>
              </a:path>
              <a:path w="216534" h="2146300">
                <a:moveTo>
                  <a:pt x="156222" y="63500"/>
                </a:moveTo>
                <a:lnTo>
                  <a:pt x="125323" y="63500"/>
                </a:lnTo>
                <a:lnTo>
                  <a:pt x="128485" y="50800"/>
                </a:lnTo>
                <a:lnTo>
                  <a:pt x="159715" y="50800"/>
                </a:lnTo>
                <a:lnTo>
                  <a:pt x="156222" y="63500"/>
                </a:lnTo>
                <a:close/>
              </a:path>
              <a:path w="216534" h="2146300">
                <a:moveTo>
                  <a:pt x="159346" y="63500"/>
                </a:moveTo>
                <a:lnTo>
                  <a:pt x="159715" y="50800"/>
                </a:lnTo>
                <a:lnTo>
                  <a:pt x="163004" y="50800"/>
                </a:lnTo>
                <a:lnTo>
                  <a:pt x="159346" y="63500"/>
                </a:lnTo>
                <a:close/>
              </a:path>
              <a:path w="216534" h="2146300">
                <a:moveTo>
                  <a:pt x="150355" y="76200"/>
                </a:moveTo>
                <a:lnTo>
                  <a:pt x="119024" y="76200"/>
                </a:lnTo>
                <a:lnTo>
                  <a:pt x="121831" y="63500"/>
                </a:lnTo>
                <a:lnTo>
                  <a:pt x="153517" y="63500"/>
                </a:lnTo>
                <a:lnTo>
                  <a:pt x="150355" y="76200"/>
                </a:lnTo>
                <a:close/>
              </a:path>
              <a:path w="216534" h="2146300">
                <a:moveTo>
                  <a:pt x="145072" y="88900"/>
                </a:moveTo>
                <a:lnTo>
                  <a:pt x="113588" y="88900"/>
                </a:lnTo>
                <a:lnTo>
                  <a:pt x="116204" y="76200"/>
                </a:lnTo>
                <a:lnTo>
                  <a:pt x="147878" y="76200"/>
                </a:lnTo>
                <a:lnTo>
                  <a:pt x="145072" y="88900"/>
                </a:lnTo>
                <a:close/>
              </a:path>
              <a:path w="216534" h="2146300">
                <a:moveTo>
                  <a:pt x="136499" y="114300"/>
                </a:moveTo>
                <a:lnTo>
                  <a:pt x="107111" y="114300"/>
                </a:lnTo>
                <a:lnTo>
                  <a:pt x="109042" y="101600"/>
                </a:lnTo>
                <a:lnTo>
                  <a:pt x="111048" y="88900"/>
                </a:lnTo>
                <a:lnTo>
                  <a:pt x="140588" y="88900"/>
                </a:lnTo>
                <a:lnTo>
                  <a:pt x="138366" y="101600"/>
                </a:lnTo>
                <a:lnTo>
                  <a:pt x="138518" y="101600"/>
                </a:lnTo>
                <a:lnTo>
                  <a:pt x="136499" y="114300"/>
                </a:lnTo>
                <a:close/>
              </a:path>
              <a:path w="216534" h="2146300">
                <a:moveTo>
                  <a:pt x="140423" y="101600"/>
                </a:moveTo>
                <a:lnTo>
                  <a:pt x="140588" y="88900"/>
                </a:lnTo>
                <a:lnTo>
                  <a:pt x="142849" y="88900"/>
                </a:lnTo>
                <a:lnTo>
                  <a:pt x="140423" y="101600"/>
                </a:lnTo>
                <a:close/>
              </a:path>
              <a:path w="216534" h="2146300">
                <a:moveTo>
                  <a:pt x="133350" y="127000"/>
                </a:moveTo>
                <a:lnTo>
                  <a:pt x="103962" y="127000"/>
                </a:lnTo>
                <a:lnTo>
                  <a:pt x="105409" y="114300"/>
                </a:lnTo>
                <a:lnTo>
                  <a:pt x="134937" y="114300"/>
                </a:lnTo>
                <a:lnTo>
                  <a:pt x="133350" y="127000"/>
                </a:lnTo>
                <a:close/>
              </a:path>
              <a:path w="216534" h="2146300">
                <a:moveTo>
                  <a:pt x="129616" y="152400"/>
                </a:moveTo>
                <a:lnTo>
                  <a:pt x="101104" y="152400"/>
                </a:lnTo>
                <a:lnTo>
                  <a:pt x="101828" y="139700"/>
                </a:lnTo>
                <a:lnTo>
                  <a:pt x="102768" y="127000"/>
                </a:lnTo>
                <a:lnTo>
                  <a:pt x="132168" y="127000"/>
                </a:lnTo>
                <a:lnTo>
                  <a:pt x="131038" y="139700"/>
                </a:lnTo>
                <a:lnTo>
                  <a:pt x="130263" y="139700"/>
                </a:lnTo>
                <a:lnTo>
                  <a:pt x="129616" y="152400"/>
                </a:lnTo>
                <a:close/>
              </a:path>
              <a:path w="216534" h="2146300">
                <a:moveTo>
                  <a:pt x="128993" y="927100"/>
                </a:moveTo>
                <a:lnTo>
                  <a:pt x="100063" y="927100"/>
                </a:lnTo>
                <a:lnTo>
                  <a:pt x="100456" y="914400"/>
                </a:lnTo>
                <a:lnTo>
                  <a:pt x="100723" y="152400"/>
                </a:lnTo>
                <a:lnTo>
                  <a:pt x="129273" y="152400"/>
                </a:lnTo>
                <a:lnTo>
                  <a:pt x="129146" y="165100"/>
                </a:lnTo>
                <a:lnTo>
                  <a:pt x="128993" y="927100"/>
                </a:lnTo>
                <a:close/>
              </a:path>
              <a:path w="216534" h="2146300">
                <a:moveTo>
                  <a:pt x="129260" y="165100"/>
                </a:moveTo>
                <a:lnTo>
                  <a:pt x="129273" y="152400"/>
                </a:lnTo>
                <a:lnTo>
                  <a:pt x="129654" y="152400"/>
                </a:lnTo>
                <a:lnTo>
                  <a:pt x="129260" y="165100"/>
                </a:lnTo>
                <a:close/>
              </a:path>
              <a:path w="216534" h="2146300">
                <a:moveTo>
                  <a:pt x="126949" y="952500"/>
                </a:moveTo>
                <a:lnTo>
                  <a:pt x="97548" y="952500"/>
                </a:lnTo>
                <a:lnTo>
                  <a:pt x="98678" y="939800"/>
                </a:lnTo>
                <a:lnTo>
                  <a:pt x="99453" y="939800"/>
                </a:lnTo>
                <a:lnTo>
                  <a:pt x="100101" y="927100"/>
                </a:lnTo>
                <a:lnTo>
                  <a:pt x="128612" y="927100"/>
                </a:lnTo>
                <a:lnTo>
                  <a:pt x="127888" y="939800"/>
                </a:lnTo>
                <a:lnTo>
                  <a:pt x="126949" y="952500"/>
                </a:lnTo>
                <a:close/>
              </a:path>
              <a:path w="216534" h="2146300">
                <a:moveTo>
                  <a:pt x="124307" y="965200"/>
                </a:moveTo>
                <a:lnTo>
                  <a:pt x="94780" y="965200"/>
                </a:lnTo>
                <a:lnTo>
                  <a:pt x="96367" y="952500"/>
                </a:lnTo>
                <a:lnTo>
                  <a:pt x="125755" y="952500"/>
                </a:lnTo>
                <a:lnTo>
                  <a:pt x="124307" y="965200"/>
                </a:lnTo>
                <a:close/>
              </a:path>
              <a:path w="216534" h="2146300">
                <a:moveTo>
                  <a:pt x="118668" y="990600"/>
                </a:moveTo>
                <a:lnTo>
                  <a:pt x="86868" y="990600"/>
                </a:lnTo>
                <a:lnTo>
                  <a:pt x="89293" y="977900"/>
                </a:lnTo>
                <a:lnTo>
                  <a:pt x="91198" y="977900"/>
                </a:lnTo>
                <a:lnTo>
                  <a:pt x="93218" y="965200"/>
                </a:lnTo>
                <a:lnTo>
                  <a:pt x="122605" y="965200"/>
                </a:lnTo>
                <a:lnTo>
                  <a:pt x="120675" y="977900"/>
                </a:lnTo>
                <a:lnTo>
                  <a:pt x="118668" y="990600"/>
                </a:lnTo>
                <a:close/>
              </a:path>
              <a:path w="216534" h="2146300">
                <a:moveTo>
                  <a:pt x="113512" y="1003300"/>
                </a:moveTo>
                <a:lnTo>
                  <a:pt x="81851" y="1003300"/>
                </a:lnTo>
                <a:lnTo>
                  <a:pt x="84645" y="990600"/>
                </a:lnTo>
                <a:lnTo>
                  <a:pt x="116128" y="990600"/>
                </a:lnTo>
                <a:lnTo>
                  <a:pt x="113512" y="1003300"/>
                </a:lnTo>
                <a:close/>
              </a:path>
              <a:path w="216534" h="2146300">
                <a:moveTo>
                  <a:pt x="107886" y="1016000"/>
                </a:moveTo>
                <a:lnTo>
                  <a:pt x="76200" y="1016000"/>
                </a:lnTo>
                <a:lnTo>
                  <a:pt x="79362" y="1003300"/>
                </a:lnTo>
                <a:lnTo>
                  <a:pt x="110693" y="1003300"/>
                </a:lnTo>
                <a:lnTo>
                  <a:pt x="107886" y="1016000"/>
                </a:lnTo>
                <a:close/>
              </a:path>
              <a:path w="216534" h="2146300">
                <a:moveTo>
                  <a:pt x="101231" y="1028700"/>
                </a:moveTo>
                <a:lnTo>
                  <a:pt x="66713" y="1028700"/>
                </a:lnTo>
                <a:lnTo>
                  <a:pt x="70370" y="1016000"/>
                </a:lnTo>
                <a:lnTo>
                  <a:pt x="104394" y="1016000"/>
                </a:lnTo>
                <a:lnTo>
                  <a:pt x="101231" y="1028700"/>
                </a:lnTo>
                <a:close/>
              </a:path>
              <a:path w="216534" h="2146300">
                <a:moveTo>
                  <a:pt x="93408" y="1041400"/>
                </a:moveTo>
                <a:lnTo>
                  <a:pt x="56260" y="1041400"/>
                </a:lnTo>
                <a:lnTo>
                  <a:pt x="60337" y="1028700"/>
                </a:lnTo>
                <a:lnTo>
                  <a:pt x="97269" y="1028700"/>
                </a:lnTo>
                <a:lnTo>
                  <a:pt x="93408" y="1041400"/>
                </a:lnTo>
                <a:close/>
              </a:path>
              <a:path w="216534" h="2146300">
                <a:moveTo>
                  <a:pt x="85077" y="1054100"/>
                </a:moveTo>
                <a:lnTo>
                  <a:pt x="41287" y="1054100"/>
                </a:lnTo>
                <a:lnTo>
                  <a:pt x="45859" y="1041400"/>
                </a:lnTo>
                <a:lnTo>
                  <a:pt x="89344" y="1041400"/>
                </a:lnTo>
                <a:lnTo>
                  <a:pt x="85077" y="1054100"/>
                </a:lnTo>
                <a:close/>
              </a:path>
              <a:path w="216534" h="2146300">
                <a:moveTo>
                  <a:pt x="14782" y="1079500"/>
                </a:moveTo>
                <a:lnTo>
                  <a:pt x="584" y="1079500"/>
                </a:lnTo>
                <a:lnTo>
                  <a:pt x="0" y="1066800"/>
                </a:lnTo>
                <a:lnTo>
                  <a:pt x="3416" y="1066800"/>
                </a:lnTo>
                <a:lnTo>
                  <a:pt x="5537" y="1054100"/>
                </a:lnTo>
                <a:lnTo>
                  <a:pt x="14782" y="1054100"/>
                </a:lnTo>
                <a:lnTo>
                  <a:pt x="14782" y="1079500"/>
                </a:lnTo>
                <a:close/>
              </a:path>
              <a:path w="216534" h="2146300">
                <a:moveTo>
                  <a:pt x="55524" y="1079500"/>
                </a:moveTo>
                <a:lnTo>
                  <a:pt x="14782" y="1079500"/>
                </a:lnTo>
                <a:lnTo>
                  <a:pt x="14782" y="1054100"/>
                </a:lnTo>
                <a:lnTo>
                  <a:pt x="39370" y="1054100"/>
                </a:lnTo>
                <a:lnTo>
                  <a:pt x="44234" y="1066800"/>
                </a:lnTo>
                <a:lnTo>
                  <a:pt x="56349" y="1066800"/>
                </a:lnTo>
                <a:lnTo>
                  <a:pt x="55524" y="1079500"/>
                </a:lnTo>
                <a:close/>
              </a:path>
              <a:path w="216534" h="2146300">
                <a:moveTo>
                  <a:pt x="71767" y="1066800"/>
                </a:moveTo>
                <a:lnTo>
                  <a:pt x="44234" y="1066800"/>
                </a:lnTo>
                <a:lnTo>
                  <a:pt x="39370" y="1054100"/>
                </a:lnTo>
                <a:lnTo>
                  <a:pt x="75984" y="1054100"/>
                </a:lnTo>
                <a:lnTo>
                  <a:pt x="71767" y="1066800"/>
                </a:lnTo>
                <a:close/>
              </a:path>
              <a:path w="216534" h="2146300">
                <a:moveTo>
                  <a:pt x="66128" y="1079500"/>
                </a:moveTo>
                <a:lnTo>
                  <a:pt x="55524" y="1079500"/>
                </a:lnTo>
                <a:lnTo>
                  <a:pt x="56349" y="1066800"/>
                </a:lnTo>
                <a:lnTo>
                  <a:pt x="61671" y="1066800"/>
                </a:lnTo>
                <a:lnTo>
                  <a:pt x="66128" y="1079500"/>
                </a:lnTo>
                <a:close/>
              </a:path>
              <a:path w="216534" h="2146300">
                <a:moveTo>
                  <a:pt x="80632" y="1092200"/>
                </a:moveTo>
                <a:lnTo>
                  <a:pt x="26733" y="1092200"/>
                </a:lnTo>
                <a:lnTo>
                  <a:pt x="21704" y="1079500"/>
                </a:lnTo>
                <a:lnTo>
                  <a:pt x="76542" y="1079500"/>
                </a:lnTo>
                <a:lnTo>
                  <a:pt x="80632" y="1092200"/>
                </a:lnTo>
                <a:close/>
              </a:path>
              <a:path w="216534" h="2146300">
                <a:moveTo>
                  <a:pt x="93408" y="1104900"/>
                </a:moveTo>
                <a:lnTo>
                  <a:pt x="53225" y="1104900"/>
                </a:lnTo>
                <a:lnTo>
                  <a:pt x="48882" y="1092200"/>
                </a:lnTo>
                <a:lnTo>
                  <a:pt x="89344" y="1092200"/>
                </a:lnTo>
                <a:lnTo>
                  <a:pt x="93408" y="1104900"/>
                </a:lnTo>
                <a:close/>
              </a:path>
              <a:path w="216534" h="2146300">
                <a:moveTo>
                  <a:pt x="63779" y="1117600"/>
                </a:moveTo>
                <a:lnTo>
                  <a:pt x="59829" y="1104900"/>
                </a:lnTo>
                <a:lnTo>
                  <a:pt x="63322" y="1104900"/>
                </a:lnTo>
                <a:lnTo>
                  <a:pt x="63779" y="1117600"/>
                </a:lnTo>
                <a:close/>
              </a:path>
              <a:path w="216534" h="2146300">
                <a:moveTo>
                  <a:pt x="101231" y="1117600"/>
                </a:moveTo>
                <a:lnTo>
                  <a:pt x="67119" y="1117600"/>
                </a:lnTo>
                <a:lnTo>
                  <a:pt x="63322" y="1104900"/>
                </a:lnTo>
                <a:lnTo>
                  <a:pt x="97269" y="1104900"/>
                </a:lnTo>
                <a:lnTo>
                  <a:pt x="101231" y="1117600"/>
                </a:lnTo>
                <a:close/>
              </a:path>
              <a:path w="216534" h="2146300">
                <a:moveTo>
                  <a:pt x="107886" y="1130300"/>
                </a:moveTo>
                <a:lnTo>
                  <a:pt x="73494" y="1130300"/>
                </a:lnTo>
                <a:lnTo>
                  <a:pt x="70002" y="1117600"/>
                </a:lnTo>
                <a:lnTo>
                  <a:pt x="104660" y="1117600"/>
                </a:lnTo>
                <a:lnTo>
                  <a:pt x="107886" y="1130300"/>
                </a:lnTo>
                <a:close/>
              </a:path>
              <a:path w="216534" h="2146300">
                <a:moveTo>
                  <a:pt x="113703" y="1143000"/>
                </a:moveTo>
                <a:lnTo>
                  <a:pt x="82080" y="1143000"/>
                </a:lnTo>
                <a:lnTo>
                  <a:pt x="79095" y="1130300"/>
                </a:lnTo>
                <a:lnTo>
                  <a:pt x="110693" y="1130300"/>
                </a:lnTo>
                <a:lnTo>
                  <a:pt x="113703" y="1143000"/>
                </a:lnTo>
                <a:close/>
              </a:path>
              <a:path w="216534" h="2146300">
                <a:moveTo>
                  <a:pt x="120802" y="1168400"/>
                </a:moveTo>
                <a:lnTo>
                  <a:pt x="91351" y="1168400"/>
                </a:lnTo>
                <a:lnTo>
                  <a:pt x="89128" y="1155700"/>
                </a:lnTo>
                <a:lnTo>
                  <a:pt x="87058" y="1155700"/>
                </a:lnTo>
                <a:lnTo>
                  <a:pt x="84442" y="1143000"/>
                </a:lnTo>
                <a:lnTo>
                  <a:pt x="116293" y="1143000"/>
                </a:lnTo>
                <a:lnTo>
                  <a:pt x="118668" y="1155700"/>
                </a:lnTo>
                <a:lnTo>
                  <a:pt x="120802" y="1168400"/>
                </a:lnTo>
                <a:close/>
              </a:path>
              <a:path w="216534" h="2146300">
                <a:moveTo>
                  <a:pt x="124396" y="1181100"/>
                </a:moveTo>
                <a:lnTo>
                  <a:pt x="94894" y="1181100"/>
                </a:lnTo>
                <a:lnTo>
                  <a:pt x="93090" y="1168400"/>
                </a:lnTo>
                <a:lnTo>
                  <a:pt x="122720" y="1168400"/>
                </a:lnTo>
                <a:lnTo>
                  <a:pt x="124396" y="1181100"/>
                </a:lnTo>
                <a:close/>
              </a:path>
              <a:path w="216534" h="2146300">
                <a:moveTo>
                  <a:pt x="127939" y="1206500"/>
                </a:moveTo>
                <a:lnTo>
                  <a:pt x="99504" y="1206500"/>
                </a:lnTo>
                <a:lnTo>
                  <a:pt x="98615" y="1193800"/>
                </a:lnTo>
                <a:lnTo>
                  <a:pt x="97624" y="1193800"/>
                </a:lnTo>
                <a:lnTo>
                  <a:pt x="96278" y="1181100"/>
                </a:lnTo>
                <a:lnTo>
                  <a:pt x="125831" y="1181100"/>
                </a:lnTo>
                <a:lnTo>
                  <a:pt x="127012" y="1193800"/>
                </a:lnTo>
                <a:lnTo>
                  <a:pt x="127939" y="1206500"/>
                </a:lnTo>
                <a:close/>
              </a:path>
              <a:path w="216534" h="2146300">
                <a:moveTo>
                  <a:pt x="129146" y="1981200"/>
                </a:moveTo>
                <a:lnTo>
                  <a:pt x="100571" y="1981200"/>
                </a:lnTo>
                <a:lnTo>
                  <a:pt x="100444" y="1219200"/>
                </a:lnTo>
                <a:lnTo>
                  <a:pt x="100101" y="1219200"/>
                </a:lnTo>
                <a:lnTo>
                  <a:pt x="99453" y="1206500"/>
                </a:lnTo>
                <a:lnTo>
                  <a:pt x="128612" y="1206500"/>
                </a:lnTo>
                <a:lnTo>
                  <a:pt x="128993" y="1219200"/>
                </a:lnTo>
                <a:lnTo>
                  <a:pt x="129146" y="1231900"/>
                </a:lnTo>
                <a:lnTo>
                  <a:pt x="129146" y="1981200"/>
                </a:lnTo>
                <a:close/>
              </a:path>
              <a:path w="216534" h="2146300">
                <a:moveTo>
                  <a:pt x="129273" y="1981200"/>
                </a:moveTo>
                <a:lnTo>
                  <a:pt x="129146" y="1968500"/>
                </a:lnTo>
                <a:lnTo>
                  <a:pt x="129273" y="1981200"/>
                </a:lnTo>
                <a:close/>
              </a:path>
              <a:path w="216534" h="2146300">
                <a:moveTo>
                  <a:pt x="129654" y="1993900"/>
                </a:moveTo>
                <a:lnTo>
                  <a:pt x="101104" y="1993900"/>
                </a:lnTo>
                <a:lnTo>
                  <a:pt x="100723" y="1981200"/>
                </a:lnTo>
                <a:lnTo>
                  <a:pt x="129260" y="1981200"/>
                </a:lnTo>
                <a:lnTo>
                  <a:pt x="129654" y="1993900"/>
                </a:lnTo>
                <a:close/>
              </a:path>
              <a:path w="216534" h="2146300">
                <a:moveTo>
                  <a:pt x="133438" y="2019300"/>
                </a:moveTo>
                <a:lnTo>
                  <a:pt x="103885" y="2019300"/>
                </a:lnTo>
                <a:lnTo>
                  <a:pt x="102704" y="2006600"/>
                </a:lnTo>
                <a:lnTo>
                  <a:pt x="101777" y="1993900"/>
                </a:lnTo>
                <a:lnTo>
                  <a:pt x="130213" y="1993900"/>
                </a:lnTo>
                <a:lnTo>
                  <a:pt x="131102" y="2006600"/>
                </a:lnTo>
                <a:lnTo>
                  <a:pt x="132092" y="2006600"/>
                </a:lnTo>
                <a:lnTo>
                  <a:pt x="133438" y="2019300"/>
                </a:lnTo>
                <a:close/>
              </a:path>
              <a:path w="216534" h="2146300">
                <a:moveTo>
                  <a:pt x="138518" y="2044700"/>
                </a:moveTo>
                <a:lnTo>
                  <a:pt x="108915" y="2044700"/>
                </a:lnTo>
                <a:lnTo>
                  <a:pt x="106997" y="2032000"/>
                </a:lnTo>
                <a:lnTo>
                  <a:pt x="105321" y="2019300"/>
                </a:lnTo>
                <a:lnTo>
                  <a:pt x="133350" y="2019300"/>
                </a:lnTo>
                <a:lnTo>
                  <a:pt x="134937" y="2032000"/>
                </a:lnTo>
                <a:lnTo>
                  <a:pt x="136499" y="2032000"/>
                </a:lnTo>
                <a:lnTo>
                  <a:pt x="138518" y="2044700"/>
                </a:lnTo>
                <a:close/>
              </a:path>
              <a:path w="216534" h="2146300">
                <a:moveTo>
                  <a:pt x="142849" y="2057400"/>
                </a:moveTo>
                <a:lnTo>
                  <a:pt x="113423" y="2057400"/>
                </a:lnTo>
                <a:lnTo>
                  <a:pt x="111048" y="2044700"/>
                </a:lnTo>
                <a:lnTo>
                  <a:pt x="140423" y="2044700"/>
                </a:lnTo>
                <a:lnTo>
                  <a:pt x="142849" y="2057400"/>
                </a:lnTo>
                <a:close/>
              </a:path>
              <a:path w="216534" h="2146300">
                <a:moveTo>
                  <a:pt x="147878" y="2070100"/>
                </a:moveTo>
                <a:lnTo>
                  <a:pt x="119024" y="2070100"/>
                </a:lnTo>
                <a:lnTo>
                  <a:pt x="116014" y="2057400"/>
                </a:lnTo>
                <a:lnTo>
                  <a:pt x="145072" y="2057400"/>
                </a:lnTo>
                <a:lnTo>
                  <a:pt x="147878" y="2070100"/>
                </a:lnTo>
                <a:close/>
              </a:path>
              <a:path w="216534" h="2146300">
                <a:moveTo>
                  <a:pt x="150622" y="2070100"/>
                </a:moveTo>
                <a:lnTo>
                  <a:pt x="147878" y="2070100"/>
                </a:lnTo>
                <a:lnTo>
                  <a:pt x="147637" y="2057400"/>
                </a:lnTo>
                <a:lnTo>
                  <a:pt x="150622" y="2070100"/>
                </a:lnTo>
                <a:close/>
              </a:path>
              <a:path w="216534" h="2146300">
                <a:moveTo>
                  <a:pt x="156552" y="2082800"/>
                </a:moveTo>
                <a:lnTo>
                  <a:pt x="125056" y="2082800"/>
                </a:lnTo>
                <a:lnTo>
                  <a:pt x="121831" y="2070100"/>
                </a:lnTo>
                <a:lnTo>
                  <a:pt x="153225" y="2070100"/>
                </a:lnTo>
                <a:lnTo>
                  <a:pt x="156552" y="2082800"/>
                </a:lnTo>
                <a:close/>
              </a:path>
              <a:path w="216534" h="2146300">
                <a:moveTo>
                  <a:pt x="166395" y="2095500"/>
                </a:moveTo>
                <a:lnTo>
                  <a:pt x="132118" y="2095500"/>
                </a:lnTo>
                <a:lnTo>
                  <a:pt x="128485" y="2082800"/>
                </a:lnTo>
                <a:lnTo>
                  <a:pt x="162598" y="2082800"/>
                </a:lnTo>
                <a:lnTo>
                  <a:pt x="166395" y="2095500"/>
                </a:lnTo>
                <a:close/>
              </a:path>
              <a:path w="216534" h="2146300">
                <a:moveTo>
                  <a:pt x="177114" y="2108200"/>
                </a:moveTo>
                <a:lnTo>
                  <a:pt x="140373" y="2108200"/>
                </a:lnTo>
                <a:lnTo>
                  <a:pt x="135940" y="2095500"/>
                </a:lnTo>
                <a:lnTo>
                  <a:pt x="172897" y="2095500"/>
                </a:lnTo>
                <a:lnTo>
                  <a:pt x="177114" y="2108200"/>
                </a:lnTo>
                <a:close/>
              </a:path>
              <a:path w="216534" h="2146300">
                <a:moveTo>
                  <a:pt x="196176" y="2120900"/>
                </a:moveTo>
                <a:lnTo>
                  <a:pt x="148577" y="2120900"/>
                </a:lnTo>
                <a:lnTo>
                  <a:pt x="144640" y="2108200"/>
                </a:lnTo>
                <a:lnTo>
                  <a:pt x="191401" y="2108200"/>
                </a:lnTo>
                <a:lnTo>
                  <a:pt x="196176" y="2120900"/>
                </a:lnTo>
                <a:close/>
              </a:path>
              <a:path w="216534" h="2146300">
                <a:moveTo>
                  <a:pt x="214934" y="2146300"/>
                </a:moveTo>
                <a:lnTo>
                  <a:pt x="184530" y="2146300"/>
                </a:lnTo>
                <a:lnTo>
                  <a:pt x="179755" y="2133600"/>
                </a:lnTo>
                <a:lnTo>
                  <a:pt x="162902" y="2133600"/>
                </a:lnTo>
                <a:lnTo>
                  <a:pt x="158572" y="2120900"/>
                </a:lnTo>
                <a:lnTo>
                  <a:pt x="216077" y="2120900"/>
                </a:lnTo>
                <a:lnTo>
                  <a:pt x="214934" y="2146300"/>
                </a:lnTo>
                <a:close/>
              </a:path>
            </a:pathLst>
          </a:custGeom>
          <a:solidFill>
            <a:srgbClr val="C00000"/>
          </a:solidFill>
        </p:spPr>
        <p:txBody>
          <a:bodyPr wrap="square" lIns="0" tIns="0" rIns="0" bIns="0" rtlCol="0"/>
          <a:lstStyle/>
          <a:p>
            <a:endParaRPr sz="1800"/>
          </a:p>
        </p:txBody>
      </p:sp>
      <p:sp>
        <p:nvSpPr>
          <p:cNvPr id="8" name="object 8"/>
          <p:cNvSpPr/>
          <p:nvPr/>
        </p:nvSpPr>
        <p:spPr>
          <a:xfrm>
            <a:off x="2790583" y="4438332"/>
            <a:ext cx="259715" cy="1447800"/>
          </a:xfrm>
          <a:custGeom>
            <a:avLst/>
            <a:gdLst/>
            <a:ahLst/>
            <a:cxnLst/>
            <a:rect l="l" t="t" r="r" b="b"/>
            <a:pathLst>
              <a:path w="259714" h="1447800">
                <a:moveTo>
                  <a:pt x="259689" y="25400"/>
                </a:moveTo>
                <a:lnTo>
                  <a:pt x="177546" y="25400"/>
                </a:lnTo>
                <a:lnTo>
                  <a:pt x="182918" y="12700"/>
                </a:lnTo>
                <a:lnTo>
                  <a:pt x="200151" y="12700"/>
                </a:lnTo>
                <a:lnTo>
                  <a:pt x="206235" y="0"/>
                </a:lnTo>
                <a:lnTo>
                  <a:pt x="258953" y="0"/>
                </a:lnTo>
                <a:lnTo>
                  <a:pt x="259689" y="25400"/>
                </a:lnTo>
                <a:close/>
              </a:path>
              <a:path w="259714" h="1447800">
                <a:moveTo>
                  <a:pt x="212217" y="38100"/>
                </a:moveTo>
                <a:lnTo>
                  <a:pt x="162179" y="38100"/>
                </a:lnTo>
                <a:lnTo>
                  <a:pt x="166903" y="25400"/>
                </a:lnTo>
                <a:lnTo>
                  <a:pt x="217652" y="25400"/>
                </a:lnTo>
                <a:lnTo>
                  <a:pt x="212217" y="38100"/>
                </a:lnTo>
                <a:close/>
              </a:path>
              <a:path w="259714" h="1447800">
                <a:moveTo>
                  <a:pt x="190360" y="50800"/>
                </a:moveTo>
                <a:lnTo>
                  <a:pt x="153809" y="50800"/>
                </a:lnTo>
                <a:lnTo>
                  <a:pt x="158114" y="38100"/>
                </a:lnTo>
                <a:lnTo>
                  <a:pt x="194983" y="38100"/>
                </a:lnTo>
                <a:lnTo>
                  <a:pt x="190360" y="50800"/>
                </a:lnTo>
                <a:close/>
              </a:path>
              <a:path w="259714" h="1447800">
                <a:moveTo>
                  <a:pt x="194437" y="50800"/>
                </a:moveTo>
                <a:lnTo>
                  <a:pt x="194983" y="38100"/>
                </a:lnTo>
                <a:lnTo>
                  <a:pt x="199250" y="38100"/>
                </a:lnTo>
                <a:lnTo>
                  <a:pt x="194437" y="50800"/>
                </a:lnTo>
                <a:close/>
              </a:path>
              <a:path w="259714" h="1447800">
                <a:moveTo>
                  <a:pt x="179095" y="63500"/>
                </a:moveTo>
                <a:lnTo>
                  <a:pt x="142379" y="63500"/>
                </a:lnTo>
                <a:lnTo>
                  <a:pt x="145935" y="50800"/>
                </a:lnTo>
                <a:lnTo>
                  <a:pt x="183146" y="50800"/>
                </a:lnTo>
                <a:lnTo>
                  <a:pt x="179095" y="63500"/>
                </a:lnTo>
                <a:close/>
              </a:path>
              <a:path w="259714" h="1447800">
                <a:moveTo>
                  <a:pt x="169456" y="76200"/>
                </a:moveTo>
                <a:lnTo>
                  <a:pt x="136055" y="76200"/>
                </a:lnTo>
                <a:lnTo>
                  <a:pt x="138760" y="63500"/>
                </a:lnTo>
                <a:lnTo>
                  <a:pt x="172872" y="63500"/>
                </a:lnTo>
                <a:lnTo>
                  <a:pt x="169456" y="76200"/>
                </a:lnTo>
                <a:close/>
              </a:path>
              <a:path w="259714" h="1447800">
                <a:moveTo>
                  <a:pt x="161645" y="88900"/>
                </a:moveTo>
                <a:lnTo>
                  <a:pt x="130860" y="88900"/>
                </a:lnTo>
                <a:lnTo>
                  <a:pt x="133311" y="76200"/>
                </a:lnTo>
                <a:lnTo>
                  <a:pt x="164350" y="76200"/>
                </a:lnTo>
                <a:lnTo>
                  <a:pt x="161645" y="88900"/>
                </a:lnTo>
                <a:close/>
              </a:path>
              <a:path w="259714" h="1447800">
                <a:moveTo>
                  <a:pt x="157543" y="101600"/>
                </a:moveTo>
                <a:lnTo>
                  <a:pt x="126847" y="101600"/>
                </a:lnTo>
                <a:lnTo>
                  <a:pt x="128498" y="88900"/>
                </a:lnTo>
                <a:lnTo>
                  <a:pt x="159740" y="88900"/>
                </a:lnTo>
                <a:lnTo>
                  <a:pt x="157543" y="101600"/>
                </a:lnTo>
                <a:close/>
              </a:path>
              <a:path w="259714" h="1447800">
                <a:moveTo>
                  <a:pt x="153200" y="114300"/>
                </a:moveTo>
                <a:lnTo>
                  <a:pt x="124104" y="114300"/>
                </a:lnTo>
                <a:lnTo>
                  <a:pt x="125310" y="101600"/>
                </a:lnTo>
                <a:lnTo>
                  <a:pt x="154571" y="101600"/>
                </a:lnTo>
                <a:lnTo>
                  <a:pt x="153200" y="114300"/>
                </a:lnTo>
                <a:close/>
              </a:path>
              <a:path w="259714" h="1447800">
                <a:moveTo>
                  <a:pt x="151053" y="596900"/>
                </a:moveTo>
                <a:lnTo>
                  <a:pt x="122478" y="596900"/>
                </a:lnTo>
                <a:lnTo>
                  <a:pt x="122478" y="139700"/>
                </a:lnTo>
                <a:lnTo>
                  <a:pt x="122643" y="127000"/>
                </a:lnTo>
                <a:lnTo>
                  <a:pt x="123215" y="114300"/>
                </a:lnTo>
                <a:lnTo>
                  <a:pt x="152361" y="114300"/>
                </a:lnTo>
                <a:lnTo>
                  <a:pt x="151574" y="127000"/>
                </a:lnTo>
                <a:lnTo>
                  <a:pt x="151206" y="127000"/>
                </a:lnTo>
                <a:lnTo>
                  <a:pt x="151053" y="139700"/>
                </a:lnTo>
                <a:lnTo>
                  <a:pt x="151053" y="596900"/>
                </a:lnTo>
                <a:close/>
              </a:path>
              <a:path w="259714" h="1447800">
                <a:moveTo>
                  <a:pt x="149529" y="622300"/>
                </a:moveTo>
                <a:lnTo>
                  <a:pt x="120192" y="622300"/>
                </a:lnTo>
                <a:lnTo>
                  <a:pt x="121272" y="609600"/>
                </a:lnTo>
                <a:lnTo>
                  <a:pt x="121881" y="609600"/>
                </a:lnTo>
                <a:lnTo>
                  <a:pt x="122351" y="596900"/>
                </a:lnTo>
                <a:lnTo>
                  <a:pt x="150888" y="596900"/>
                </a:lnTo>
                <a:lnTo>
                  <a:pt x="150317" y="609600"/>
                </a:lnTo>
                <a:lnTo>
                  <a:pt x="149529" y="622300"/>
                </a:lnTo>
                <a:close/>
              </a:path>
              <a:path w="259714" h="1447800">
                <a:moveTo>
                  <a:pt x="117487" y="635000"/>
                </a:moveTo>
                <a:lnTo>
                  <a:pt x="115760" y="635000"/>
                </a:lnTo>
                <a:lnTo>
                  <a:pt x="117678" y="622300"/>
                </a:lnTo>
                <a:lnTo>
                  <a:pt x="117487" y="635000"/>
                </a:lnTo>
                <a:close/>
              </a:path>
              <a:path w="259714" h="1447800">
                <a:moveTo>
                  <a:pt x="146685" y="635000"/>
                </a:moveTo>
                <a:lnTo>
                  <a:pt x="117487" y="635000"/>
                </a:lnTo>
                <a:lnTo>
                  <a:pt x="119138" y="622300"/>
                </a:lnTo>
                <a:lnTo>
                  <a:pt x="148221" y="622300"/>
                </a:lnTo>
                <a:lnTo>
                  <a:pt x="146685" y="635000"/>
                </a:lnTo>
                <a:close/>
              </a:path>
              <a:path w="259714" h="1447800">
                <a:moveTo>
                  <a:pt x="142900" y="647700"/>
                </a:moveTo>
                <a:lnTo>
                  <a:pt x="111594" y="647700"/>
                </a:lnTo>
                <a:lnTo>
                  <a:pt x="114046" y="635000"/>
                </a:lnTo>
                <a:lnTo>
                  <a:pt x="145034" y="635000"/>
                </a:lnTo>
                <a:lnTo>
                  <a:pt x="142900" y="647700"/>
                </a:lnTo>
                <a:close/>
              </a:path>
              <a:path w="259714" h="1447800">
                <a:moveTo>
                  <a:pt x="137769" y="660400"/>
                </a:moveTo>
                <a:lnTo>
                  <a:pt x="103708" y="660400"/>
                </a:lnTo>
                <a:lnTo>
                  <a:pt x="106895" y="647700"/>
                </a:lnTo>
                <a:lnTo>
                  <a:pt x="140220" y="647700"/>
                </a:lnTo>
                <a:lnTo>
                  <a:pt x="137769" y="660400"/>
                </a:lnTo>
                <a:close/>
              </a:path>
              <a:path w="259714" h="1447800">
                <a:moveTo>
                  <a:pt x="131152" y="673100"/>
                </a:moveTo>
                <a:lnTo>
                  <a:pt x="93992" y="673100"/>
                </a:lnTo>
                <a:lnTo>
                  <a:pt x="97840" y="660400"/>
                </a:lnTo>
                <a:lnTo>
                  <a:pt x="134454" y="660400"/>
                </a:lnTo>
                <a:lnTo>
                  <a:pt x="131152" y="673100"/>
                </a:lnTo>
                <a:close/>
              </a:path>
              <a:path w="259714" h="1447800">
                <a:moveTo>
                  <a:pt x="120142" y="685800"/>
                </a:moveTo>
                <a:lnTo>
                  <a:pt x="82651" y="685800"/>
                </a:lnTo>
                <a:lnTo>
                  <a:pt x="87096" y="673100"/>
                </a:lnTo>
                <a:lnTo>
                  <a:pt x="124180" y="673100"/>
                </a:lnTo>
                <a:lnTo>
                  <a:pt x="120142" y="685800"/>
                </a:lnTo>
                <a:close/>
              </a:path>
              <a:path w="259714" h="1447800">
                <a:moveTo>
                  <a:pt x="111353" y="698500"/>
                </a:moveTo>
                <a:lnTo>
                  <a:pt x="65341" y="698500"/>
                </a:lnTo>
                <a:lnTo>
                  <a:pt x="70472" y="685800"/>
                </a:lnTo>
                <a:lnTo>
                  <a:pt x="115417" y="685800"/>
                </a:lnTo>
                <a:lnTo>
                  <a:pt x="111353" y="698500"/>
                </a:lnTo>
                <a:close/>
              </a:path>
              <a:path w="259714" h="1447800">
                <a:moveTo>
                  <a:pt x="35598" y="711200"/>
                </a:moveTo>
                <a:lnTo>
                  <a:pt x="30289" y="711200"/>
                </a:lnTo>
                <a:lnTo>
                  <a:pt x="36322" y="698500"/>
                </a:lnTo>
                <a:lnTo>
                  <a:pt x="35598" y="711200"/>
                </a:lnTo>
                <a:close/>
              </a:path>
              <a:path w="259714" h="1447800">
                <a:moveTo>
                  <a:pt x="96532" y="711200"/>
                </a:moveTo>
                <a:lnTo>
                  <a:pt x="35598" y="711200"/>
                </a:lnTo>
                <a:lnTo>
                  <a:pt x="41529" y="698500"/>
                </a:lnTo>
                <a:lnTo>
                  <a:pt x="101688" y="698500"/>
                </a:lnTo>
                <a:lnTo>
                  <a:pt x="96532" y="711200"/>
                </a:lnTo>
                <a:close/>
              </a:path>
              <a:path w="259714" h="1447800">
                <a:moveTo>
                  <a:pt x="14579" y="736600"/>
                </a:moveTo>
                <a:lnTo>
                  <a:pt x="3479" y="736600"/>
                </a:lnTo>
                <a:lnTo>
                  <a:pt x="1778" y="723900"/>
                </a:lnTo>
                <a:lnTo>
                  <a:pt x="0" y="723900"/>
                </a:lnTo>
                <a:lnTo>
                  <a:pt x="596" y="711200"/>
                </a:lnTo>
                <a:lnTo>
                  <a:pt x="14579" y="711200"/>
                </a:lnTo>
                <a:lnTo>
                  <a:pt x="14579" y="736600"/>
                </a:lnTo>
                <a:close/>
              </a:path>
              <a:path w="259714" h="1447800">
                <a:moveTo>
                  <a:pt x="48856" y="736600"/>
                </a:moveTo>
                <a:lnTo>
                  <a:pt x="14579" y="736600"/>
                </a:lnTo>
                <a:lnTo>
                  <a:pt x="14579" y="711200"/>
                </a:lnTo>
                <a:lnTo>
                  <a:pt x="61734" y="711200"/>
                </a:lnTo>
                <a:lnTo>
                  <a:pt x="67297" y="723900"/>
                </a:lnTo>
                <a:lnTo>
                  <a:pt x="54673" y="723900"/>
                </a:lnTo>
                <a:lnTo>
                  <a:pt x="48856" y="736600"/>
                </a:lnTo>
                <a:close/>
              </a:path>
              <a:path w="259714" h="1447800">
                <a:moveTo>
                  <a:pt x="79908" y="723900"/>
                </a:moveTo>
                <a:lnTo>
                  <a:pt x="67297" y="723900"/>
                </a:lnTo>
                <a:lnTo>
                  <a:pt x="61734" y="711200"/>
                </a:lnTo>
                <a:lnTo>
                  <a:pt x="85636" y="711200"/>
                </a:lnTo>
                <a:lnTo>
                  <a:pt x="79908" y="723900"/>
                </a:lnTo>
                <a:close/>
              </a:path>
              <a:path w="259714" h="1447800">
                <a:moveTo>
                  <a:pt x="90614" y="736600"/>
                </a:moveTo>
                <a:lnTo>
                  <a:pt x="48856" y="736600"/>
                </a:lnTo>
                <a:lnTo>
                  <a:pt x="54673" y="723900"/>
                </a:lnTo>
                <a:lnTo>
                  <a:pt x="85636" y="723900"/>
                </a:lnTo>
                <a:lnTo>
                  <a:pt x="90614" y="736600"/>
                </a:lnTo>
                <a:close/>
              </a:path>
              <a:path w="259714" h="1447800">
                <a:moveTo>
                  <a:pt x="106629" y="749300"/>
                </a:moveTo>
                <a:lnTo>
                  <a:pt x="56540" y="749300"/>
                </a:lnTo>
                <a:lnTo>
                  <a:pt x="50965" y="736600"/>
                </a:lnTo>
                <a:lnTo>
                  <a:pt x="101688" y="736600"/>
                </a:lnTo>
                <a:lnTo>
                  <a:pt x="106629" y="749300"/>
                </a:lnTo>
                <a:close/>
              </a:path>
              <a:path w="259714" h="1447800">
                <a:moveTo>
                  <a:pt x="119722" y="762000"/>
                </a:moveTo>
                <a:lnTo>
                  <a:pt x="79095" y="762000"/>
                </a:lnTo>
                <a:lnTo>
                  <a:pt x="74282" y="749300"/>
                </a:lnTo>
                <a:lnTo>
                  <a:pt x="115417" y="749300"/>
                </a:lnTo>
                <a:lnTo>
                  <a:pt x="119722" y="762000"/>
                </a:lnTo>
                <a:close/>
              </a:path>
              <a:path w="259714" h="1447800">
                <a:moveTo>
                  <a:pt x="90855" y="774700"/>
                </a:moveTo>
                <a:lnTo>
                  <a:pt x="86601" y="762000"/>
                </a:lnTo>
                <a:lnTo>
                  <a:pt x="90385" y="762000"/>
                </a:lnTo>
                <a:lnTo>
                  <a:pt x="90855" y="774700"/>
                </a:lnTo>
                <a:close/>
              </a:path>
              <a:path w="259714" h="1447800">
                <a:moveTo>
                  <a:pt x="127596" y="774700"/>
                </a:moveTo>
                <a:lnTo>
                  <a:pt x="94437" y="774700"/>
                </a:lnTo>
                <a:lnTo>
                  <a:pt x="90385" y="762000"/>
                </a:lnTo>
                <a:lnTo>
                  <a:pt x="124180" y="762000"/>
                </a:lnTo>
                <a:lnTo>
                  <a:pt x="127596" y="774700"/>
                </a:lnTo>
                <a:close/>
              </a:path>
              <a:path w="259714" h="1447800">
                <a:moveTo>
                  <a:pt x="134772" y="787400"/>
                </a:moveTo>
                <a:lnTo>
                  <a:pt x="104076" y="787400"/>
                </a:lnTo>
                <a:lnTo>
                  <a:pt x="100660" y="774700"/>
                </a:lnTo>
                <a:lnTo>
                  <a:pt x="131495" y="774700"/>
                </a:lnTo>
                <a:lnTo>
                  <a:pt x="134772" y="787400"/>
                </a:lnTo>
                <a:close/>
              </a:path>
              <a:path w="259714" h="1447800">
                <a:moveTo>
                  <a:pt x="142671" y="800100"/>
                </a:moveTo>
                <a:lnTo>
                  <a:pt x="109499" y="800100"/>
                </a:lnTo>
                <a:lnTo>
                  <a:pt x="106540" y="787400"/>
                </a:lnTo>
                <a:lnTo>
                  <a:pt x="140474" y="787400"/>
                </a:lnTo>
                <a:lnTo>
                  <a:pt x="142671" y="800100"/>
                </a:lnTo>
                <a:close/>
              </a:path>
              <a:path w="259714" h="1447800">
                <a:moveTo>
                  <a:pt x="146685" y="812800"/>
                </a:moveTo>
                <a:lnTo>
                  <a:pt x="115989" y="812800"/>
                </a:lnTo>
                <a:lnTo>
                  <a:pt x="113792" y="800100"/>
                </a:lnTo>
                <a:lnTo>
                  <a:pt x="145034" y="800100"/>
                </a:lnTo>
                <a:lnTo>
                  <a:pt x="146685" y="812800"/>
                </a:lnTo>
                <a:close/>
              </a:path>
              <a:path w="259714" h="1447800">
                <a:moveTo>
                  <a:pt x="149428" y="825500"/>
                </a:moveTo>
                <a:lnTo>
                  <a:pt x="119138" y="825500"/>
                </a:lnTo>
                <a:lnTo>
                  <a:pt x="117487" y="812800"/>
                </a:lnTo>
                <a:lnTo>
                  <a:pt x="148221" y="812800"/>
                </a:lnTo>
                <a:lnTo>
                  <a:pt x="149428" y="825500"/>
                </a:lnTo>
                <a:close/>
              </a:path>
              <a:path w="259714" h="1447800">
                <a:moveTo>
                  <a:pt x="150317" y="838200"/>
                </a:moveTo>
                <a:lnTo>
                  <a:pt x="121958" y="838200"/>
                </a:lnTo>
                <a:lnTo>
                  <a:pt x="121170" y="825500"/>
                </a:lnTo>
                <a:lnTo>
                  <a:pt x="149529" y="825500"/>
                </a:lnTo>
                <a:lnTo>
                  <a:pt x="150317" y="838200"/>
                </a:lnTo>
                <a:close/>
              </a:path>
              <a:path w="259714" h="1447800">
                <a:moveTo>
                  <a:pt x="151206" y="1320800"/>
                </a:moveTo>
                <a:lnTo>
                  <a:pt x="122643" y="1320800"/>
                </a:lnTo>
                <a:lnTo>
                  <a:pt x="122478" y="1308100"/>
                </a:lnTo>
                <a:lnTo>
                  <a:pt x="122478" y="850900"/>
                </a:lnTo>
                <a:lnTo>
                  <a:pt x="122326" y="838200"/>
                </a:lnTo>
                <a:lnTo>
                  <a:pt x="150888" y="838200"/>
                </a:lnTo>
                <a:lnTo>
                  <a:pt x="151053" y="850900"/>
                </a:lnTo>
                <a:lnTo>
                  <a:pt x="151053" y="1308100"/>
                </a:lnTo>
                <a:lnTo>
                  <a:pt x="151206" y="1320800"/>
                </a:lnTo>
                <a:close/>
              </a:path>
              <a:path w="259714" h="1447800">
                <a:moveTo>
                  <a:pt x="151650" y="1320800"/>
                </a:moveTo>
                <a:lnTo>
                  <a:pt x="151206" y="1320800"/>
                </a:lnTo>
                <a:lnTo>
                  <a:pt x="151180" y="1308100"/>
                </a:lnTo>
                <a:lnTo>
                  <a:pt x="151650" y="1320800"/>
                </a:lnTo>
                <a:close/>
              </a:path>
              <a:path w="259714" h="1447800">
                <a:moveTo>
                  <a:pt x="153339" y="1333500"/>
                </a:moveTo>
                <a:lnTo>
                  <a:pt x="124002" y="1333500"/>
                </a:lnTo>
                <a:lnTo>
                  <a:pt x="123215" y="1320800"/>
                </a:lnTo>
                <a:lnTo>
                  <a:pt x="152260" y="1320800"/>
                </a:lnTo>
                <a:lnTo>
                  <a:pt x="153339" y="1333500"/>
                </a:lnTo>
                <a:close/>
              </a:path>
              <a:path w="259714" h="1447800">
                <a:moveTo>
                  <a:pt x="156044" y="1346200"/>
                </a:moveTo>
                <a:lnTo>
                  <a:pt x="126847" y="1346200"/>
                </a:lnTo>
                <a:lnTo>
                  <a:pt x="125310" y="1333500"/>
                </a:lnTo>
                <a:lnTo>
                  <a:pt x="154393" y="1333500"/>
                </a:lnTo>
                <a:lnTo>
                  <a:pt x="156044" y="1346200"/>
                </a:lnTo>
                <a:close/>
              </a:path>
              <a:path w="259714" h="1447800">
                <a:moveTo>
                  <a:pt x="161937" y="1358900"/>
                </a:moveTo>
                <a:lnTo>
                  <a:pt x="130632" y="1358900"/>
                </a:lnTo>
                <a:lnTo>
                  <a:pt x="128498" y="1346200"/>
                </a:lnTo>
                <a:lnTo>
                  <a:pt x="159486" y="1346200"/>
                </a:lnTo>
                <a:lnTo>
                  <a:pt x="161937" y="1358900"/>
                </a:lnTo>
                <a:close/>
              </a:path>
              <a:path w="259714" h="1447800">
                <a:moveTo>
                  <a:pt x="166979" y="1371600"/>
                </a:moveTo>
                <a:lnTo>
                  <a:pt x="135762" y="1371600"/>
                </a:lnTo>
                <a:lnTo>
                  <a:pt x="133311" y="1358900"/>
                </a:lnTo>
                <a:lnTo>
                  <a:pt x="164033" y="1358900"/>
                </a:lnTo>
                <a:lnTo>
                  <a:pt x="166979" y="1371600"/>
                </a:lnTo>
                <a:close/>
              </a:path>
              <a:path w="259714" h="1447800">
                <a:moveTo>
                  <a:pt x="176110" y="1384300"/>
                </a:moveTo>
                <a:lnTo>
                  <a:pt x="142036" y="1384300"/>
                </a:lnTo>
                <a:lnTo>
                  <a:pt x="138760" y="1371600"/>
                </a:lnTo>
                <a:lnTo>
                  <a:pt x="172478" y="1371600"/>
                </a:lnTo>
                <a:lnTo>
                  <a:pt x="176110" y="1384300"/>
                </a:lnTo>
                <a:close/>
              </a:path>
              <a:path w="259714" h="1447800">
                <a:moveTo>
                  <a:pt x="186931" y="1397000"/>
                </a:moveTo>
                <a:lnTo>
                  <a:pt x="149745" y="1397000"/>
                </a:lnTo>
                <a:lnTo>
                  <a:pt x="145935" y="1384300"/>
                </a:lnTo>
                <a:lnTo>
                  <a:pt x="182676" y="1384300"/>
                </a:lnTo>
                <a:lnTo>
                  <a:pt x="186931" y="1397000"/>
                </a:lnTo>
                <a:close/>
              </a:path>
              <a:path w="259714" h="1447800">
                <a:moveTo>
                  <a:pt x="203644" y="1409700"/>
                </a:moveTo>
                <a:lnTo>
                  <a:pt x="162179" y="1409700"/>
                </a:lnTo>
                <a:lnTo>
                  <a:pt x="158114" y="1397000"/>
                </a:lnTo>
                <a:lnTo>
                  <a:pt x="198678" y="1397000"/>
                </a:lnTo>
                <a:lnTo>
                  <a:pt x="203644" y="1409700"/>
                </a:lnTo>
                <a:close/>
              </a:path>
              <a:path w="259714" h="1447800">
                <a:moveTo>
                  <a:pt x="232702" y="1422400"/>
                </a:moveTo>
                <a:lnTo>
                  <a:pt x="171843" y="1422400"/>
                </a:lnTo>
                <a:lnTo>
                  <a:pt x="166903" y="1409700"/>
                </a:lnTo>
                <a:lnTo>
                  <a:pt x="226885" y="1409700"/>
                </a:lnTo>
                <a:lnTo>
                  <a:pt x="232702" y="1422400"/>
                </a:lnTo>
                <a:close/>
              </a:path>
              <a:path w="259714" h="1447800">
                <a:moveTo>
                  <a:pt x="258953" y="1447800"/>
                </a:moveTo>
                <a:lnTo>
                  <a:pt x="218859" y="1447800"/>
                </a:lnTo>
                <a:lnTo>
                  <a:pt x="212483" y="1435100"/>
                </a:lnTo>
                <a:lnTo>
                  <a:pt x="193624" y="1435100"/>
                </a:lnTo>
                <a:lnTo>
                  <a:pt x="187896" y="1422400"/>
                </a:lnTo>
                <a:lnTo>
                  <a:pt x="259689" y="1422400"/>
                </a:lnTo>
                <a:lnTo>
                  <a:pt x="258953" y="1447800"/>
                </a:lnTo>
                <a:close/>
              </a:path>
            </a:pathLst>
          </a:custGeom>
          <a:solidFill>
            <a:srgbClr val="C00000"/>
          </a:solidFill>
        </p:spPr>
        <p:txBody>
          <a:bodyPr wrap="square" lIns="0" tIns="0" rIns="0" bIns="0" rtlCol="0"/>
          <a:lstStyle/>
          <a:p>
            <a:endParaRPr sz="1800"/>
          </a:p>
        </p:txBody>
      </p:sp>
      <p:sp>
        <p:nvSpPr>
          <p:cNvPr id="13" name="object 13"/>
          <p:cNvSpPr txBox="1"/>
          <p:nvPr/>
        </p:nvSpPr>
        <p:spPr>
          <a:xfrm>
            <a:off x="6766140" y="1424954"/>
            <a:ext cx="9398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生产力</a:t>
            </a:r>
            <a:endParaRPr sz="2400">
              <a:latin typeface="微软雅黑" panose="020B0503020204020204" pitchFamily="34" charset="-122"/>
              <a:cs typeface="微软雅黑" panose="020B0503020204020204" pitchFamily="34" charset="-122"/>
            </a:endParaRPr>
          </a:p>
        </p:txBody>
      </p:sp>
      <p:sp>
        <p:nvSpPr>
          <p:cNvPr id="14" name="object 14"/>
          <p:cNvSpPr/>
          <p:nvPr/>
        </p:nvSpPr>
        <p:spPr>
          <a:xfrm>
            <a:off x="7372692" y="1787461"/>
            <a:ext cx="128905" cy="1343660"/>
          </a:xfrm>
          <a:custGeom>
            <a:avLst/>
            <a:gdLst/>
            <a:ahLst/>
            <a:cxnLst/>
            <a:rect l="l" t="t" r="r" b="b"/>
            <a:pathLst>
              <a:path w="128904" h="1343660">
                <a:moveTo>
                  <a:pt x="64223" y="1286763"/>
                </a:moveTo>
                <a:lnTo>
                  <a:pt x="49936" y="1262273"/>
                </a:lnTo>
                <a:lnTo>
                  <a:pt x="49936" y="0"/>
                </a:lnTo>
                <a:lnTo>
                  <a:pt x="78511" y="0"/>
                </a:lnTo>
                <a:lnTo>
                  <a:pt x="78511" y="1262273"/>
                </a:lnTo>
                <a:lnTo>
                  <a:pt x="64223" y="1286763"/>
                </a:lnTo>
                <a:close/>
              </a:path>
              <a:path w="128904" h="1343660">
                <a:moveTo>
                  <a:pt x="64223" y="1343469"/>
                </a:moveTo>
                <a:lnTo>
                  <a:pt x="1879" y="1236586"/>
                </a:lnTo>
                <a:lnTo>
                  <a:pt x="647" y="1233868"/>
                </a:lnTo>
                <a:lnTo>
                  <a:pt x="12" y="1230947"/>
                </a:lnTo>
                <a:lnTo>
                  <a:pt x="0" y="1227963"/>
                </a:lnTo>
                <a:lnTo>
                  <a:pt x="609" y="1225042"/>
                </a:lnTo>
                <a:lnTo>
                  <a:pt x="14147" y="1215097"/>
                </a:lnTo>
                <a:lnTo>
                  <a:pt x="17119" y="1215402"/>
                </a:lnTo>
                <a:lnTo>
                  <a:pt x="49936" y="1262273"/>
                </a:lnTo>
                <a:lnTo>
                  <a:pt x="49936" y="1315110"/>
                </a:lnTo>
                <a:lnTo>
                  <a:pt x="80765" y="1315110"/>
                </a:lnTo>
                <a:lnTo>
                  <a:pt x="64223" y="1343469"/>
                </a:lnTo>
                <a:close/>
              </a:path>
              <a:path w="128904" h="1343660">
                <a:moveTo>
                  <a:pt x="80765" y="1315110"/>
                </a:moveTo>
                <a:lnTo>
                  <a:pt x="78511" y="1315110"/>
                </a:lnTo>
                <a:lnTo>
                  <a:pt x="78511" y="1262273"/>
                </a:lnTo>
                <a:lnTo>
                  <a:pt x="101892" y="1222197"/>
                </a:lnTo>
                <a:lnTo>
                  <a:pt x="114287" y="1215097"/>
                </a:lnTo>
                <a:lnTo>
                  <a:pt x="117259" y="1215428"/>
                </a:lnTo>
                <a:lnTo>
                  <a:pt x="128447" y="1227963"/>
                </a:lnTo>
                <a:lnTo>
                  <a:pt x="128435" y="1230947"/>
                </a:lnTo>
                <a:lnTo>
                  <a:pt x="127800" y="1233868"/>
                </a:lnTo>
                <a:lnTo>
                  <a:pt x="126568" y="1236586"/>
                </a:lnTo>
                <a:lnTo>
                  <a:pt x="80765" y="1315110"/>
                </a:lnTo>
                <a:close/>
              </a:path>
              <a:path w="128904" h="1343660">
                <a:moveTo>
                  <a:pt x="78511" y="1315110"/>
                </a:moveTo>
                <a:lnTo>
                  <a:pt x="49936" y="1315110"/>
                </a:lnTo>
                <a:lnTo>
                  <a:pt x="49936" y="1262273"/>
                </a:lnTo>
                <a:lnTo>
                  <a:pt x="64223" y="1286763"/>
                </a:lnTo>
                <a:lnTo>
                  <a:pt x="51879" y="1307922"/>
                </a:lnTo>
                <a:lnTo>
                  <a:pt x="78511" y="1307922"/>
                </a:lnTo>
                <a:lnTo>
                  <a:pt x="78511" y="1315110"/>
                </a:lnTo>
                <a:close/>
              </a:path>
              <a:path w="128904" h="1343660">
                <a:moveTo>
                  <a:pt x="78511" y="1307922"/>
                </a:moveTo>
                <a:lnTo>
                  <a:pt x="76568" y="1307922"/>
                </a:lnTo>
                <a:lnTo>
                  <a:pt x="64223" y="1286763"/>
                </a:lnTo>
                <a:lnTo>
                  <a:pt x="78511" y="1262273"/>
                </a:lnTo>
                <a:lnTo>
                  <a:pt x="78511" y="1307922"/>
                </a:lnTo>
                <a:close/>
              </a:path>
              <a:path w="128904" h="1343660">
                <a:moveTo>
                  <a:pt x="76568" y="1307922"/>
                </a:moveTo>
                <a:lnTo>
                  <a:pt x="51879" y="1307922"/>
                </a:lnTo>
                <a:lnTo>
                  <a:pt x="64223" y="1286763"/>
                </a:lnTo>
                <a:lnTo>
                  <a:pt x="76568" y="1307922"/>
                </a:lnTo>
                <a:close/>
              </a:path>
            </a:pathLst>
          </a:custGeom>
          <a:solidFill>
            <a:srgbClr val="C00000"/>
          </a:solidFill>
        </p:spPr>
        <p:txBody>
          <a:bodyPr wrap="square" lIns="0" tIns="0" rIns="0" bIns="0" rtlCol="0"/>
          <a:lstStyle/>
          <a:p>
            <a:endParaRPr sz="1800"/>
          </a:p>
        </p:txBody>
      </p:sp>
      <p:sp>
        <p:nvSpPr>
          <p:cNvPr id="15" name="object 15"/>
          <p:cNvSpPr/>
          <p:nvPr/>
        </p:nvSpPr>
        <p:spPr>
          <a:xfrm>
            <a:off x="7090028" y="1735785"/>
            <a:ext cx="128905" cy="1343660"/>
          </a:xfrm>
          <a:custGeom>
            <a:avLst/>
            <a:gdLst/>
            <a:ahLst/>
            <a:cxnLst/>
            <a:rect l="l" t="t" r="r" b="b"/>
            <a:pathLst>
              <a:path w="128904" h="1343660">
                <a:moveTo>
                  <a:pt x="14160" y="128371"/>
                </a:moveTo>
                <a:lnTo>
                  <a:pt x="0" y="115506"/>
                </a:lnTo>
                <a:lnTo>
                  <a:pt x="12" y="112522"/>
                </a:lnTo>
                <a:lnTo>
                  <a:pt x="647" y="109601"/>
                </a:lnTo>
                <a:lnTo>
                  <a:pt x="1879" y="106883"/>
                </a:lnTo>
                <a:lnTo>
                  <a:pt x="64223" y="0"/>
                </a:lnTo>
                <a:lnTo>
                  <a:pt x="80768" y="28359"/>
                </a:lnTo>
                <a:lnTo>
                  <a:pt x="49936" y="28359"/>
                </a:lnTo>
                <a:lnTo>
                  <a:pt x="49936" y="81207"/>
                </a:lnTo>
                <a:lnTo>
                  <a:pt x="26568" y="121272"/>
                </a:lnTo>
                <a:lnTo>
                  <a:pt x="17132" y="128066"/>
                </a:lnTo>
                <a:lnTo>
                  <a:pt x="14160" y="128371"/>
                </a:lnTo>
                <a:close/>
              </a:path>
              <a:path w="128904" h="1343660">
                <a:moveTo>
                  <a:pt x="49936" y="81207"/>
                </a:moveTo>
                <a:lnTo>
                  <a:pt x="49936" y="28359"/>
                </a:lnTo>
                <a:lnTo>
                  <a:pt x="78511" y="28359"/>
                </a:lnTo>
                <a:lnTo>
                  <a:pt x="78511" y="35547"/>
                </a:lnTo>
                <a:lnTo>
                  <a:pt x="51892" y="35547"/>
                </a:lnTo>
                <a:lnTo>
                  <a:pt x="64230" y="56700"/>
                </a:lnTo>
                <a:lnTo>
                  <a:pt x="49936" y="81207"/>
                </a:lnTo>
                <a:close/>
              </a:path>
              <a:path w="128904" h="1343660">
                <a:moveTo>
                  <a:pt x="114300" y="128371"/>
                </a:moveTo>
                <a:lnTo>
                  <a:pt x="78524" y="81207"/>
                </a:lnTo>
                <a:lnTo>
                  <a:pt x="78511" y="28359"/>
                </a:lnTo>
                <a:lnTo>
                  <a:pt x="80768" y="28359"/>
                </a:lnTo>
                <a:lnTo>
                  <a:pt x="126580" y="106883"/>
                </a:lnTo>
                <a:lnTo>
                  <a:pt x="127800" y="109601"/>
                </a:lnTo>
                <a:lnTo>
                  <a:pt x="128435" y="112522"/>
                </a:lnTo>
                <a:lnTo>
                  <a:pt x="128447" y="115506"/>
                </a:lnTo>
                <a:lnTo>
                  <a:pt x="127838" y="118427"/>
                </a:lnTo>
                <a:lnTo>
                  <a:pt x="114300" y="128371"/>
                </a:lnTo>
                <a:close/>
              </a:path>
              <a:path w="128904" h="1343660">
                <a:moveTo>
                  <a:pt x="64230" y="56700"/>
                </a:moveTo>
                <a:lnTo>
                  <a:pt x="51892" y="35547"/>
                </a:lnTo>
                <a:lnTo>
                  <a:pt x="76568" y="35547"/>
                </a:lnTo>
                <a:lnTo>
                  <a:pt x="64230" y="56700"/>
                </a:lnTo>
                <a:close/>
              </a:path>
              <a:path w="128904" h="1343660">
                <a:moveTo>
                  <a:pt x="78511" y="81186"/>
                </a:moveTo>
                <a:lnTo>
                  <a:pt x="64230" y="56700"/>
                </a:lnTo>
                <a:lnTo>
                  <a:pt x="76568" y="35547"/>
                </a:lnTo>
                <a:lnTo>
                  <a:pt x="78511" y="35547"/>
                </a:lnTo>
                <a:lnTo>
                  <a:pt x="78511" y="81186"/>
                </a:lnTo>
                <a:close/>
              </a:path>
              <a:path w="128904" h="1343660">
                <a:moveTo>
                  <a:pt x="78511" y="1343469"/>
                </a:moveTo>
                <a:lnTo>
                  <a:pt x="49936" y="1343469"/>
                </a:lnTo>
                <a:lnTo>
                  <a:pt x="49949" y="81186"/>
                </a:lnTo>
                <a:lnTo>
                  <a:pt x="64230" y="56700"/>
                </a:lnTo>
                <a:lnTo>
                  <a:pt x="78511" y="81186"/>
                </a:lnTo>
                <a:lnTo>
                  <a:pt x="78511" y="1343469"/>
                </a:lnTo>
                <a:close/>
              </a:path>
            </a:pathLst>
          </a:custGeom>
          <a:solidFill>
            <a:srgbClr val="00AF50"/>
          </a:solidFill>
        </p:spPr>
        <p:txBody>
          <a:bodyPr wrap="square" lIns="0" tIns="0" rIns="0" bIns="0" rtlCol="0"/>
          <a:lstStyle/>
          <a:p>
            <a:endParaRPr sz="1800"/>
          </a:p>
        </p:txBody>
      </p:sp>
      <p:sp>
        <p:nvSpPr>
          <p:cNvPr id="17" name="object 17"/>
          <p:cNvSpPr/>
          <p:nvPr/>
        </p:nvSpPr>
        <p:spPr>
          <a:xfrm>
            <a:off x="8965959" y="3861333"/>
            <a:ext cx="128905" cy="647065"/>
          </a:xfrm>
          <a:custGeom>
            <a:avLst/>
            <a:gdLst/>
            <a:ahLst/>
            <a:cxnLst/>
            <a:rect l="l" t="t" r="r" b="b"/>
            <a:pathLst>
              <a:path w="128904" h="647064">
                <a:moveTo>
                  <a:pt x="64618" y="589824"/>
                </a:moveTo>
                <a:lnTo>
                  <a:pt x="50169" y="565436"/>
                </a:lnTo>
                <a:lnTo>
                  <a:pt x="46278" y="203"/>
                </a:lnTo>
                <a:lnTo>
                  <a:pt x="74853" y="0"/>
                </a:lnTo>
                <a:lnTo>
                  <a:pt x="78571" y="540080"/>
                </a:lnTo>
                <a:lnTo>
                  <a:pt x="78620" y="565436"/>
                </a:lnTo>
                <a:lnTo>
                  <a:pt x="64618" y="589824"/>
                </a:lnTo>
                <a:close/>
              </a:path>
              <a:path w="128904" h="647064">
                <a:moveTo>
                  <a:pt x="81235" y="618274"/>
                </a:moveTo>
                <a:lnTo>
                  <a:pt x="50533" y="618274"/>
                </a:lnTo>
                <a:lnTo>
                  <a:pt x="79108" y="618083"/>
                </a:lnTo>
                <a:lnTo>
                  <a:pt x="78744" y="565220"/>
                </a:lnTo>
                <a:lnTo>
                  <a:pt x="101878" y="524941"/>
                </a:lnTo>
                <a:lnTo>
                  <a:pt x="114198" y="517817"/>
                </a:lnTo>
                <a:lnTo>
                  <a:pt x="117170" y="518121"/>
                </a:lnTo>
                <a:lnTo>
                  <a:pt x="128447" y="533565"/>
                </a:lnTo>
                <a:lnTo>
                  <a:pt x="127825" y="536486"/>
                </a:lnTo>
                <a:lnTo>
                  <a:pt x="126618" y="539229"/>
                </a:lnTo>
                <a:lnTo>
                  <a:pt x="81235" y="618274"/>
                </a:lnTo>
                <a:close/>
              </a:path>
              <a:path w="128904" h="647064">
                <a:moveTo>
                  <a:pt x="65011" y="646531"/>
                </a:moveTo>
                <a:lnTo>
                  <a:pt x="1930" y="540080"/>
                </a:lnTo>
                <a:lnTo>
                  <a:pt x="685" y="537362"/>
                </a:lnTo>
                <a:lnTo>
                  <a:pt x="25" y="534454"/>
                </a:lnTo>
                <a:lnTo>
                  <a:pt x="0" y="531469"/>
                </a:lnTo>
                <a:lnTo>
                  <a:pt x="584" y="528535"/>
                </a:lnTo>
                <a:lnTo>
                  <a:pt x="14058" y="518515"/>
                </a:lnTo>
                <a:lnTo>
                  <a:pt x="17030" y="518794"/>
                </a:lnTo>
                <a:lnTo>
                  <a:pt x="50169" y="565436"/>
                </a:lnTo>
                <a:lnTo>
                  <a:pt x="50533" y="618274"/>
                </a:lnTo>
                <a:lnTo>
                  <a:pt x="81235" y="618274"/>
                </a:lnTo>
                <a:lnTo>
                  <a:pt x="65011" y="646531"/>
                </a:lnTo>
                <a:close/>
              </a:path>
              <a:path w="128904" h="647064">
                <a:moveTo>
                  <a:pt x="79059" y="611060"/>
                </a:moveTo>
                <a:lnTo>
                  <a:pt x="52425" y="611060"/>
                </a:lnTo>
                <a:lnTo>
                  <a:pt x="77101" y="610895"/>
                </a:lnTo>
                <a:lnTo>
                  <a:pt x="64618" y="589824"/>
                </a:lnTo>
                <a:lnTo>
                  <a:pt x="78744" y="565220"/>
                </a:lnTo>
                <a:lnTo>
                  <a:pt x="79059" y="611060"/>
                </a:lnTo>
                <a:close/>
              </a:path>
              <a:path w="128904" h="647064">
                <a:moveTo>
                  <a:pt x="50533" y="618274"/>
                </a:moveTo>
                <a:lnTo>
                  <a:pt x="50169" y="565436"/>
                </a:lnTo>
                <a:lnTo>
                  <a:pt x="64618" y="589824"/>
                </a:lnTo>
                <a:lnTo>
                  <a:pt x="52425" y="611060"/>
                </a:lnTo>
                <a:lnTo>
                  <a:pt x="79059" y="611060"/>
                </a:lnTo>
                <a:lnTo>
                  <a:pt x="79108" y="618083"/>
                </a:lnTo>
                <a:lnTo>
                  <a:pt x="50533" y="618274"/>
                </a:lnTo>
                <a:close/>
              </a:path>
              <a:path w="128904" h="647064">
                <a:moveTo>
                  <a:pt x="52425" y="611060"/>
                </a:moveTo>
                <a:lnTo>
                  <a:pt x="64618" y="589824"/>
                </a:lnTo>
                <a:lnTo>
                  <a:pt x="77101" y="610895"/>
                </a:lnTo>
                <a:lnTo>
                  <a:pt x="52425" y="611060"/>
                </a:lnTo>
                <a:close/>
              </a:path>
            </a:pathLst>
          </a:custGeom>
          <a:solidFill>
            <a:srgbClr val="C00000"/>
          </a:solidFill>
        </p:spPr>
        <p:txBody>
          <a:bodyPr wrap="square" lIns="0" tIns="0" rIns="0" bIns="0" rtlCol="0"/>
          <a:lstStyle/>
          <a:p>
            <a:endParaRPr sz="1800"/>
          </a:p>
        </p:txBody>
      </p:sp>
      <p:sp>
        <p:nvSpPr>
          <p:cNvPr id="18" name="object 18"/>
          <p:cNvSpPr/>
          <p:nvPr/>
        </p:nvSpPr>
        <p:spPr>
          <a:xfrm>
            <a:off x="8607234" y="3833494"/>
            <a:ext cx="128905" cy="602615"/>
          </a:xfrm>
          <a:custGeom>
            <a:avLst/>
            <a:gdLst/>
            <a:ahLst/>
            <a:cxnLst/>
            <a:rect l="l" t="t" r="r" b="b"/>
            <a:pathLst>
              <a:path w="128904" h="602614">
                <a:moveTo>
                  <a:pt x="14122" y="128320"/>
                </a:moveTo>
                <a:lnTo>
                  <a:pt x="0" y="112458"/>
                </a:lnTo>
                <a:lnTo>
                  <a:pt x="635" y="109537"/>
                </a:lnTo>
                <a:lnTo>
                  <a:pt x="1866" y="106819"/>
                </a:lnTo>
                <a:lnTo>
                  <a:pt x="64325" y="0"/>
                </a:lnTo>
                <a:lnTo>
                  <a:pt x="80819" y="28346"/>
                </a:lnTo>
                <a:lnTo>
                  <a:pt x="50012" y="28346"/>
                </a:lnTo>
                <a:lnTo>
                  <a:pt x="49927" y="81229"/>
                </a:lnTo>
                <a:lnTo>
                  <a:pt x="26465" y="121323"/>
                </a:lnTo>
                <a:lnTo>
                  <a:pt x="17094" y="128015"/>
                </a:lnTo>
                <a:lnTo>
                  <a:pt x="14122" y="128320"/>
                </a:lnTo>
                <a:close/>
              </a:path>
              <a:path w="128904" h="602614">
                <a:moveTo>
                  <a:pt x="49956" y="81181"/>
                </a:moveTo>
                <a:lnTo>
                  <a:pt x="50012" y="28346"/>
                </a:lnTo>
                <a:lnTo>
                  <a:pt x="78587" y="28371"/>
                </a:lnTo>
                <a:lnTo>
                  <a:pt x="78579" y="35547"/>
                </a:lnTo>
                <a:lnTo>
                  <a:pt x="51943" y="35547"/>
                </a:lnTo>
                <a:lnTo>
                  <a:pt x="64264" y="56717"/>
                </a:lnTo>
                <a:lnTo>
                  <a:pt x="49956" y="81181"/>
                </a:lnTo>
                <a:close/>
              </a:path>
              <a:path w="128904" h="602614">
                <a:moveTo>
                  <a:pt x="114261" y="128422"/>
                </a:moveTo>
                <a:lnTo>
                  <a:pt x="78531" y="81229"/>
                </a:lnTo>
                <a:lnTo>
                  <a:pt x="78587" y="28371"/>
                </a:lnTo>
                <a:lnTo>
                  <a:pt x="50012" y="28346"/>
                </a:lnTo>
                <a:lnTo>
                  <a:pt x="80819" y="28346"/>
                </a:lnTo>
                <a:lnTo>
                  <a:pt x="126555" y="106946"/>
                </a:lnTo>
                <a:lnTo>
                  <a:pt x="127787" y="109677"/>
                </a:lnTo>
                <a:lnTo>
                  <a:pt x="128382" y="112458"/>
                </a:lnTo>
                <a:lnTo>
                  <a:pt x="128422" y="115582"/>
                </a:lnTo>
                <a:lnTo>
                  <a:pt x="127812" y="118503"/>
                </a:lnTo>
                <a:lnTo>
                  <a:pt x="117233" y="128092"/>
                </a:lnTo>
                <a:lnTo>
                  <a:pt x="114261" y="128422"/>
                </a:lnTo>
                <a:close/>
              </a:path>
              <a:path w="128904" h="602614">
                <a:moveTo>
                  <a:pt x="64264" y="56717"/>
                </a:moveTo>
                <a:lnTo>
                  <a:pt x="51943" y="35547"/>
                </a:lnTo>
                <a:lnTo>
                  <a:pt x="76631" y="35572"/>
                </a:lnTo>
                <a:lnTo>
                  <a:pt x="64264" y="56717"/>
                </a:lnTo>
                <a:close/>
              </a:path>
              <a:path w="128904" h="602614">
                <a:moveTo>
                  <a:pt x="78531" y="81229"/>
                </a:moveTo>
                <a:lnTo>
                  <a:pt x="64264" y="56717"/>
                </a:lnTo>
                <a:lnTo>
                  <a:pt x="76631" y="35572"/>
                </a:lnTo>
                <a:lnTo>
                  <a:pt x="51943" y="35547"/>
                </a:lnTo>
                <a:lnTo>
                  <a:pt x="78579" y="35547"/>
                </a:lnTo>
                <a:lnTo>
                  <a:pt x="78531" y="81229"/>
                </a:lnTo>
                <a:close/>
              </a:path>
              <a:path w="128904" h="602614">
                <a:moveTo>
                  <a:pt x="77978" y="602627"/>
                </a:moveTo>
                <a:lnTo>
                  <a:pt x="49403" y="602602"/>
                </a:lnTo>
                <a:lnTo>
                  <a:pt x="49956" y="81181"/>
                </a:lnTo>
                <a:lnTo>
                  <a:pt x="64264" y="56717"/>
                </a:lnTo>
                <a:lnTo>
                  <a:pt x="78502" y="81181"/>
                </a:lnTo>
                <a:lnTo>
                  <a:pt x="78481" y="128422"/>
                </a:lnTo>
                <a:lnTo>
                  <a:pt x="77978" y="602627"/>
                </a:lnTo>
                <a:close/>
              </a:path>
            </a:pathLst>
          </a:custGeom>
          <a:solidFill>
            <a:srgbClr val="00AF50"/>
          </a:solidFill>
        </p:spPr>
        <p:txBody>
          <a:bodyPr wrap="square" lIns="0" tIns="0" rIns="0" bIns="0" rtlCol="0"/>
          <a:lstStyle/>
          <a:p>
            <a:endParaRPr sz="1800"/>
          </a:p>
        </p:txBody>
      </p:sp>
      <p:sp>
        <p:nvSpPr>
          <p:cNvPr id="19" name="object 19"/>
          <p:cNvSpPr txBox="1"/>
          <p:nvPr/>
        </p:nvSpPr>
        <p:spPr>
          <a:xfrm>
            <a:off x="6602514" y="3382761"/>
            <a:ext cx="3364865" cy="1151890"/>
          </a:xfrm>
          <a:prstGeom prst="rect">
            <a:avLst/>
          </a:prstGeom>
        </p:spPr>
        <p:txBody>
          <a:bodyPr vert="horz" wrap="square" lIns="0" tIns="0" rIns="0" bIns="0" rtlCol="0">
            <a:spAutoFit/>
          </a:bodyPr>
          <a:lstStyle/>
          <a:p>
            <a:pPr marL="864235" indent="-852170">
              <a:lnSpc>
                <a:spcPct val="100000"/>
              </a:lnSpc>
            </a:pPr>
            <a:r>
              <a:rPr sz="2400" b="1" dirty="0">
                <a:latin typeface="微软雅黑" panose="020B0503020204020204" pitchFamily="34" charset="-122"/>
                <a:cs typeface="微软雅黑" panose="020B0503020204020204" pitchFamily="34" charset="-122"/>
              </a:rPr>
              <a:t>生产关系（经济基础）</a:t>
            </a:r>
            <a:endParaRPr sz="2400">
              <a:latin typeface="微软雅黑" panose="020B0503020204020204" pitchFamily="34" charset="-122"/>
              <a:cs typeface="微软雅黑" panose="020B0503020204020204" pitchFamily="34" charset="-122"/>
            </a:endParaRPr>
          </a:p>
          <a:p>
            <a:pPr>
              <a:lnSpc>
                <a:spcPct val="100000"/>
              </a:lnSpc>
              <a:spcBef>
                <a:spcPts val="30"/>
              </a:spcBef>
            </a:pPr>
            <a:endParaRPr sz="3000">
              <a:latin typeface="Times New Roman" panose="02020603050405020304"/>
              <a:cs typeface="Times New Roman" panose="02020603050405020304"/>
            </a:endParaRPr>
          </a:p>
          <a:p>
            <a:pPr marL="864235">
              <a:lnSpc>
                <a:spcPct val="100000"/>
              </a:lnSpc>
              <a:tabLst>
                <a:tab pos="2741295" algn="l"/>
              </a:tabLst>
            </a:pPr>
            <a:r>
              <a:rPr sz="2400" b="1" dirty="0">
                <a:solidFill>
                  <a:srgbClr val="00AF50"/>
                </a:solidFill>
                <a:latin typeface="华文楷体" panose="02010600040101010101" charset="-122"/>
                <a:cs typeface="华文楷体" panose="02010600040101010101" charset="-122"/>
              </a:rPr>
              <a:t>反作</a:t>
            </a:r>
            <a:r>
              <a:rPr sz="2400" b="1" spc="-5" dirty="0">
                <a:solidFill>
                  <a:srgbClr val="00AF50"/>
                </a:solidFill>
                <a:latin typeface="华文楷体" panose="02010600040101010101" charset="-122"/>
                <a:cs typeface="华文楷体" panose="02010600040101010101" charset="-122"/>
              </a:rPr>
              <a:t>用</a:t>
            </a:r>
            <a:r>
              <a:rPr sz="2400" b="1" dirty="0">
                <a:solidFill>
                  <a:srgbClr val="00AF50"/>
                </a:solidFill>
                <a:latin typeface="华文楷体" panose="02010600040101010101" charset="-122"/>
                <a:cs typeface="华文楷体" panose="02010600040101010101" charset="-122"/>
              </a:rPr>
              <a:t>	</a:t>
            </a:r>
            <a:r>
              <a:rPr sz="2400" b="1" dirty="0">
                <a:solidFill>
                  <a:srgbClr val="C00000"/>
                </a:solidFill>
                <a:latin typeface="华文楷体" panose="02010600040101010101" charset="-122"/>
                <a:cs typeface="华文楷体" panose="02010600040101010101" charset="-122"/>
              </a:rPr>
              <a:t>决</a:t>
            </a:r>
            <a:r>
              <a:rPr sz="2400" b="1" spc="-5" dirty="0">
                <a:solidFill>
                  <a:srgbClr val="C00000"/>
                </a:solidFill>
                <a:latin typeface="华文楷体" panose="02010600040101010101" charset="-122"/>
                <a:cs typeface="华文楷体" panose="02010600040101010101" charset="-122"/>
              </a:rPr>
              <a:t>定</a:t>
            </a:r>
            <a:endParaRPr sz="2400">
              <a:latin typeface="华文楷体" panose="02010600040101010101" charset="-122"/>
              <a:cs typeface="华文楷体" panose="02010600040101010101" charset="-122"/>
            </a:endParaRPr>
          </a:p>
        </p:txBody>
      </p:sp>
      <p:sp>
        <p:nvSpPr>
          <p:cNvPr id="20" name="object 20"/>
          <p:cNvSpPr txBox="1"/>
          <p:nvPr/>
        </p:nvSpPr>
        <p:spPr>
          <a:xfrm>
            <a:off x="7454391" y="2363849"/>
            <a:ext cx="635635" cy="330200"/>
          </a:xfrm>
          <a:prstGeom prst="rect">
            <a:avLst/>
          </a:prstGeom>
        </p:spPr>
        <p:txBody>
          <a:bodyPr vert="horz" wrap="square" lIns="0" tIns="0" rIns="0" bIns="0" rtlCol="0">
            <a:spAutoFit/>
          </a:bodyPr>
          <a:lstStyle/>
          <a:p>
            <a:pPr marL="12700">
              <a:lnSpc>
                <a:spcPct val="100000"/>
              </a:lnSpc>
            </a:pPr>
            <a:r>
              <a:rPr sz="2400" b="1" dirty="0">
                <a:solidFill>
                  <a:srgbClr val="C00000"/>
                </a:solidFill>
                <a:latin typeface="华文楷体" panose="02010600040101010101" charset="-122"/>
                <a:cs typeface="华文楷体" panose="02010600040101010101" charset="-122"/>
              </a:rPr>
              <a:t>决</a:t>
            </a:r>
            <a:r>
              <a:rPr sz="2400" b="1" spc="-5" dirty="0">
                <a:solidFill>
                  <a:srgbClr val="C00000"/>
                </a:solidFill>
                <a:latin typeface="华文楷体" panose="02010600040101010101" charset="-122"/>
                <a:cs typeface="华文楷体" panose="02010600040101010101" charset="-122"/>
              </a:rPr>
              <a:t>定</a:t>
            </a:r>
            <a:endParaRPr sz="2400">
              <a:latin typeface="华文楷体" panose="02010600040101010101" charset="-122"/>
              <a:cs typeface="华文楷体" panose="02010600040101010101" charset="-122"/>
            </a:endParaRPr>
          </a:p>
        </p:txBody>
      </p:sp>
      <p:sp>
        <p:nvSpPr>
          <p:cNvPr id="21" name="object 21"/>
          <p:cNvSpPr txBox="1"/>
          <p:nvPr/>
        </p:nvSpPr>
        <p:spPr>
          <a:xfrm>
            <a:off x="6152870" y="2413570"/>
            <a:ext cx="941069" cy="330200"/>
          </a:xfrm>
          <a:prstGeom prst="rect">
            <a:avLst/>
          </a:prstGeom>
        </p:spPr>
        <p:txBody>
          <a:bodyPr vert="horz" wrap="square" lIns="0" tIns="0" rIns="0" bIns="0" rtlCol="0">
            <a:spAutoFit/>
          </a:bodyPr>
          <a:lstStyle/>
          <a:p>
            <a:pPr marL="12700">
              <a:lnSpc>
                <a:spcPct val="100000"/>
              </a:lnSpc>
            </a:pPr>
            <a:r>
              <a:rPr sz="2400" b="1" dirty="0">
                <a:solidFill>
                  <a:srgbClr val="00AF50"/>
                </a:solidFill>
                <a:latin typeface="华文楷体" panose="02010600040101010101" charset="-122"/>
                <a:cs typeface="华文楷体" panose="02010600040101010101" charset="-122"/>
              </a:rPr>
              <a:t>反作</a:t>
            </a:r>
            <a:r>
              <a:rPr sz="2400" b="1" spc="-5" dirty="0">
                <a:solidFill>
                  <a:srgbClr val="00AF50"/>
                </a:solidFill>
                <a:latin typeface="华文楷体" panose="02010600040101010101" charset="-122"/>
                <a:cs typeface="华文楷体" panose="02010600040101010101" charset="-122"/>
              </a:rPr>
              <a:t>用</a:t>
            </a:r>
            <a:endParaRPr sz="2400">
              <a:latin typeface="华文楷体" panose="02010600040101010101" charset="-122"/>
              <a:cs typeface="华文楷体" panose="02010600040101010101" charset="-122"/>
            </a:endParaRPr>
          </a:p>
        </p:txBody>
      </p:sp>
      <p:sp>
        <p:nvSpPr>
          <p:cNvPr id="23" name="object 23"/>
          <p:cNvSpPr txBox="1"/>
          <p:nvPr/>
        </p:nvSpPr>
        <p:spPr>
          <a:xfrm>
            <a:off x="1424305" y="470965"/>
            <a:ext cx="941705" cy="482600"/>
          </a:xfrm>
          <a:prstGeom prst="rect">
            <a:avLst/>
          </a:prstGeom>
        </p:spPr>
        <p:txBody>
          <a:bodyPr vert="horz" wrap="square" lIns="0" tIns="0" rIns="0" bIns="0" rtlCol="0">
            <a:spAutoFit/>
          </a:bodyPr>
          <a:lstStyle/>
          <a:p>
            <a:pPr marL="12700">
              <a:lnSpc>
                <a:spcPct val="100000"/>
              </a:lnSpc>
            </a:pPr>
            <a:r>
              <a:rPr sz="3600" b="1" dirty="0">
                <a:latin typeface="方正清刻本悦宋简体" panose="02000000000000000000" pitchFamily="2" charset="-122"/>
                <a:cs typeface="方正清刻本悦宋简体" panose="02000000000000000000" pitchFamily="2" charset="-122"/>
              </a:rPr>
              <a:t>小</a:t>
            </a:r>
            <a:r>
              <a:rPr sz="3600" b="1" spc="-15" dirty="0">
                <a:latin typeface="方正清刻本悦宋简体" panose="02000000000000000000" pitchFamily="2" charset="-122"/>
                <a:cs typeface="方正清刻本悦宋简体" panose="02000000000000000000" pitchFamily="2" charset="-122"/>
              </a:rPr>
              <a:t>结</a:t>
            </a:r>
            <a:endParaRPr sz="3600">
              <a:latin typeface="方正清刻本悦宋简体" panose="02000000000000000000" pitchFamily="2" charset="-122"/>
              <a:cs typeface="方正清刻本悦宋简体" panose="02000000000000000000" pitchFamily="2" charset="-122"/>
            </a:endParaRPr>
          </a:p>
        </p:txBody>
      </p:sp>
      <p:sp>
        <p:nvSpPr>
          <p:cNvPr id="24" name="object 24"/>
          <p:cNvSpPr txBox="1"/>
          <p:nvPr/>
        </p:nvSpPr>
        <p:spPr>
          <a:xfrm>
            <a:off x="3417214" y="4376599"/>
            <a:ext cx="2768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社会心理、思想体系</a:t>
            </a:r>
            <a:endParaRPr sz="2400">
              <a:latin typeface="微软雅黑" panose="020B0503020204020204" pitchFamily="34" charset="-122"/>
              <a:cs typeface="微软雅黑" panose="020B0503020204020204" pitchFamily="34" charset="-122"/>
            </a:endParaRPr>
          </a:p>
        </p:txBody>
      </p:sp>
      <p:sp>
        <p:nvSpPr>
          <p:cNvPr id="25" name="object 25"/>
          <p:cNvSpPr/>
          <p:nvPr/>
        </p:nvSpPr>
        <p:spPr>
          <a:xfrm>
            <a:off x="6938530" y="4366577"/>
            <a:ext cx="230504" cy="1460500"/>
          </a:xfrm>
          <a:custGeom>
            <a:avLst/>
            <a:gdLst/>
            <a:ahLst/>
            <a:cxnLst/>
            <a:rect l="l" t="t" r="r" b="b"/>
            <a:pathLst>
              <a:path w="230504" h="1460500">
                <a:moveTo>
                  <a:pt x="120916" y="25400"/>
                </a:moveTo>
                <a:lnTo>
                  <a:pt x="0" y="25400"/>
                </a:lnTo>
                <a:lnTo>
                  <a:pt x="228" y="0"/>
                </a:lnTo>
                <a:lnTo>
                  <a:pt x="105498" y="0"/>
                </a:lnTo>
                <a:lnTo>
                  <a:pt x="109131" y="12700"/>
                </a:lnTo>
                <a:lnTo>
                  <a:pt x="120510" y="12700"/>
                </a:lnTo>
                <a:lnTo>
                  <a:pt x="120916" y="25400"/>
                </a:lnTo>
                <a:close/>
              </a:path>
              <a:path w="230504" h="1460500">
                <a:moveTo>
                  <a:pt x="93776" y="34942"/>
                </a:moveTo>
                <a:lnTo>
                  <a:pt x="90360" y="25400"/>
                </a:lnTo>
                <a:lnTo>
                  <a:pt x="93776" y="25400"/>
                </a:lnTo>
                <a:lnTo>
                  <a:pt x="93776" y="34942"/>
                </a:lnTo>
                <a:close/>
              </a:path>
              <a:path w="230504" h="1460500">
                <a:moveTo>
                  <a:pt x="96138" y="38100"/>
                </a:moveTo>
                <a:lnTo>
                  <a:pt x="94907" y="38100"/>
                </a:lnTo>
                <a:lnTo>
                  <a:pt x="93776" y="34942"/>
                </a:lnTo>
                <a:lnTo>
                  <a:pt x="93776" y="25400"/>
                </a:lnTo>
                <a:lnTo>
                  <a:pt x="94513" y="25400"/>
                </a:lnTo>
                <a:lnTo>
                  <a:pt x="96138" y="38100"/>
                </a:lnTo>
                <a:close/>
              </a:path>
              <a:path w="230504" h="1460500">
                <a:moveTo>
                  <a:pt x="122351" y="38100"/>
                </a:moveTo>
                <a:lnTo>
                  <a:pt x="96138" y="38100"/>
                </a:lnTo>
                <a:lnTo>
                  <a:pt x="94513" y="25400"/>
                </a:lnTo>
                <a:lnTo>
                  <a:pt x="122351" y="25400"/>
                </a:lnTo>
                <a:lnTo>
                  <a:pt x="122351" y="38100"/>
                </a:lnTo>
                <a:close/>
              </a:path>
              <a:path w="230504" h="1460500">
                <a:moveTo>
                  <a:pt x="121615" y="711200"/>
                </a:moveTo>
                <a:lnTo>
                  <a:pt x="93776" y="711200"/>
                </a:lnTo>
                <a:lnTo>
                  <a:pt x="93776" y="34942"/>
                </a:lnTo>
                <a:lnTo>
                  <a:pt x="94907" y="38100"/>
                </a:lnTo>
                <a:lnTo>
                  <a:pt x="122351" y="38100"/>
                </a:lnTo>
                <a:lnTo>
                  <a:pt x="122351" y="698500"/>
                </a:lnTo>
                <a:lnTo>
                  <a:pt x="119989" y="698500"/>
                </a:lnTo>
                <a:lnTo>
                  <a:pt x="121615" y="711200"/>
                </a:lnTo>
                <a:close/>
              </a:path>
              <a:path w="230504" h="1460500">
                <a:moveTo>
                  <a:pt x="122351" y="711200"/>
                </a:moveTo>
                <a:lnTo>
                  <a:pt x="121615" y="711200"/>
                </a:lnTo>
                <a:lnTo>
                  <a:pt x="119989" y="698500"/>
                </a:lnTo>
                <a:lnTo>
                  <a:pt x="121221" y="698500"/>
                </a:lnTo>
                <a:lnTo>
                  <a:pt x="122351" y="701657"/>
                </a:lnTo>
                <a:lnTo>
                  <a:pt x="122351" y="711200"/>
                </a:lnTo>
                <a:close/>
              </a:path>
              <a:path w="230504" h="1460500">
                <a:moveTo>
                  <a:pt x="122351" y="701657"/>
                </a:moveTo>
                <a:lnTo>
                  <a:pt x="121221" y="698500"/>
                </a:lnTo>
                <a:lnTo>
                  <a:pt x="122351" y="698500"/>
                </a:lnTo>
                <a:lnTo>
                  <a:pt x="122351" y="701657"/>
                </a:lnTo>
                <a:close/>
              </a:path>
              <a:path w="230504" h="1460500">
                <a:moveTo>
                  <a:pt x="130276" y="711200"/>
                </a:moveTo>
                <a:lnTo>
                  <a:pt x="125768" y="711200"/>
                </a:lnTo>
                <a:lnTo>
                  <a:pt x="124879" y="698500"/>
                </a:lnTo>
                <a:lnTo>
                  <a:pt x="130276" y="711200"/>
                </a:lnTo>
                <a:close/>
              </a:path>
              <a:path w="230504" h="1460500">
                <a:moveTo>
                  <a:pt x="125768" y="711200"/>
                </a:moveTo>
                <a:lnTo>
                  <a:pt x="122351" y="711200"/>
                </a:lnTo>
                <a:lnTo>
                  <a:pt x="122351" y="701657"/>
                </a:lnTo>
                <a:lnTo>
                  <a:pt x="125768" y="711200"/>
                </a:lnTo>
                <a:close/>
              </a:path>
              <a:path w="230504" h="1460500">
                <a:moveTo>
                  <a:pt x="145580" y="723900"/>
                </a:moveTo>
                <a:lnTo>
                  <a:pt x="95618" y="723900"/>
                </a:lnTo>
                <a:lnTo>
                  <a:pt x="95211" y="711200"/>
                </a:lnTo>
                <a:lnTo>
                  <a:pt x="154216" y="711200"/>
                </a:lnTo>
                <a:lnTo>
                  <a:pt x="145580" y="723900"/>
                </a:lnTo>
                <a:close/>
              </a:path>
              <a:path w="230504" h="1460500">
                <a:moveTo>
                  <a:pt x="215900" y="736600"/>
                </a:moveTo>
                <a:lnTo>
                  <a:pt x="111874" y="736600"/>
                </a:lnTo>
                <a:lnTo>
                  <a:pt x="110629" y="723900"/>
                </a:lnTo>
                <a:lnTo>
                  <a:pt x="145580" y="723900"/>
                </a:lnTo>
                <a:lnTo>
                  <a:pt x="154216" y="711200"/>
                </a:lnTo>
                <a:lnTo>
                  <a:pt x="215900" y="711200"/>
                </a:lnTo>
                <a:lnTo>
                  <a:pt x="215900" y="736600"/>
                </a:lnTo>
                <a:close/>
              </a:path>
              <a:path w="230504" h="1460500">
                <a:moveTo>
                  <a:pt x="229603" y="736600"/>
                </a:moveTo>
                <a:lnTo>
                  <a:pt x="215900" y="736600"/>
                </a:lnTo>
                <a:lnTo>
                  <a:pt x="215900" y="711200"/>
                </a:lnTo>
                <a:lnTo>
                  <a:pt x="224472" y="711200"/>
                </a:lnTo>
                <a:lnTo>
                  <a:pt x="226669" y="723900"/>
                </a:lnTo>
                <a:lnTo>
                  <a:pt x="230225" y="723900"/>
                </a:lnTo>
                <a:lnTo>
                  <a:pt x="229603" y="736600"/>
                </a:lnTo>
                <a:close/>
              </a:path>
              <a:path w="230504" h="1460500">
                <a:moveTo>
                  <a:pt x="111874" y="736600"/>
                </a:moveTo>
                <a:lnTo>
                  <a:pt x="102488" y="736600"/>
                </a:lnTo>
                <a:lnTo>
                  <a:pt x="105143" y="723900"/>
                </a:lnTo>
                <a:lnTo>
                  <a:pt x="110629" y="723900"/>
                </a:lnTo>
                <a:lnTo>
                  <a:pt x="111874" y="736600"/>
                </a:lnTo>
                <a:close/>
              </a:path>
              <a:path w="230504" h="1460500">
                <a:moveTo>
                  <a:pt x="184518" y="749300"/>
                </a:moveTo>
                <a:lnTo>
                  <a:pt x="94081" y="749300"/>
                </a:lnTo>
                <a:lnTo>
                  <a:pt x="94513" y="736600"/>
                </a:lnTo>
                <a:lnTo>
                  <a:pt x="194868" y="736600"/>
                </a:lnTo>
                <a:lnTo>
                  <a:pt x="184518" y="749300"/>
                </a:lnTo>
                <a:close/>
              </a:path>
              <a:path w="230504" h="1460500">
                <a:moveTo>
                  <a:pt x="93776" y="1435100"/>
                </a:moveTo>
                <a:lnTo>
                  <a:pt x="93776" y="749300"/>
                </a:lnTo>
                <a:lnTo>
                  <a:pt x="122351" y="749300"/>
                </a:lnTo>
                <a:lnTo>
                  <a:pt x="122351" y="1422400"/>
                </a:lnTo>
                <a:lnTo>
                  <a:pt x="93941" y="1422400"/>
                </a:lnTo>
                <a:lnTo>
                  <a:pt x="93776" y="1435100"/>
                </a:lnTo>
                <a:close/>
              </a:path>
              <a:path w="230504" h="1460500">
                <a:moveTo>
                  <a:pt x="73863" y="1435100"/>
                </a:moveTo>
                <a:lnTo>
                  <a:pt x="66636" y="1435100"/>
                </a:lnTo>
                <a:lnTo>
                  <a:pt x="74307" y="1422400"/>
                </a:lnTo>
                <a:lnTo>
                  <a:pt x="73863" y="1435100"/>
                </a:lnTo>
                <a:close/>
              </a:path>
              <a:path w="230504" h="1460500">
                <a:moveTo>
                  <a:pt x="93776" y="1435100"/>
                </a:moveTo>
                <a:lnTo>
                  <a:pt x="73863" y="1435100"/>
                </a:lnTo>
                <a:lnTo>
                  <a:pt x="80835" y="1422400"/>
                </a:lnTo>
                <a:lnTo>
                  <a:pt x="93776" y="1422400"/>
                </a:lnTo>
                <a:lnTo>
                  <a:pt x="93776" y="1435100"/>
                </a:lnTo>
                <a:close/>
              </a:path>
              <a:path w="230504" h="1460500">
                <a:moveTo>
                  <a:pt x="93802" y="1435100"/>
                </a:moveTo>
                <a:lnTo>
                  <a:pt x="93941" y="1422400"/>
                </a:lnTo>
                <a:lnTo>
                  <a:pt x="93802" y="1435100"/>
                </a:lnTo>
                <a:close/>
              </a:path>
              <a:path w="230504" h="1460500">
                <a:moveTo>
                  <a:pt x="93802" y="1435100"/>
                </a:moveTo>
                <a:lnTo>
                  <a:pt x="93941" y="1422400"/>
                </a:lnTo>
                <a:lnTo>
                  <a:pt x="94919" y="1422400"/>
                </a:lnTo>
                <a:lnTo>
                  <a:pt x="93802" y="1435100"/>
                </a:lnTo>
                <a:close/>
              </a:path>
              <a:path w="230504" h="1460500">
                <a:moveTo>
                  <a:pt x="122351" y="1435100"/>
                </a:moveTo>
                <a:lnTo>
                  <a:pt x="93802" y="1435100"/>
                </a:lnTo>
                <a:lnTo>
                  <a:pt x="94919" y="1422400"/>
                </a:lnTo>
                <a:lnTo>
                  <a:pt x="122351" y="1422400"/>
                </a:lnTo>
                <a:lnTo>
                  <a:pt x="122351" y="1435100"/>
                </a:lnTo>
                <a:close/>
              </a:path>
              <a:path w="230504" h="1460500">
                <a:moveTo>
                  <a:pt x="86525" y="1460500"/>
                </a:moveTo>
                <a:lnTo>
                  <a:pt x="228" y="1460500"/>
                </a:lnTo>
                <a:lnTo>
                  <a:pt x="0" y="1435100"/>
                </a:lnTo>
                <a:lnTo>
                  <a:pt x="118871" y="1435100"/>
                </a:lnTo>
                <a:lnTo>
                  <a:pt x="118186" y="1447800"/>
                </a:lnTo>
                <a:lnTo>
                  <a:pt x="93408" y="1447800"/>
                </a:lnTo>
                <a:lnTo>
                  <a:pt x="86525" y="1460500"/>
                </a:lnTo>
                <a:close/>
              </a:path>
            </a:pathLst>
          </a:custGeom>
          <a:solidFill>
            <a:srgbClr val="C00000"/>
          </a:solidFill>
        </p:spPr>
        <p:txBody>
          <a:bodyPr wrap="square" lIns="0" tIns="0" rIns="0" bIns="0" rtlCol="0"/>
          <a:lstStyle/>
          <a:p>
            <a:endParaRPr sz="1800"/>
          </a:p>
        </p:txBody>
      </p:sp>
      <p:sp>
        <p:nvSpPr>
          <p:cNvPr id="26" name="object 26"/>
          <p:cNvSpPr txBox="1"/>
          <p:nvPr/>
        </p:nvSpPr>
        <p:spPr>
          <a:xfrm>
            <a:off x="8193354" y="4864406"/>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上层建筑</a:t>
            </a:r>
            <a:endParaRPr sz="2400">
              <a:latin typeface="微软雅黑" panose="020B0503020204020204" pitchFamily="34" charset="-122"/>
              <a:cs typeface="微软雅黑" panose="020B0503020204020204" pitchFamily="34" charset="-122"/>
            </a:endParaRPr>
          </a:p>
        </p:txBody>
      </p:sp>
      <p:sp>
        <p:nvSpPr>
          <p:cNvPr id="27" name="object 27"/>
          <p:cNvSpPr txBox="1"/>
          <p:nvPr/>
        </p:nvSpPr>
        <p:spPr>
          <a:xfrm>
            <a:off x="749922" y="4968534"/>
            <a:ext cx="2162810" cy="817880"/>
          </a:xfrm>
          <a:prstGeom prst="rect">
            <a:avLst/>
          </a:prstGeom>
        </p:spPr>
        <p:txBody>
          <a:bodyPr vert="horz" wrap="square" lIns="0" tIns="0" rIns="0" bIns="0" rtlCol="0">
            <a:spAutoFit/>
          </a:bodyPr>
          <a:lstStyle/>
          <a:p>
            <a:pPr marL="673735">
              <a:lnSpc>
                <a:spcPct val="100000"/>
              </a:lnSpc>
            </a:pPr>
            <a:r>
              <a:rPr sz="2400" b="1" dirty="0">
                <a:latin typeface="微软雅黑" panose="020B0503020204020204" pitchFamily="34" charset="-122"/>
                <a:cs typeface="微软雅黑" panose="020B0503020204020204" pitchFamily="34" charset="-122"/>
              </a:rPr>
              <a:t>社会意识</a:t>
            </a:r>
            <a:endParaRPr sz="2400">
              <a:latin typeface="微软雅黑" panose="020B0503020204020204" pitchFamily="34" charset="-122"/>
              <a:cs typeface="微软雅黑" panose="020B0503020204020204" pitchFamily="34" charset="-122"/>
            </a:endParaRPr>
          </a:p>
          <a:p>
            <a:pPr marL="12700">
              <a:lnSpc>
                <a:spcPct val="100000"/>
              </a:lnSpc>
              <a:spcBef>
                <a:spcPts val="850"/>
              </a:spcBef>
            </a:pPr>
            <a:r>
              <a:rPr sz="2400" b="1" dirty="0">
                <a:latin typeface="华文楷体" panose="02010600040101010101" charset="-122"/>
                <a:cs typeface="华文楷体" panose="02010600040101010101" charset="-122"/>
              </a:rPr>
              <a:t>（相对独立性</a:t>
            </a:r>
            <a:r>
              <a:rPr sz="2400" b="1" spc="-5" dirty="0">
                <a:latin typeface="华文楷体" panose="02010600040101010101" charset="-122"/>
                <a:cs typeface="华文楷体" panose="02010600040101010101" charset="-122"/>
              </a:rPr>
              <a:t>）</a:t>
            </a:r>
            <a:endParaRPr sz="2400">
              <a:latin typeface="华文楷体" panose="02010600040101010101" charset="-122"/>
              <a:cs typeface="华文楷体" panose="02010600040101010101" charset="-122"/>
            </a:endParaRPr>
          </a:p>
        </p:txBody>
      </p:sp>
      <p:sp>
        <p:nvSpPr>
          <p:cNvPr id="28" name="object 28"/>
          <p:cNvSpPr txBox="1"/>
          <p:nvPr/>
        </p:nvSpPr>
        <p:spPr>
          <a:xfrm>
            <a:off x="3416211" y="5050614"/>
            <a:ext cx="30734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意识形态、非意识形态</a:t>
            </a:r>
            <a:endParaRPr sz="2400">
              <a:latin typeface="微软雅黑" panose="020B0503020204020204" pitchFamily="34" charset="-122"/>
              <a:cs typeface="微软雅黑" panose="020B0503020204020204" pitchFamily="34" charset="-122"/>
            </a:endParaRPr>
          </a:p>
        </p:txBody>
      </p:sp>
      <p:sp>
        <p:nvSpPr>
          <p:cNvPr id="29" name="object 29"/>
          <p:cNvSpPr txBox="1"/>
          <p:nvPr/>
        </p:nvSpPr>
        <p:spPr>
          <a:xfrm>
            <a:off x="3416579" y="5697412"/>
            <a:ext cx="2768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个体意识、群体意识</a:t>
            </a:r>
            <a:endParaRPr sz="24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6334" y="1784999"/>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社会存在</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2742323" y="900747"/>
            <a:ext cx="307975" cy="1892300"/>
          </a:xfrm>
          <a:custGeom>
            <a:avLst/>
            <a:gdLst/>
            <a:ahLst/>
            <a:cxnLst/>
            <a:rect l="l" t="t" r="r" b="b"/>
            <a:pathLst>
              <a:path w="307975" h="1892300">
                <a:moveTo>
                  <a:pt x="307835" y="25400"/>
                </a:moveTo>
                <a:lnTo>
                  <a:pt x="229412" y="25400"/>
                </a:lnTo>
                <a:lnTo>
                  <a:pt x="235737" y="12700"/>
                </a:lnTo>
                <a:lnTo>
                  <a:pt x="251091" y="12700"/>
                </a:lnTo>
                <a:lnTo>
                  <a:pt x="257911" y="0"/>
                </a:lnTo>
                <a:lnTo>
                  <a:pt x="307327" y="0"/>
                </a:lnTo>
                <a:lnTo>
                  <a:pt x="307835" y="25400"/>
                </a:lnTo>
                <a:close/>
              </a:path>
              <a:path w="307975" h="1892300">
                <a:moveTo>
                  <a:pt x="263194" y="38100"/>
                </a:moveTo>
                <a:lnTo>
                  <a:pt x="216090" y="38100"/>
                </a:lnTo>
                <a:lnTo>
                  <a:pt x="222046" y="25400"/>
                </a:lnTo>
                <a:lnTo>
                  <a:pt x="270014" y="25400"/>
                </a:lnTo>
                <a:lnTo>
                  <a:pt x="263194" y="38100"/>
                </a:lnTo>
                <a:close/>
              </a:path>
              <a:path w="307975" h="1892300">
                <a:moveTo>
                  <a:pt x="240411" y="50800"/>
                </a:moveTo>
                <a:lnTo>
                  <a:pt x="203771" y="50800"/>
                </a:lnTo>
                <a:lnTo>
                  <a:pt x="209804" y="38100"/>
                </a:lnTo>
                <a:lnTo>
                  <a:pt x="246545" y="38100"/>
                </a:lnTo>
                <a:lnTo>
                  <a:pt x="240411" y="50800"/>
                </a:lnTo>
                <a:close/>
              </a:path>
              <a:path w="307975" h="1892300">
                <a:moveTo>
                  <a:pt x="229831" y="63500"/>
                </a:moveTo>
                <a:lnTo>
                  <a:pt x="192481" y="63500"/>
                </a:lnTo>
                <a:lnTo>
                  <a:pt x="197573" y="50800"/>
                </a:lnTo>
                <a:lnTo>
                  <a:pt x="235585" y="50800"/>
                </a:lnTo>
                <a:lnTo>
                  <a:pt x="229831" y="63500"/>
                </a:lnTo>
                <a:close/>
              </a:path>
              <a:path w="307975" h="1892300">
                <a:moveTo>
                  <a:pt x="206502" y="88900"/>
                </a:moveTo>
                <a:lnTo>
                  <a:pt x="177330" y="88900"/>
                </a:lnTo>
                <a:lnTo>
                  <a:pt x="182283" y="76200"/>
                </a:lnTo>
                <a:lnTo>
                  <a:pt x="186893" y="63500"/>
                </a:lnTo>
                <a:lnTo>
                  <a:pt x="220332" y="63500"/>
                </a:lnTo>
                <a:lnTo>
                  <a:pt x="215239" y="76200"/>
                </a:lnTo>
                <a:lnTo>
                  <a:pt x="211112" y="76200"/>
                </a:lnTo>
                <a:lnTo>
                  <a:pt x="206502" y="88900"/>
                </a:lnTo>
                <a:close/>
              </a:path>
              <a:path w="307975" h="1892300">
                <a:moveTo>
                  <a:pt x="195097" y="114300"/>
                </a:moveTo>
                <a:lnTo>
                  <a:pt x="165404" y="114300"/>
                </a:lnTo>
                <a:lnTo>
                  <a:pt x="168935" y="101600"/>
                </a:lnTo>
                <a:lnTo>
                  <a:pt x="173240" y="88900"/>
                </a:lnTo>
                <a:lnTo>
                  <a:pt x="206806" y="88900"/>
                </a:lnTo>
                <a:lnTo>
                  <a:pt x="202450" y="101600"/>
                </a:lnTo>
                <a:lnTo>
                  <a:pt x="198907" y="101600"/>
                </a:lnTo>
                <a:lnTo>
                  <a:pt x="195097" y="114300"/>
                </a:lnTo>
                <a:close/>
              </a:path>
              <a:path w="307975" h="1892300">
                <a:moveTo>
                  <a:pt x="181368" y="152400"/>
                </a:moveTo>
                <a:lnTo>
                  <a:pt x="153492" y="152400"/>
                </a:lnTo>
                <a:lnTo>
                  <a:pt x="156057" y="139700"/>
                </a:lnTo>
                <a:lnTo>
                  <a:pt x="158838" y="127000"/>
                </a:lnTo>
                <a:lnTo>
                  <a:pt x="161963" y="114300"/>
                </a:lnTo>
                <a:lnTo>
                  <a:pt x="191998" y="114300"/>
                </a:lnTo>
                <a:lnTo>
                  <a:pt x="188760" y="127000"/>
                </a:lnTo>
                <a:lnTo>
                  <a:pt x="188937" y="127000"/>
                </a:lnTo>
                <a:lnTo>
                  <a:pt x="186004" y="139700"/>
                </a:lnTo>
                <a:lnTo>
                  <a:pt x="183680" y="139700"/>
                </a:lnTo>
                <a:lnTo>
                  <a:pt x="181368" y="152400"/>
                </a:lnTo>
                <a:close/>
              </a:path>
              <a:path w="307975" h="1892300">
                <a:moveTo>
                  <a:pt x="170370" y="800100"/>
                </a:moveTo>
                <a:lnTo>
                  <a:pt x="140309" y="800100"/>
                </a:lnTo>
                <a:lnTo>
                  <a:pt x="142278" y="787400"/>
                </a:lnTo>
                <a:lnTo>
                  <a:pt x="143827" y="774700"/>
                </a:lnTo>
                <a:lnTo>
                  <a:pt x="144983" y="774700"/>
                </a:lnTo>
                <a:lnTo>
                  <a:pt x="145910" y="762000"/>
                </a:lnTo>
                <a:lnTo>
                  <a:pt x="146443" y="749300"/>
                </a:lnTo>
                <a:lnTo>
                  <a:pt x="146608" y="736600"/>
                </a:lnTo>
                <a:lnTo>
                  <a:pt x="146608" y="215900"/>
                </a:lnTo>
                <a:lnTo>
                  <a:pt x="146799" y="203200"/>
                </a:lnTo>
                <a:lnTo>
                  <a:pt x="147421" y="190500"/>
                </a:lnTo>
                <a:lnTo>
                  <a:pt x="148412" y="177800"/>
                </a:lnTo>
                <a:lnTo>
                  <a:pt x="149783" y="165100"/>
                </a:lnTo>
                <a:lnTo>
                  <a:pt x="151422" y="152400"/>
                </a:lnTo>
                <a:lnTo>
                  <a:pt x="181483" y="152400"/>
                </a:lnTo>
                <a:lnTo>
                  <a:pt x="179514" y="165100"/>
                </a:lnTo>
                <a:lnTo>
                  <a:pt x="177965" y="177800"/>
                </a:lnTo>
                <a:lnTo>
                  <a:pt x="176809" y="177800"/>
                </a:lnTo>
                <a:lnTo>
                  <a:pt x="175882" y="190500"/>
                </a:lnTo>
                <a:lnTo>
                  <a:pt x="175348" y="203200"/>
                </a:lnTo>
                <a:lnTo>
                  <a:pt x="175183" y="215900"/>
                </a:lnTo>
                <a:lnTo>
                  <a:pt x="175183" y="736600"/>
                </a:lnTo>
                <a:lnTo>
                  <a:pt x="174993" y="749300"/>
                </a:lnTo>
                <a:lnTo>
                  <a:pt x="174371" y="762000"/>
                </a:lnTo>
                <a:lnTo>
                  <a:pt x="173380" y="774700"/>
                </a:lnTo>
                <a:lnTo>
                  <a:pt x="172008" y="787400"/>
                </a:lnTo>
                <a:lnTo>
                  <a:pt x="170370" y="800100"/>
                </a:lnTo>
                <a:close/>
              </a:path>
              <a:path w="307975" h="1892300">
                <a:moveTo>
                  <a:pt x="159829" y="838200"/>
                </a:moveTo>
                <a:lnTo>
                  <a:pt x="129794" y="838200"/>
                </a:lnTo>
                <a:lnTo>
                  <a:pt x="133032" y="825500"/>
                </a:lnTo>
                <a:lnTo>
                  <a:pt x="132854" y="825500"/>
                </a:lnTo>
                <a:lnTo>
                  <a:pt x="135788" y="812800"/>
                </a:lnTo>
                <a:lnTo>
                  <a:pt x="138112" y="812800"/>
                </a:lnTo>
                <a:lnTo>
                  <a:pt x="140423" y="800100"/>
                </a:lnTo>
                <a:lnTo>
                  <a:pt x="168300" y="800100"/>
                </a:lnTo>
                <a:lnTo>
                  <a:pt x="165735" y="812800"/>
                </a:lnTo>
                <a:lnTo>
                  <a:pt x="162953" y="825500"/>
                </a:lnTo>
                <a:lnTo>
                  <a:pt x="159829" y="838200"/>
                </a:lnTo>
                <a:close/>
              </a:path>
              <a:path w="307975" h="1892300">
                <a:moveTo>
                  <a:pt x="148551" y="863600"/>
                </a:moveTo>
                <a:lnTo>
                  <a:pt x="114985" y="863600"/>
                </a:lnTo>
                <a:lnTo>
                  <a:pt x="119341" y="850900"/>
                </a:lnTo>
                <a:lnTo>
                  <a:pt x="122885" y="850900"/>
                </a:lnTo>
                <a:lnTo>
                  <a:pt x="126695" y="838200"/>
                </a:lnTo>
                <a:lnTo>
                  <a:pt x="156387" y="838200"/>
                </a:lnTo>
                <a:lnTo>
                  <a:pt x="152615" y="850900"/>
                </a:lnTo>
                <a:lnTo>
                  <a:pt x="148551" y="863600"/>
                </a:lnTo>
                <a:close/>
              </a:path>
              <a:path w="307975" h="1892300">
                <a:moveTo>
                  <a:pt x="110680" y="876300"/>
                </a:moveTo>
                <a:lnTo>
                  <a:pt x="106172" y="876300"/>
                </a:lnTo>
                <a:lnTo>
                  <a:pt x="111036" y="863600"/>
                </a:lnTo>
                <a:lnTo>
                  <a:pt x="110680" y="876300"/>
                </a:lnTo>
                <a:close/>
              </a:path>
              <a:path w="307975" h="1892300">
                <a:moveTo>
                  <a:pt x="134899" y="889000"/>
                </a:moveTo>
                <a:lnTo>
                  <a:pt x="101460" y="889000"/>
                </a:lnTo>
                <a:lnTo>
                  <a:pt x="106553" y="876300"/>
                </a:lnTo>
                <a:lnTo>
                  <a:pt x="110680" y="876300"/>
                </a:lnTo>
                <a:lnTo>
                  <a:pt x="115290" y="863600"/>
                </a:lnTo>
                <a:lnTo>
                  <a:pt x="144462" y="863600"/>
                </a:lnTo>
                <a:lnTo>
                  <a:pt x="139509" y="876300"/>
                </a:lnTo>
                <a:lnTo>
                  <a:pt x="134899" y="889000"/>
                </a:lnTo>
                <a:close/>
              </a:path>
              <a:path w="307975" h="1892300">
                <a:moveTo>
                  <a:pt x="101460" y="889000"/>
                </a:moveTo>
                <a:lnTo>
                  <a:pt x="96558" y="889000"/>
                </a:lnTo>
                <a:lnTo>
                  <a:pt x="101879" y="876300"/>
                </a:lnTo>
                <a:lnTo>
                  <a:pt x="101460" y="889000"/>
                </a:lnTo>
                <a:close/>
              </a:path>
              <a:path w="307975" h="1892300">
                <a:moveTo>
                  <a:pt x="124218" y="901700"/>
                </a:moveTo>
                <a:lnTo>
                  <a:pt x="86207" y="901700"/>
                </a:lnTo>
                <a:lnTo>
                  <a:pt x="91960" y="889000"/>
                </a:lnTo>
                <a:lnTo>
                  <a:pt x="129311" y="889000"/>
                </a:lnTo>
                <a:lnTo>
                  <a:pt x="124218" y="901700"/>
                </a:lnTo>
                <a:close/>
              </a:path>
              <a:path w="307975" h="1892300">
                <a:moveTo>
                  <a:pt x="75247" y="914400"/>
                </a:moveTo>
                <a:lnTo>
                  <a:pt x="69557" y="914400"/>
                </a:lnTo>
                <a:lnTo>
                  <a:pt x="75882" y="901700"/>
                </a:lnTo>
                <a:lnTo>
                  <a:pt x="75247" y="914400"/>
                </a:lnTo>
                <a:close/>
              </a:path>
              <a:path w="307975" h="1892300">
                <a:moveTo>
                  <a:pt x="111988" y="914400"/>
                </a:moveTo>
                <a:lnTo>
                  <a:pt x="75247" y="914400"/>
                </a:lnTo>
                <a:lnTo>
                  <a:pt x="81381" y="901700"/>
                </a:lnTo>
                <a:lnTo>
                  <a:pt x="118021" y="901700"/>
                </a:lnTo>
                <a:lnTo>
                  <a:pt x="111988" y="914400"/>
                </a:lnTo>
                <a:close/>
              </a:path>
              <a:path w="307975" h="1892300">
                <a:moveTo>
                  <a:pt x="99745" y="927100"/>
                </a:moveTo>
                <a:lnTo>
                  <a:pt x="51777" y="927100"/>
                </a:lnTo>
                <a:lnTo>
                  <a:pt x="58597" y="914400"/>
                </a:lnTo>
                <a:lnTo>
                  <a:pt x="105702" y="914400"/>
                </a:lnTo>
                <a:lnTo>
                  <a:pt x="99745" y="927100"/>
                </a:lnTo>
                <a:close/>
              </a:path>
              <a:path w="307975" h="1892300">
                <a:moveTo>
                  <a:pt x="14465" y="952500"/>
                </a:moveTo>
                <a:lnTo>
                  <a:pt x="609" y="952500"/>
                </a:lnTo>
                <a:lnTo>
                  <a:pt x="0" y="939800"/>
                </a:lnTo>
                <a:lnTo>
                  <a:pt x="3517" y="939800"/>
                </a:lnTo>
                <a:lnTo>
                  <a:pt x="5689" y="927100"/>
                </a:lnTo>
                <a:lnTo>
                  <a:pt x="14465" y="927100"/>
                </a:lnTo>
                <a:lnTo>
                  <a:pt x="14465" y="952500"/>
                </a:lnTo>
                <a:close/>
              </a:path>
              <a:path w="307975" h="1892300">
                <a:moveTo>
                  <a:pt x="63881" y="952500"/>
                </a:moveTo>
                <a:lnTo>
                  <a:pt x="14465" y="952500"/>
                </a:lnTo>
                <a:lnTo>
                  <a:pt x="14465" y="927100"/>
                </a:lnTo>
                <a:lnTo>
                  <a:pt x="39966" y="927100"/>
                </a:lnTo>
                <a:lnTo>
                  <a:pt x="47193" y="939800"/>
                </a:lnTo>
                <a:lnTo>
                  <a:pt x="70700" y="939800"/>
                </a:lnTo>
                <a:lnTo>
                  <a:pt x="63881" y="952500"/>
                </a:lnTo>
                <a:close/>
              </a:path>
              <a:path w="307975" h="1892300">
                <a:moveTo>
                  <a:pt x="86055" y="939800"/>
                </a:moveTo>
                <a:lnTo>
                  <a:pt x="47193" y="939800"/>
                </a:lnTo>
                <a:lnTo>
                  <a:pt x="39966" y="927100"/>
                </a:lnTo>
                <a:lnTo>
                  <a:pt x="92379" y="927100"/>
                </a:lnTo>
                <a:lnTo>
                  <a:pt x="86055" y="939800"/>
                </a:lnTo>
                <a:close/>
              </a:path>
              <a:path w="307975" h="1892300">
                <a:moveTo>
                  <a:pt x="78143" y="952500"/>
                </a:moveTo>
                <a:lnTo>
                  <a:pt x="63881" y="952500"/>
                </a:lnTo>
                <a:lnTo>
                  <a:pt x="70700" y="939800"/>
                </a:lnTo>
                <a:lnTo>
                  <a:pt x="71475" y="939800"/>
                </a:lnTo>
                <a:lnTo>
                  <a:pt x="78143" y="952500"/>
                </a:lnTo>
                <a:close/>
              </a:path>
              <a:path w="307975" h="1892300">
                <a:moveTo>
                  <a:pt x="99161" y="965200"/>
                </a:moveTo>
                <a:lnTo>
                  <a:pt x="27711" y="965200"/>
                </a:lnTo>
                <a:lnTo>
                  <a:pt x="20269" y="952500"/>
                </a:lnTo>
                <a:lnTo>
                  <a:pt x="93014" y="952500"/>
                </a:lnTo>
                <a:lnTo>
                  <a:pt x="99161" y="965200"/>
                </a:lnTo>
                <a:close/>
              </a:path>
              <a:path w="307975" h="1892300">
                <a:moveTo>
                  <a:pt x="111988" y="977900"/>
                </a:moveTo>
                <a:lnTo>
                  <a:pt x="64477" y="977900"/>
                </a:lnTo>
                <a:lnTo>
                  <a:pt x="57810" y="965200"/>
                </a:lnTo>
                <a:lnTo>
                  <a:pt x="105702" y="965200"/>
                </a:lnTo>
                <a:lnTo>
                  <a:pt x="111988" y="977900"/>
                </a:lnTo>
                <a:close/>
              </a:path>
              <a:path w="307975" h="1892300">
                <a:moveTo>
                  <a:pt x="81381" y="990600"/>
                </a:moveTo>
                <a:lnTo>
                  <a:pt x="75247" y="977900"/>
                </a:lnTo>
                <a:lnTo>
                  <a:pt x="80797" y="977900"/>
                </a:lnTo>
                <a:lnTo>
                  <a:pt x="81381" y="990600"/>
                </a:lnTo>
                <a:close/>
              </a:path>
              <a:path w="307975" h="1892300">
                <a:moveTo>
                  <a:pt x="124218" y="990600"/>
                </a:moveTo>
                <a:lnTo>
                  <a:pt x="86753" y="990600"/>
                </a:lnTo>
                <a:lnTo>
                  <a:pt x="80797" y="977900"/>
                </a:lnTo>
                <a:lnTo>
                  <a:pt x="118478" y="977900"/>
                </a:lnTo>
                <a:lnTo>
                  <a:pt x="124218" y="990600"/>
                </a:lnTo>
                <a:close/>
              </a:path>
              <a:path w="307975" h="1892300">
                <a:moveTo>
                  <a:pt x="139509" y="1016000"/>
                </a:moveTo>
                <a:lnTo>
                  <a:pt x="106553" y="1016000"/>
                </a:lnTo>
                <a:lnTo>
                  <a:pt x="101460" y="1003300"/>
                </a:lnTo>
                <a:lnTo>
                  <a:pt x="97002" y="1003300"/>
                </a:lnTo>
                <a:lnTo>
                  <a:pt x="91465" y="990600"/>
                </a:lnTo>
                <a:lnTo>
                  <a:pt x="129692" y="990600"/>
                </a:lnTo>
                <a:lnTo>
                  <a:pt x="134899" y="1003300"/>
                </a:lnTo>
                <a:lnTo>
                  <a:pt x="139509" y="1016000"/>
                </a:lnTo>
                <a:close/>
              </a:path>
              <a:path w="307975" h="1892300">
                <a:moveTo>
                  <a:pt x="152844" y="1041400"/>
                </a:moveTo>
                <a:lnTo>
                  <a:pt x="123139" y="1041400"/>
                </a:lnTo>
                <a:lnTo>
                  <a:pt x="119049" y="1028700"/>
                </a:lnTo>
                <a:lnTo>
                  <a:pt x="115290" y="1028700"/>
                </a:lnTo>
                <a:lnTo>
                  <a:pt x="110680" y="1016000"/>
                </a:lnTo>
                <a:lnTo>
                  <a:pt x="144462" y="1016000"/>
                </a:lnTo>
                <a:lnTo>
                  <a:pt x="148805" y="1028700"/>
                </a:lnTo>
                <a:lnTo>
                  <a:pt x="152844" y="1041400"/>
                </a:lnTo>
                <a:close/>
              </a:path>
              <a:path w="307975" h="1892300">
                <a:moveTo>
                  <a:pt x="165874" y="1079500"/>
                </a:moveTo>
                <a:lnTo>
                  <a:pt x="138252" y="1079500"/>
                </a:lnTo>
                <a:lnTo>
                  <a:pt x="135636" y="1066800"/>
                </a:lnTo>
                <a:lnTo>
                  <a:pt x="133032" y="1066800"/>
                </a:lnTo>
                <a:lnTo>
                  <a:pt x="129794" y="1054100"/>
                </a:lnTo>
                <a:lnTo>
                  <a:pt x="129997" y="1054100"/>
                </a:lnTo>
                <a:lnTo>
                  <a:pt x="126466" y="1041400"/>
                </a:lnTo>
                <a:lnTo>
                  <a:pt x="156387" y="1041400"/>
                </a:lnTo>
                <a:lnTo>
                  <a:pt x="159829" y="1054100"/>
                </a:lnTo>
                <a:lnTo>
                  <a:pt x="162953" y="1066800"/>
                </a:lnTo>
                <a:lnTo>
                  <a:pt x="165874" y="1079500"/>
                </a:lnTo>
                <a:close/>
              </a:path>
              <a:path w="307975" h="1892300">
                <a:moveTo>
                  <a:pt x="174409" y="1130300"/>
                </a:moveTo>
                <a:lnTo>
                  <a:pt x="145910" y="1130300"/>
                </a:lnTo>
                <a:lnTo>
                  <a:pt x="144983" y="1117600"/>
                </a:lnTo>
                <a:lnTo>
                  <a:pt x="143751" y="1104900"/>
                </a:lnTo>
                <a:lnTo>
                  <a:pt x="142189" y="1092200"/>
                </a:lnTo>
                <a:lnTo>
                  <a:pt x="140423" y="1092200"/>
                </a:lnTo>
                <a:lnTo>
                  <a:pt x="138112" y="1079500"/>
                </a:lnTo>
                <a:lnTo>
                  <a:pt x="168300" y="1079500"/>
                </a:lnTo>
                <a:lnTo>
                  <a:pt x="170370" y="1092200"/>
                </a:lnTo>
                <a:lnTo>
                  <a:pt x="172085" y="1104900"/>
                </a:lnTo>
                <a:lnTo>
                  <a:pt x="173380" y="1117600"/>
                </a:lnTo>
                <a:lnTo>
                  <a:pt x="174409" y="1130300"/>
                </a:lnTo>
                <a:close/>
              </a:path>
              <a:path w="307975" h="1892300">
                <a:moveTo>
                  <a:pt x="142278" y="1104900"/>
                </a:moveTo>
                <a:lnTo>
                  <a:pt x="140309" y="1092200"/>
                </a:lnTo>
                <a:lnTo>
                  <a:pt x="142189" y="1092200"/>
                </a:lnTo>
                <a:lnTo>
                  <a:pt x="142278" y="1104900"/>
                </a:lnTo>
                <a:close/>
              </a:path>
              <a:path w="307975" h="1892300">
                <a:moveTo>
                  <a:pt x="146443" y="1143000"/>
                </a:moveTo>
                <a:lnTo>
                  <a:pt x="145872" y="1130300"/>
                </a:lnTo>
                <a:lnTo>
                  <a:pt x="146418" y="1130300"/>
                </a:lnTo>
                <a:lnTo>
                  <a:pt x="146443" y="1143000"/>
                </a:lnTo>
                <a:close/>
              </a:path>
              <a:path w="307975" h="1892300">
                <a:moveTo>
                  <a:pt x="178041" y="1714500"/>
                </a:moveTo>
                <a:lnTo>
                  <a:pt x="148412" y="1714500"/>
                </a:lnTo>
                <a:lnTo>
                  <a:pt x="147383" y="1701800"/>
                </a:lnTo>
                <a:lnTo>
                  <a:pt x="146799" y="1689100"/>
                </a:lnTo>
                <a:lnTo>
                  <a:pt x="146608" y="1676400"/>
                </a:lnTo>
                <a:lnTo>
                  <a:pt x="146608" y="1143000"/>
                </a:lnTo>
                <a:lnTo>
                  <a:pt x="146418" y="1130300"/>
                </a:lnTo>
                <a:lnTo>
                  <a:pt x="174993" y="1130300"/>
                </a:lnTo>
                <a:lnTo>
                  <a:pt x="175183" y="1143000"/>
                </a:lnTo>
                <a:lnTo>
                  <a:pt x="175183" y="1676400"/>
                </a:lnTo>
                <a:lnTo>
                  <a:pt x="175374" y="1689100"/>
                </a:lnTo>
                <a:lnTo>
                  <a:pt x="175920" y="1701800"/>
                </a:lnTo>
                <a:lnTo>
                  <a:pt x="176758" y="1701800"/>
                </a:lnTo>
                <a:lnTo>
                  <a:pt x="178041" y="1714500"/>
                </a:lnTo>
                <a:close/>
              </a:path>
              <a:path w="307975" h="1892300">
                <a:moveTo>
                  <a:pt x="188937" y="1765300"/>
                </a:moveTo>
                <a:lnTo>
                  <a:pt x="158838" y="1765300"/>
                </a:lnTo>
                <a:lnTo>
                  <a:pt x="155917" y="1752600"/>
                </a:lnTo>
                <a:lnTo>
                  <a:pt x="153492" y="1739900"/>
                </a:lnTo>
                <a:lnTo>
                  <a:pt x="151422" y="1727200"/>
                </a:lnTo>
                <a:lnTo>
                  <a:pt x="149707" y="1714500"/>
                </a:lnTo>
                <a:lnTo>
                  <a:pt x="177965" y="1714500"/>
                </a:lnTo>
                <a:lnTo>
                  <a:pt x="179603" y="1727200"/>
                </a:lnTo>
                <a:lnTo>
                  <a:pt x="181483" y="1739900"/>
                </a:lnTo>
                <a:lnTo>
                  <a:pt x="183540" y="1739900"/>
                </a:lnTo>
                <a:lnTo>
                  <a:pt x="186156" y="1752600"/>
                </a:lnTo>
                <a:lnTo>
                  <a:pt x="186004" y="1752600"/>
                </a:lnTo>
                <a:lnTo>
                  <a:pt x="188937" y="1765300"/>
                </a:lnTo>
                <a:close/>
              </a:path>
              <a:path w="307975" h="1892300">
                <a:moveTo>
                  <a:pt x="198907" y="1790700"/>
                </a:moveTo>
                <a:lnTo>
                  <a:pt x="168935" y="1790700"/>
                </a:lnTo>
                <a:lnTo>
                  <a:pt x="165404" y="1778000"/>
                </a:lnTo>
                <a:lnTo>
                  <a:pt x="161963" y="1765300"/>
                </a:lnTo>
                <a:lnTo>
                  <a:pt x="191795" y="1765300"/>
                </a:lnTo>
                <a:lnTo>
                  <a:pt x="195326" y="1778000"/>
                </a:lnTo>
                <a:lnTo>
                  <a:pt x="195097" y="1778000"/>
                </a:lnTo>
                <a:lnTo>
                  <a:pt x="198907" y="1790700"/>
                </a:lnTo>
                <a:close/>
              </a:path>
              <a:path w="307975" h="1892300">
                <a:moveTo>
                  <a:pt x="202742" y="1790700"/>
                </a:moveTo>
                <a:lnTo>
                  <a:pt x="198907" y="1790700"/>
                </a:lnTo>
                <a:lnTo>
                  <a:pt x="198653" y="1778000"/>
                </a:lnTo>
                <a:lnTo>
                  <a:pt x="202742" y="1790700"/>
                </a:lnTo>
                <a:close/>
              </a:path>
              <a:path w="307975" h="1892300">
                <a:moveTo>
                  <a:pt x="215620" y="1816100"/>
                </a:moveTo>
                <a:lnTo>
                  <a:pt x="182283" y="1816100"/>
                </a:lnTo>
                <a:lnTo>
                  <a:pt x="177330" y="1803400"/>
                </a:lnTo>
                <a:lnTo>
                  <a:pt x="172986" y="1790700"/>
                </a:lnTo>
                <a:lnTo>
                  <a:pt x="202450" y="1790700"/>
                </a:lnTo>
                <a:lnTo>
                  <a:pt x="206806" y="1803400"/>
                </a:lnTo>
                <a:lnTo>
                  <a:pt x="210756" y="1803400"/>
                </a:lnTo>
                <a:lnTo>
                  <a:pt x="215620" y="1816100"/>
                </a:lnTo>
                <a:close/>
              </a:path>
              <a:path w="307975" h="1892300">
                <a:moveTo>
                  <a:pt x="240995" y="1841500"/>
                </a:moveTo>
                <a:lnTo>
                  <a:pt x="197573" y="1841500"/>
                </a:lnTo>
                <a:lnTo>
                  <a:pt x="192481" y="1828800"/>
                </a:lnTo>
                <a:lnTo>
                  <a:pt x="186893" y="1816100"/>
                </a:lnTo>
                <a:lnTo>
                  <a:pt x="219913" y="1816100"/>
                </a:lnTo>
                <a:lnTo>
                  <a:pt x="225234" y="1828800"/>
                </a:lnTo>
                <a:lnTo>
                  <a:pt x="235038" y="1828800"/>
                </a:lnTo>
                <a:lnTo>
                  <a:pt x="240995" y="1841500"/>
                </a:lnTo>
                <a:close/>
              </a:path>
              <a:path w="307975" h="1892300">
                <a:moveTo>
                  <a:pt x="252234" y="1854200"/>
                </a:moveTo>
                <a:lnTo>
                  <a:pt x="209804" y="1854200"/>
                </a:lnTo>
                <a:lnTo>
                  <a:pt x="203771" y="1841500"/>
                </a:lnTo>
                <a:lnTo>
                  <a:pt x="245910" y="1841500"/>
                </a:lnTo>
                <a:lnTo>
                  <a:pt x="252234" y="1854200"/>
                </a:lnTo>
                <a:close/>
              </a:path>
              <a:path w="307975" h="1892300">
                <a:moveTo>
                  <a:pt x="258051" y="1854200"/>
                </a:moveTo>
                <a:lnTo>
                  <a:pt x="252234" y="1854200"/>
                </a:lnTo>
                <a:lnTo>
                  <a:pt x="251561" y="1841500"/>
                </a:lnTo>
                <a:lnTo>
                  <a:pt x="258051" y="1854200"/>
                </a:lnTo>
                <a:close/>
              </a:path>
              <a:path w="307975" h="1892300">
                <a:moveTo>
                  <a:pt x="282359" y="1866900"/>
                </a:moveTo>
                <a:lnTo>
                  <a:pt x="222046" y="1866900"/>
                </a:lnTo>
                <a:lnTo>
                  <a:pt x="216090" y="1854200"/>
                </a:lnTo>
                <a:lnTo>
                  <a:pt x="275259" y="1854200"/>
                </a:lnTo>
                <a:lnTo>
                  <a:pt x="282359" y="1866900"/>
                </a:lnTo>
                <a:close/>
              </a:path>
              <a:path w="307975" h="1892300">
                <a:moveTo>
                  <a:pt x="307327" y="1892300"/>
                </a:moveTo>
                <a:lnTo>
                  <a:pt x="265709" y="1892300"/>
                </a:lnTo>
                <a:lnTo>
                  <a:pt x="258737" y="1879600"/>
                </a:lnTo>
                <a:lnTo>
                  <a:pt x="242912" y="1879600"/>
                </a:lnTo>
                <a:lnTo>
                  <a:pt x="236423" y="1866900"/>
                </a:lnTo>
                <a:lnTo>
                  <a:pt x="307835" y="1866900"/>
                </a:lnTo>
                <a:lnTo>
                  <a:pt x="307327" y="1892300"/>
                </a:lnTo>
                <a:close/>
              </a:path>
            </a:pathLst>
          </a:custGeom>
          <a:solidFill>
            <a:srgbClr val="C00000"/>
          </a:solidFill>
        </p:spPr>
        <p:txBody>
          <a:bodyPr wrap="square" lIns="0" tIns="0" rIns="0" bIns="0" rtlCol="0"/>
          <a:lstStyle/>
          <a:p>
            <a:endParaRPr sz="1800"/>
          </a:p>
        </p:txBody>
      </p:sp>
      <p:sp>
        <p:nvSpPr>
          <p:cNvPr id="4" name="object 4"/>
          <p:cNvSpPr txBox="1">
            <a:spLocks noGrp="1"/>
          </p:cNvSpPr>
          <p:nvPr>
            <p:ph type="title"/>
          </p:nvPr>
        </p:nvSpPr>
        <p:spPr>
          <a:xfrm>
            <a:off x="3304768" y="900584"/>
            <a:ext cx="2802432" cy="368935"/>
          </a:xfrm>
          <a:prstGeom prst="rect">
            <a:avLst/>
          </a:prstGeom>
        </p:spPr>
        <p:txBody>
          <a:bodyPr vert="horz" wrap="square" lIns="0" tIns="0" rIns="0" bIns="0" rtlCol="0">
            <a:spAutoFit/>
          </a:bodyPr>
          <a:lstStyle/>
          <a:p>
            <a:pPr marL="12700" lvl="0" algn="l" defTabSz="913130"/>
            <a:r>
              <a:rPr sz="2400" b="1" kern="1200" dirty="0">
                <a:solidFill>
                  <a:schemeClr val="tx1"/>
                </a:solidFill>
                <a:latin typeface="微软雅黑" panose="020B0503020204020204" pitchFamily="34" charset="-122"/>
                <a:ea typeface="+mn-ea"/>
                <a:cs typeface="微软雅黑" panose="020B0503020204020204" pitchFamily="34" charset="-122"/>
                <a:sym typeface="+mn-ea"/>
              </a:rPr>
              <a:t>地理环境</a:t>
            </a:r>
            <a:endParaRPr sz="2400" b="1" kern="1200" dirty="0">
              <a:solidFill>
                <a:schemeClr val="tx1"/>
              </a:solidFill>
              <a:latin typeface="微软雅黑" panose="020B0503020204020204" pitchFamily="34" charset="-122"/>
              <a:ea typeface="+mn-ea"/>
              <a:cs typeface="微软雅黑" panose="020B0503020204020204" pitchFamily="34" charset="-122"/>
              <a:sym typeface="+mn-ea"/>
            </a:endParaRPr>
          </a:p>
        </p:txBody>
      </p:sp>
      <p:sp>
        <p:nvSpPr>
          <p:cNvPr id="5" name="object 5"/>
          <p:cNvSpPr txBox="1"/>
          <p:nvPr/>
        </p:nvSpPr>
        <p:spPr>
          <a:xfrm>
            <a:off x="3321570" y="1702538"/>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人口因素</a:t>
            </a:r>
            <a:endParaRPr sz="2400">
              <a:latin typeface="微软雅黑" panose="020B0503020204020204" pitchFamily="34" charset="-122"/>
              <a:cs typeface="微软雅黑" panose="020B0503020204020204" pitchFamily="34" charset="-122"/>
            </a:endParaRPr>
          </a:p>
        </p:txBody>
      </p:sp>
      <p:sp>
        <p:nvSpPr>
          <p:cNvPr id="6" name="object 6"/>
          <p:cNvSpPr txBox="1"/>
          <p:nvPr/>
        </p:nvSpPr>
        <p:spPr>
          <a:xfrm>
            <a:off x="3310127" y="2515275"/>
            <a:ext cx="24638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物质资料生产方式</a:t>
            </a:r>
            <a:endParaRPr sz="2400">
              <a:latin typeface="微软雅黑" panose="020B0503020204020204" pitchFamily="34" charset="-122"/>
              <a:cs typeface="微软雅黑" panose="020B0503020204020204" pitchFamily="34" charset="-122"/>
            </a:endParaRPr>
          </a:p>
        </p:txBody>
      </p:sp>
      <p:sp>
        <p:nvSpPr>
          <p:cNvPr id="7" name="object 7"/>
          <p:cNvSpPr/>
          <p:nvPr/>
        </p:nvSpPr>
        <p:spPr>
          <a:xfrm>
            <a:off x="6005588" y="1532585"/>
            <a:ext cx="216535" cy="2146300"/>
          </a:xfrm>
          <a:custGeom>
            <a:avLst/>
            <a:gdLst/>
            <a:ahLst/>
            <a:cxnLst/>
            <a:rect l="l" t="t" r="r" b="b"/>
            <a:pathLst>
              <a:path w="216534" h="2146300">
                <a:moveTo>
                  <a:pt x="216077" y="25400"/>
                </a:moveTo>
                <a:lnTo>
                  <a:pt x="153733" y="25400"/>
                </a:lnTo>
                <a:lnTo>
                  <a:pt x="157949" y="12700"/>
                </a:lnTo>
                <a:lnTo>
                  <a:pt x="168795" y="12700"/>
                </a:lnTo>
                <a:lnTo>
                  <a:pt x="173367" y="0"/>
                </a:lnTo>
                <a:lnTo>
                  <a:pt x="214934" y="0"/>
                </a:lnTo>
                <a:lnTo>
                  <a:pt x="216077" y="25400"/>
                </a:lnTo>
                <a:close/>
              </a:path>
              <a:path w="216534" h="2146300">
                <a:moveTo>
                  <a:pt x="183857" y="38100"/>
                </a:moveTo>
                <a:lnTo>
                  <a:pt x="140373" y="38100"/>
                </a:lnTo>
                <a:lnTo>
                  <a:pt x="144640" y="25400"/>
                </a:lnTo>
                <a:lnTo>
                  <a:pt x="188429" y="25400"/>
                </a:lnTo>
                <a:lnTo>
                  <a:pt x="183857" y="38100"/>
                </a:lnTo>
                <a:close/>
              </a:path>
              <a:path w="216534" h="2146300">
                <a:moveTo>
                  <a:pt x="169379" y="50800"/>
                </a:moveTo>
                <a:lnTo>
                  <a:pt x="132448" y="50800"/>
                </a:lnTo>
                <a:lnTo>
                  <a:pt x="135940" y="38100"/>
                </a:lnTo>
                <a:lnTo>
                  <a:pt x="173456" y="38100"/>
                </a:lnTo>
                <a:lnTo>
                  <a:pt x="169379" y="50800"/>
                </a:lnTo>
                <a:close/>
              </a:path>
              <a:path w="216534" h="2146300">
                <a:moveTo>
                  <a:pt x="156222" y="63500"/>
                </a:moveTo>
                <a:lnTo>
                  <a:pt x="125323" y="63500"/>
                </a:lnTo>
                <a:lnTo>
                  <a:pt x="128485" y="50800"/>
                </a:lnTo>
                <a:lnTo>
                  <a:pt x="159715" y="50800"/>
                </a:lnTo>
                <a:lnTo>
                  <a:pt x="156222" y="63500"/>
                </a:lnTo>
                <a:close/>
              </a:path>
              <a:path w="216534" h="2146300">
                <a:moveTo>
                  <a:pt x="159346" y="63500"/>
                </a:moveTo>
                <a:lnTo>
                  <a:pt x="159715" y="50800"/>
                </a:lnTo>
                <a:lnTo>
                  <a:pt x="163004" y="50800"/>
                </a:lnTo>
                <a:lnTo>
                  <a:pt x="159346" y="63500"/>
                </a:lnTo>
                <a:close/>
              </a:path>
              <a:path w="216534" h="2146300">
                <a:moveTo>
                  <a:pt x="150355" y="76200"/>
                </a:moveTo>
                <a:lnTo>
                  <a:pt x="119024" y="76200"/>
                </a:lnTo>
                <a:lnTo>
                  <a:pt x="121831" y="63500"/>
                </a:lnTo>
                <a:lnTo>
                  <a:pt x="153517" y="63500"/>
                </a:lnTo>
                <a:lnTo>
                  <a:pt x="150355" y="76200"/>
                </a:lnTo>
                <a:close/>
              </a:path>
              <a:path w="216534" h="2146300">
                <a:moveTo>
                  <a:pt x="145072" y="88900"/>
                </a:moveTo>
                <a:lnTo>
                  <a:pt x="113588" y="88900"/>
                </a:lnTo>
                <a:lnTo>
                  <a:pt x="116204" y="76200"/>
                </a:lnTo>
                <a:lnTo>
                  <a:pt x="147878" y="76200"/>
                </a:lnTo>
                <a:lnTo>
                  <a:pt x="145072" y="88900"/>
                </a:lnTo>
                <a:close/>
              </a:path>
              <a:path w="216534" h="2146300">
                <a:moveTo>
                  <a:pt x="136499" y="114300"/>
                </a:moveTo>
                <a:lnTo>
                  <a:pt x="107111" y="114300"/>
                </a:lnTo>
                <a:lnTo>
                  <a:pt x="109042" y="101600"/>
                </a:lnTo>
                <a:lnTo>
                  <a:pt x="111048" y="88900"/>
                </a:lnTo>
                <a:lnTo>
                  <a:pt x="140588" y="88900"/>
                </a:lnTo>
                <a:lnTo>
                  <a:pt x="138366" y="101600"/>
                </a:lnTo>
                <a:lnTo>
                  <a:pt x="138518" y="101600"/>
                </a:lnTo>
                <a:lnTo>
                  <a:pt x="136499" y="114300"/>
                </a:lnTo>
                <a:close/>
              </a:path>
              <a:path w="216534" h="2146300">
                <a:moveTo>
                  <a:pt x="140423" y="101600"/>
                </a:moveTo>
                <a:lnTo>
                  <a:pt x="140588" y="88900"/>
                </a:lnTo>
                <a:lnTo>
                  <a:pt x="142849" y="88900"/>
                </a:lnTo>
                <a:lnTo>
                  <a:pt x="140423" y="101600"/>
                </a:lnTo>
                <a:close/>
              </a:path>
              <a:path w="216534" h="2146300">
                <a:moveTo>
                  <a:pt x="133350" y="127000"/>
                </a:moveTo>
                <a:lnTo>
                  <a:pt x="103962" y="127000"/>
                </a:lnTo>
                <a:lnTo>
                  <a:pt x="105409" y="114300"/>
                </a:lnTo>
                <a:lnTo>
                  <a:pt x="134937" y="114300"/>
                </a:lnTo>
                <a:lnTo>
                  <a:pt x="133350" y="127000"/>
                </a:lnTo>
                <a:close/>
              </a:path>
              <a:path w="216534" h="2146300">
                <a:moveTo>
                  <a:pt x="129616" y="152400"/>
                </a:moveTo>
                <a:lnTo>
                  <a:pt x="101104" y="152400"/>
                </a:lnTo>
                <a:lnTo>
                  <a:pt x="101828" y="139700"/>
                </a:lnTo>
                <a:lnTo>
                  <a:pt x="102768" y="127000"/>
                </a:lnTo>
                <a:lnTo>
                  <a:pt x="132168" y="127000"/>
                </a:lnTo>
                <a:lnTo>
                  <a:pt x="131038" y="139700"/>
                </a:lnTo>
                <a:lnTo>
                  <a:pt x="130263" y="139700"/>
                </a:lnTo>
                <a:lnTo>
                  <a:pt x="129616" y="152400"/>
                </a:lnTo>
                <a:close/>
              </a:path>
              <a:path w="216534" h="2146300">
                <a:moveTo>
                  <a:pt x="128993" y="927100"/>
                </a:moveTo>
                <a:lnTo>
                  <a:pt x="100063" y="927100"/>
                </a:lnTo>
                <a:lnTo>
                  <a:pt x="100456" y="914400"/>
                </a:lnTo>
                <a:lnTo>
                  <a:pt x="100723" y="152400"/>
                </a:lnTo>
                <a:lnTo>
                  <a:pt x="129273" y="152400"/>
                </a:lnTo>
                <a:lnTo>
                  <a:pt x="129146" y="165100"/>
                </a:lnTo>
                <a:lnTo>
                  <a:pt x="128993" y="927100"/>
                </a:lnTo>
                <a:close/>
              </a:path>
              <a:path w="216534" h="2146300">
                <a:moveTo>
                  <a:pt x="129260" y="165100"/>
                </a:moveTo>
                <a:lnTo>
                  <a:pt x="129273" y="152400"/>
                </a:lnTo>
                <a:lnTo>
                  <a:pt x="129654" y="152400"/>
                </a:lnTo>
                <a:lnTo>
                  <a:pt x="129260" y="165100"/>
                </a:lnTo>
                <a:close/>
              </a:path>
              <a:path w="216534" h="2146300">
                <a:moveTo>
                  <a:pt x="126949" y="952500"/>
                </a:moveTo>
                <a:lnTo>
                  <a:pt x="97548" y="952500"/>
                </a:lnTo>
                <a:lnTo>
                  <a:pt x="98678" y="939800"/>
                </a:lnTo>
                <a:lnTo>
                  <a:pt x="99453" y="939800"/>
                </a:lnTo>
                <a:lnTo>
                  <a:pt x="100101" y="927100"/>
                </a:lnTo>
                <a:lnTo>
                  <a:pt x="128612" y="927100"/>
                </a:lnTo>
                <a:lnTo>
                  <a:pt x="127888" y="939800"/>
                </a:lnTo>
                <a:lnTo>
                  <a:pt x="126949" y="952500"/>
                </a:lnTo>
                <a:close/>
              </a:path>
              <a:path w="216534" h="2146300">
                <a:moveTo>
                  <a:pt x="124307" y="965200"/>
                </a:moveTo>
                <a:lnTo>
                  <a:pt x="94780" y="965200"/>
                </a:lnTo>
                <a:lnTo>
                  <a:pt x="96367" y="952500"/>
                </a:lnTo>
                <a:lnTo>
                  <a:pt x="125755" y="952500"/>
                </a:lnTo>
                <a:lnTo>
                  <a:pt x="124307" y="965200"/>
                </a:lnTo>
                <a:close/>
              </a:path>
              <a:path w="216534" h="2146300">
                <a:moveTo>
                  <a:pt x="118668" y="990600"/>
                </a:moveTo>
                <a:lnTo>
                  <a:pt x="86868" y="990600"/>
                </a:lnTo>
                <a:lnTo>
                  <a:pt x="89293" y="977900"/>
                </a:lnTo>
                <a:lnTo>
                  <a:pt x="91198" y="977900"/>
                </a:lnTo>
                <a:lnTo>
                  <a:pt x="93218" y="965200"/>
                </a:lnTo>
                <a:lnTo>
                  <a:pt x="122605" y="965200"/>
                </a:lnTo>
                <a:lnTo>
                  <a:pt x="120675" y="977900"/>
                </a:lnTo>
                <a:lnTo>
                  <a:pt x="118668" y="990600"/>
                </a:lnTo>
                <a:close/>
              </a:path>
              <a:path w="216534" h="2146300">
                <a:moveTo>
                  <a:pt x="113512" y="1003300"/>
                </a:moveTo>
                <a:lnTo>
                  <a:pt x="81851" y="1003300"/>
                </a:lnTo>
                <a:lnTo>
                  <a:pt x="84645" y="990600"/>
                </a:lnTo>
                <a:lnTo>
                  <a:pt x="116128" y="990600"/>
                </a:lnTo>
                <a:lnTo>
                  <a:pt x="113512" y="1003300"/>
                </a:lnTo>
                <a:close/>
              </a:path>
              <a:path w="216534" h="2146300">
                <a:moveTo>
                  <a:pt x="107886" y="1016000"/>
                </a:moveTo>
                <a:lnTo>
                  <a:pt x="76200" y="1016000"/>
                </a:lnTo>
                <a:lnTo>
                  <a:pt x="79362" y="1003300"/>
                </a:lnTo>
                <a:lnTo>
                  <a:pt x="110693" y="1003300"/>
                </a:lnTo>
                <a:lnTo>
                  <a:pt x="107886" y="1016000"/>
                </a:lnTo>
                <a:close/>
              </a:path>
              <a:path w="216534" h="2146300">
                <a:moveTo>
                  <a:pt x="101231" y="1028700"/>
                </a:moveTo>
                <a:lnTo>
                  <a:pt x="66713" y="1028700"/>
                </a:lnTo>
                <a:lnTo>
                  <a:pt x="70370" y="1016000"/>
                </a:lnTo>
                <a:lnTo>
                  <a:pt x="104394" y="1016000"/>
                </a:lnTo>
                <a:lnTo>
                  <a:pt x="101231" y="1028700"/>
                </a:lnTo>
                <a:close/>
              </a:path>
              <a:path w="216534" h="2146300">
                <a:moveTo>
                  <a:pt x="93408" y="1041400"/>
                </a:moveTo>
                <a:lnTo>
                  <a:pt x="56260" y="1041400"/>
                </a:lnTo>
                <a:lnTo>
                  <a:pt x="60337" y="1028700"/>
                </a:lnTo>
                <a:lnTo>
                  <a:pt x="97269" y="1028700"/>
                </a:lnTo>
                <a:lnTo>
                  <a:pt x="93408" y="1041400"/>
                </a:lnTo>
                <a:close/>
              </a:path>
              <a:path w="216534" h="2146300">
                <a:moveTo>
                  <a:pt x="85077" y="1054100"/>
                </a:moveTo>
                <a:lnTo>
                  <a:pt x="41287" y="1054100"/>
                </a:lnTo>
                <a:lnTo>
                  <a:pt x="45859" y="1041400"/>
                </a:lnTo>
                <a:lnTo>
                  <a:pt x="89344" y="1041400"/>
                </a:lnTo>
                <a:lnTo>
                  <a:pt x="85077" y="1054100"/>
                </a:lnTo>
                <a:close/>
              </a:path>
              <a:path w="216534" h="2146300">
                <a:moveTo>
                  <a:pt x="14782" y="1079500"/>
                </a:moveTo>
                <a:lnTo>
                  <a:pt x="584" y="1079500"/>
                </a:lnTo>
                <a:lnTo>
                  <a:pt x="0" y="1066800"/>
                </a:lnTo>
                <a:lnTo>
                  <a:pt x="3416" y="1066800"/>
                </a:lnTo>
                <a:lnTo>
                  <a:pt x="5537" y="1054100"/>
                </a:lnTo>
                <a:lnTo>
                  <a:pt x="14782" y="1054100"/>
                </a:lnTo>
                <a:lnTo>
                  <a:pt x="14782" y="1079500"/>
                </a:lnTo>
                <a:close/>
              </a:path>
              <a:path w="216534" h="2146300">
                <a:moveTo>
                  <a:pt x="55524" y="1079500"/>
                </a:moveTo>
                <a:lnTo>
                  <a:pt x="14782" y="1079500"/>
                </a:lnTo>
                <a:lnTo>
                  <a:pt x="14782" y="1054100"/>
                </a:lnTo>
                <a:lnTo>
                  <a:pt x="39370" y="1054100"/>
                </a:lnTo>
                <a:lnTo>
                  <a:pt x="44234" y="1066800"/>
                </a:lnTo>
                <a:lnTo>
                  <a:pt x="56349" y="1066800"/>
                </a:lnTo>
                <a:lnTo>
                  <a:pt x="55524" y="1079500"/>
                </a:lnTo>
                <a:close/>
              </a:path>
              <a:path w="216534" h="2146300">
                <a:moveTo>
                  <a:pt x="71767" y="1066800"/>
                </a:moveTo>
                <a:lnTo>
                  <a:pt x="44234" y="1066800"/>
                </a:lnTo>
                <a:lnTo>
                  <a:pt x="39370" y="1054100"/>
                </a:lnTo>
                <a:lnTo>
                  <a:pt x="75984" y="1054100"/>
                </a:lnTo>
                <a:lnTo>
                  <a:pt x="71767" y="1066800"/>
                </a:lnTo>
                <a:close/>
              </a:path>
              <a:path w="216534" h="2146300">
                <a:moveTo>
                  <a:pt x="66128" y="1079500"/>
                </a:moveTo>
                <a:lnTo>
                  <a:pt x="55524" y="1079500"/>
                </a:lnTo>
                <a:lnTo>
                  <a:pt x="56349" y="1066800"/>
                </a:lnTo>
                <a:lnTo>
                  <a:pt x="61671" y="1066800"/>
                </a:lnTo>
                <a:lnTo>
                  <a:pt x="66128" y="1079500"/>
                </a:lnTo>
                <a:close/>
              </a:path>
              <a:path w="216534" h="2146300">
                <a:moveTo>
                  <a:pt x="80632" y="1092200"/>
                </a:moveTo>
                <a:lnTo>
                  <a:pt x="26733" y="1092200"/>
                </a:lnTo>
                <a:lnTo>
                  <a:pt x="21704" y="1079500"/>
                </a:lnTo>
                <a:lnTo>
                  <a:pt x="76542" y="1079500"/>
                </a:lnTo>
                <a:lnTo>
                  <a:pt x="80632" y="1092200"/>
                </a:lnTo>
                <a:close/>
              </a:path>
              <a:path w="216534" h="2146300">
                <a:moveTo>
                  <a:pt x="93408" y="1104900"/>
                </a:moveTo>
                <a:lnTo>
                  <a:pt x="53225" y="1104900"/>
                </a:lnTo>
                <a:lnTo>
                  <a:pt x="48882" y="1092200"/>
                </a:lnTo>
                <a:lnTo>
                  <a:pt x="89344" y="1092200"/>
                </a:lnTo>
                <a:lnTo>
                  <a:pt x="93408" y="1104900"/>
                </a:lnTo>
                <a:close/>
              </a:path>
              <a:path w="216534" h="2146300">
                <a:moveTo>
                  <a:pt x="63779" y="1117600"/>
                </a:moveTo>
                <a:lnTo>
                  <a:pt x="59829" y="1104900"/>
                </a:lnTo>
                <a:lnTo>
                  <a:pt x="63322" y="1104900"/>
                </a:lnTo>
                <a:lnTo>
                  <a:pt x="63779" y="1117600"/>
                </a:lnTo>
                <a:close/>
              </a:path>
              <a:path w="216534" h="2146300">
                <a:moveTo>
                  <a:pt x="101231" y="1117600"/>
                </a:moveTo>
                <a:lnTo>
                  <a:pt x="67119" y="1117600"/>
                </a:lnTo>
                <a:lnTo>
                  <a:pt x="63322" y="1104900"/>
                </a:lnTo>
                <a:lnTo>
                  <a:pt x="97269" y="1104900"/>
                </a:lnTo>
                <a:lnTo>
                  <a:pt x="101231" y="1117600"/>
                </a:lnTo>
                <a:close/>
              </a:path>
              <a:path w="216534" h="2146300">
                <a:moveTo>
                  <a:pt x="107886" y="1130300"/>
                </a:moveTo>
                <a:lnTo>
                  <a:pt x="73494" y="1130300"/>
                </a:lnTo>
                <a:lnTo>
                  <a:pt x="70002" y="1117600"/>
                </a:lnTo>
                <a:lnTo>
                  <a:pt x="104660" y="1117600"/>
                </a:lnTo>
                <a:lnTo>
                  <a:pt x="107886" y="1130300"/>
                </a:lnTo>
                <a:close/>
              </a:path>
              <a:path w="216534" h="2146300">
                <a:moveTo>
                  <a:pt x="113703" y="1143000"/>
                </a:moveTo>
                <a:lnTo>
                  <a:pt x="82080" y="1143000"/>
                </a:lnTo>
                <a:lnTo>
                  <a:pt x="79095" y="1130300"/>
                </a:lnTo>
                <a:lnTo>
                  <a:pt x="110693" y="1130300"/>
                </a:lnTo>
                <a:lnTo>
                  <a:pt x="113703" y="1143000"/>
                </a:lnTo>
                <a:close/>
              </a:path>
              <a:path w="216534" h="2146300">
                <a:moveTo>
                  <a:pt x="120802" y="1168400"/>
                </a:moveTo>
                <a:lnTo>
                  <a:pt x="91351" y="1168400"/>
                </a:lnTo>
                <a:lnTo>
                  <a:pt x="89128" y="1155700"/>
                </a:lnTo>
                <a:lnTo>
                  <a:pt x="87058" y="1155700"/>
                </a:lnTo>
                <a:lnTo>
                  <a:pt x="84442" y="1143000"/>
                </a:lnTo>
                <a:lnTo>
                  <a:pt x="116293" y="1143000"/>
                </a:lnTo>
                <a:lnTo>
                  <a:pt x="118668" y="1155700"/>
                </a:lnTo>
                <a:lnTo>
                  <a:pt x="120802" y="1168400"/>
                </a:lnTo>
                <a:close/>
              </a:path>
              <a:path w="216534" h="2146300">
                <a:moveTo>
                  <a:pt x="124396" y="1181100"/>
                </a:moveTo>
                <a:lnTo>
                  <a:pt x="94894" y="1181100"/>
                </a:lnTo>
                <a:lnTo>
                  <a:pt x="93090" y="1168400"/>
                </a:lnTo>
                <a:lnTo>
                  <a:pt x="122720" y="1168400"/>
                </a:lnTo>
                <a:lnTo>
                  <a:pt x="124396" y="1181100"/>
                </a:lnTo>
                <a:close/>
              </a:path>
              <a:path w="216534" h="2146300">
                <a:moveTo>
                  <a:pt x="127939" y="1206500"/>
                </a:moveTo>
                <a:lnTo>
                  <a:pt x="99504" y="1206500"/>
                </a:lnTo>
                <a:lnTo>
                  <a:pt x="98615" y="1193800"/>
                </a:lnTo>
                <a:lnTo>
                  <a:pt x="97624" y="1193800"/>
                </a:lnTo>
                <a:lnTo>
                  <a:pt x="96278" y="1181100"/>
                </a:lnTo>
                <a:lnTo>
                  <a:pt x="125831" y="1181100"/>
                </a:lnTo>
                <a:lnTo>
                  <a:pt x="127012" y="1193800"/>
                </a:lnTo>
                <a:lnTo>
                  <a:pt x="127939" y="1206500"/>
                </a:lnTo>
                <a:close/>
              </a:path>
              <a:path w="216534" h="2146300">
                <a:moveTo>
                  <a:pt x="129146" y="1981200"/>
                </a:moveTo>
                <a:lnTo>
                  <a:pt x="100571" y="1981200"/>
                </a:lnTo>
                <a:lnTo>
                  <a:pt x="100444" y="1219200"/>
                </a:lnTo>
                <a:lnTo>
                  <a:pt x="100101" y="1219200"/>
                </a:lnTo>
                <a:lnTo>
                  <a:pt x="99453" y="1206500"/>
                </a:lnTo>
                <a:lnTo>
                  <a:pt x="128612" y="1206500"/>
                </a:lnTo>
                <a:lnTo>
                  <a:pt x="128993" y="1219200"/>
                </a:lnTo>
                <a:lnTo>
                  <a:pt x="129146" y="1231900"/>
                </a:lnTo>
                <a:lnTo>
                  <a:pt x="129146" y="1981200"/>
                </a:lnTo>
                <a:close/>
              </a:path>
              <a:path w="216534" h="2146300">
                <a:moveTo>
                  <a:pt x="129273" y="1981200"/>
                </a:moveTo>
                <a:lnTo>
                  <a:pt x="129146" y="1968500"/>
                </a:lnTo>
                <a:lnTo>
                  <a:pt x="129273" y="1981200"/>
                </a:lnTo>
                <a:close/>
              </a:path>
              <a:path w="216534" h="2146300">
                <a:moveTo>
                  <a:pt x="129654" y="1993900"/>
                </a:moveTo>
                <a:lnTo>
                  <a:pt x="101104" y="1993900"/>
                </a:lnTo>
                <a:lnTo>
                  <a:pt x="100723" y="1981200"/>
                </a:lnTo>
                <a:lnTo>
                  <a:pt x="129260" y="1981200"/>
                </a:lnTo>
                <a:lnTo>
                  <a:pt x="129654" y="1993900"/>
                </a:lnTo>
                <a:close/>
              </a:path>
              <a:path w="216534" h="2146300">
                <a:moveTo>
                  <a:pt x="133438" y="2019300"/>
                </a:moveTo>
                <a:lnTo>
                  <a:pt x="103885" y="2019300"/>
                </a:lnTo>
                <a:lnTo>
                  <a:pt x="102704" y="2006600"/>
                </a:lnTo>
                <a:lnTo>
                  <a:pt x="101777" y="1993900"/>
                </a:lnTo>
                <a:lnTo>
                  <a:pt x="130213" y="1993900"/>
                </a:lnTo>
                <a:lnTo>
                  <a:pt x="131102" y="2006600"/>
                </a:lnTo>
                <a:lnTo>
                  <a:pt x="132092" y="2006600"/>
                </a:lnTo>
                <a:lnTo>
                  <a:pt x="133438" y="2019300"/>
                </a:lnTo>
                <a:close/>
              </a:path>
              <a:path w="216534" h="2146300">
                <a:moveTo>
                  <a:pt x="138518" y="2044700"/>
                </a:moveTo>
                <a:lnTo>
                  <a:pt x="108915" y="2044700"/>
                </a:lnTo>
                <a:lnTo>
                  <a:pt x="106997" y="2032000"/>
                </a:lnTo>
                <a:lnTo>
                  <a:pt x="105321" y="2019300"/>
                </a:lnTo>
                <a:lnTo>
                  <a:pt x="133350" y="2019300"/>
                </a:lnTo>
                <a:lnTo>
                  <a:pt x="134937" y="2032000"/>
                </a:lnTo>
                <a:lnTo>
                  <a:pt x="136499" y="2032000"/>
                </a:lnTo>
                <a:lnTo>
                  <a:pt x="138518" y="2044700"/>
                </a:lnTo>
                <a:close/>
              </a:path>
              <a:path w="216534" h="2146300">
                <a:moveTo>
                  <a:pt x="142849" y="2057400"/>
                </a:moveTo>
                <a:lnTo>
                  <a:pt x="113423" y="2057400"/>
                </a:lnTo>
                <a:lnTo>
                  <a:pt x="111048" y="2044700"/>
                </a:lnTo>
                <a:lnTo>
                  <a:pt x="140423" y="2044700"/>
                </a:lnTo>
                <a:lnTo>
                  <a:pt x="142849" y="2057400"/>
                </a:lnTo>
                <a:close/>
              </a:path>
              <a:path w="216534" h="2146300">
                <a:moveTo>
                  <a:pt x="147878" y="2070100"/>
                </a:moveTo>
                <a:lnTo>
                  <a:pt x="119024" y="2070100"/>
                </a:lnTo>
                <a:lnTo>
                  <a:pt x="116014" y="2057400"/>
                </a:lnTo>
                <a:lnTo>
                  <a:pt x="145072" y="2057400"/>
                </a:lnTo>
                <a:lnTo>
                  <a:pt x="147878" y="2070100"/>
                </a:lnTo>
                <a:close/>
              </a:path>
              <a:path w="216534" h="2146300">
                <a:moveTo>
                  <a:pt x="150622" y="2070100"/>
                </a:moveTo>
                <a:lnTo>
                  <a:pt x="147878" y="2070100"/>
                </a:lnTo>
                <a:lnTo>
                  <a:pt x="147637" y="2057400"/>
                </a:lnTo>
                <a:lnTo>
                  <a:pt x="150622" y="2070100"/>
                </a:lnTo>
                <a:close/>
              </a:path>
              <a:path w="216534" h="2146300">
                <a:moveTo>
                  <a:pt x="156552" y="2082800"/>
                </a:moveTo>
                <a:lnTo>
                  <a:pt x="125056" y="2082800"/>
                </a:lnTo>
                <a:lnTo>
                  <a:pt x="121831" y="2070100"/>
                </a:lnTo>
                <a:lnTo>
                  <a:pt x="153225" y="2070100"/>
                </a:lnTo>
                <a:lnTo>
                  <a:pt x="156552" y="2082800"/>
                </a:lnTo>
                <a:close/>
              </a:path>
              <a:path w="216534" h="2146300">
                <a:moveTo>
                  <a:pt x="166395" y="2095500"/>
                </a:moveTo>
                <a:lnTo>
                  <a:pt x="132118" y="2095500"/>
                </a:lnTo>
                <a:lnTo>
                  <a:pt x="128485" y="2082800"/>
                </a:lnTo>
                <a:lnTo>
                  <a:pt x="162598" y="2082800"/>
                </a:lnTo>
                <a:lnTo>
                  <a:pt x="166395" y="2095500"/>
                </a:lnTo>
                <a:close/>
              </a:path>
              <a:path w="216534" h="2146300">
                <a:moveTo>
                  <a:pt x="177114" y="2108200"/>
                </a:moveTo>
                <a:lnTo>
                  <a:pt x="140373" y="2108200"/>
                </a:lnTo>
                <a:lnTo>
                  <a:pt x="135940" y="2095500"/>
                </a:lnTo>
                <a:lnTo>
                  <a:pt x="172897" y="2095500"/>
                </a:lnTo>
                <a:lnTo>
                  <a:pt x="177114" y="2108200"/>
                </a:lnTo>
                <a:close/>
              </a:path>
              <a:path w="216534" h="2146300">
                <a:moveTo>
                  <a:pt x="196176" y="2120900"/>
                </a:moveTo>
                <a:lnTo>
                  <a:pt x="148577" y="2120900"/>
                </a:lnTo>
                <a:lnTo>
                  <a:pt x="144640" y="2108200"/>
                </a:lnTo>
                <a:lnTo>
                  <a:pt x="191401" y="2108200"/>
                </a:lnTo>
                <a:lnTo>
                  <a:pt x="196176" y="2120900"/>
                </a:lnTo>
                <a:close/>
              </a:path>
              <a:path w="216534" h="2146300">
                <a:moveTo>
                  <a:pt x="214934" y="2146300"/>
                </a:moveTo>
                <a:lnTo>
                  <a:pt x="184530" y="2146300"/>
                </a:lnTo>
                <a:lnTo>
                  <a:pt x="179755" y="2133600"/>
                </a:lnTo>
                <a:lnTo>
                  <a:pt x="162902" y="2133600"/>
                </a:lnTo>
                <a:lnTo>
                  <a:pt x="158572" y="2120900"/>
                </a:lnTo>
                <a:lnTo>
                  <a:pt x="216077" y="2120900"/>
                </a:lnTo>
                <a:lnTo>
                  <a:pt x="214934" y="2146300"/>
                </a:lnTo>
                <a:close/>
              </a:path>
            </a:pathLst>
          </a:custGeom>
          <a:solidFill>
            <a:srgbClr val="C00000"/>
          </a:solidFill>
        </p:spPr>
        <p:txBody>
          <a:bodyPr wrap="square" lIns="0" tIns="0" rIns="0" bIns="0" rtlCol="0"/>
          <a:lstStyle/>
          <a:p>
            <a:endParaRPr sz="1800"/>
          </a:p>
        </p:txBody>
      </p:sp>
      <p:sp>
        <p:nvSpPr>
          <p:cNvPr id="8" name="object 8"/>
          <p:cNvSpPr/>
          <p:nvPr/>
        </p:nvSpPr>
        <p:spPr>
          <a:xfrm>
            <a:off x="2790583" y="4438332"/>
            <a:ext cx="259715" cy="1447800"/>
          </a:xfrm>
          <a:custGeom>
            <a:avLst/>
            <a:gdLst/>
            <a:ahLst/>
            <a:cxnLst/>
            <a:rect l="l" t="t" r="r" b="b"/>
            <a:pathLst>
              <a:path w="259714" h="1447800">
                <a:moveTo>
                  <a:pt x="259689" y="25400"/>
                </a:moveTo>
                <a:lnTo>
                  <a:pt x="177546" y="25400"/>
                </a:lnTo>
                <a:lnTo>
                  <a:pt x="182918" y="12700"/>
                </a:lnTo>
                <a:lnTo>
                  <a:pt x="200151" y="12700"/>
                </a:lnTo>
                <a:lnTo>
                  <a:pt x="206235" y="0"/>
                </a:lnTo>
                <a:lnTo>
                  <a:pt x="258953" y="0"/>
                </a:lnTo>
                <a:lnTo>
                  <a:pt x="259689" y="25400"/>
                </a:lnTo>
                <a:close/>
              </a:path>
              <a:path w="259714" h="1447800">
                <a:moveTo>
                  <a:pt x="212217" y="38100"/>
                </a:moveTo>
                <a:lnTo>
                  <a:pt x="162179" y="38100"/>
                </a:lnTo>
                <a:lnTo>
                  <a:pt x="166903" y="25400"/>
                </a:lnTo>
                <a:lnTo>
                  <a:pt x="217652" y="25400"/>
                </a:lnTo>
                <a:lnTo>
                  <a:pt x="212217" y="38100"/>
                </a:lnTo>
                <a:close/>
              </a:path>
              <a:path w="259714" h="1447800">
                <a:moveTo>
                  <a:pt x="190360" y="50800"/>
                </a:moveTo>
                <a:lnTo>
                  <a:pt x="153809" y="50800"/>
                </a:lnTo>
                <a:lnTo>
                  <a:pt x="158114" y="38100"/>
                </a:lnTo>
                <a:lnTo>
                  <a:pt x="194983" y="38100"/>
                </a:lnTo>
                <a:lnTo>
                  <a:pt x="190360" y="50800"/>
                </a:lnTo>
                <a:close/>
              </a:path>
              <a:path w="259714" h="1447800">
                <a:moveTo>
                  <a:pt x="194437" y="50800"/>
                </a:moveTo>
                <a:lnTo>
                  <a:pt x="194983" y="38100"/>
                </a:lnTo>
                <a:lnTo>
                  <a:pt x="199250" y="38100"/>
                </a:lnTo>
                <a:lnTo>
                  <a:pt x="194437" y="50800"/>
                </a:lnTo>
                <a:close/>
              </a:path>
              <a:path w="259714" h="1447800">
                <a:moveTo>
                  <a:pt x="179095" y="63500"/>
                </a:moveTo>
                <a:lnTo>
                  <a:pt x="142379" y="63500"/>
                </a:lnTo>
                <a:lnTo>
                  <a:pt x="145935" y="50800"/>
                </a:lnTo>
                <a:lnTo>
                  <a:pt x="183146" y="50800"/>
                </a:lnTo>
                <a:lnTo>
                  <a:pt x="179095" y="63500"/>
                </a:lnTo>
                <a:close/>
              </a:path>
              <a:path w="259714" h="1447800">
                <a:moveTo>
                  <a:pt x="169456" y="76200"/>
                </a:moveTo>
                <a:lnTo>
                  <a:pt x="136055" y="76200"/>
                </a:lnTo>
                <a:lnTo>
                  <a:pt x="138760" y="63500"/>
                </a:lnTo>
                <a:lnTo>
                  <a:pt x="172872" y="63500"/>
                </a:lnTo>
                <a:lnTo>
                  <a:pt x="169456" y="76200"/>
                </a:lnTo>
                <a:close/>
              </a:path>
              <a:path w="259714" h="1447800">
                <a:moveTo>
                  <a:pt x="161645" y="88900"/>
                </a:moveTo>
                <a:lnTo>
                  <a:pt x="130860" y="88900"/>
                </a:lnTo>
                <a:lnTo>
                  <a:pt x="133311" y="76200"/>
                </a:lnTo>
                <a:lnTo>
                  <a:pt x="164350" y="76200"/>
                </a:lnTo>
                <a:lnTo>
                  <a:pt x="161645" y="88900"/>
                </a:lnTo>
                <a:close/>
              </a:path>
              <a:path w="259714" h="1447800">
                <a:moveTo>
                  <a:pt x="157543" y="101600"/>
                </a:moveTo>
                <a:lnTo>
                  <a:pt x="126847" y="101600"/>
                </a:lnTo>
                <a:lnTo>
                  <a:pt x="128498" y="88900"/>
                </a:lnTo>
                <a:lnTo>
                  <a:pt x="159740" y="88900"/>
                </a:lnTo>
                <a:lnTo>
                  <a:pt x="157543" y="101600"/>
                </a:lnTo>
                <a:close/>
              </a:path>
              <a:path w="259714" h="1447800">
                <a:moveTo>
                  <a:pt x="153200" y="114300"/>
                </a:moveTo>
                <a:lnTo>
                  <a:pt x="124104" y="114300"/>
                </a:lnTo>
                <a:lnTo>
                  <a:pt x="125310" y="101600"/>
                </a:lnTo>
                <a:lnTo>
                  <a:pt x="154571" y="101600"/>
                </a:lnTo>
                <a:lnTo>
                  <a:pt x="153200" y="114300"/>
                </a:lnTo>
                <a:close/>
              </a:path>
              <a:path w="259714" h="1447800">
                <a:moveTo>
                  <a:pt x="151053" y="596900"/>
                </a:moveTo>
                <a:lnTo>
                  <a:pt x="122478" y="596900"/>
                </a:lnTo>
                <a:lnTo>
                  <a:pt x="122478" y="139700"/>
                </a:lnTo>
                <a:lnTo>
                  <a:pt x="122643" y="127000"/>
                </a:lnTo>
                <a:lnTo>
                  <a:pt x="123215" y="114300"/>
                </a:lnTo>
                <a:lnTo>
                  <a:pt x="152361" y="114300"/>
                </a:lnTo>
                <a:lnTo>
                  <a:pt x="151574" y="127000"/>
                </a:lnTo>
                <a:lnTo>
                  <a:pt x="151206" y="127000"/>
                </a:lnTo>
                <a:lnTo>
                  <a:pt x="151053" y="139700"/>
                </a:lnTo>
                <a:lnTo>
                  <a:pt x="151053" y="596900"/>
                </a:lnTo>
                <a:close/>
              </a:path>
              <a:path w="259714" h="1447800">
                <a:moveTo>
                  <a:pt x="149529" y="622300"/>
                </a:moveTo>
                <a:lnTo>
                  <a:pt x="120192" y="622300"/>
                </a:lnTo>
                <a:lnTo>
                  <a:pt x="121272" y="609600"/>
                </a:lnTo>
                <a:lnTo>
                  <a:pt x="121881" y="609600"/>
                </a:lnTo>
                <a:lnTo>
                  <a:pt x="122351" y="596900"/>
                </a:lnTo>
                <a:lnTo>
                  <a:pt x="150888" y="596900"/>
                </a:lnTo>
                <a:lnTo>
                  <a:pt x="150317" y="609600"/>
                </a:lnTo>
                <a:lnTo>
                  <a:pt x="149529" y="622300"/>
                </a:lnTo>
                <a:close/>
              </a:path>
              <a:path w="259714" h="1447800">
                <a:moveTo>
                  <a:pt x="117487" y="635000"/>
                </a:moveTo>
                <a:lnTo>
                  <a:pt x="115760" y="635000"/>
                </a:lnTo>
                <a:lnTo>
                  <a:pt x="117678" y="622300"/>
                </a:lnTo>
                <a:lnTo>
                  <a:pt x="117487" y="635000"/>
                </a:lnTo>
                <a:close/>
              </a:path>
              <a:path w="259714" h="1447800">
                <a:moveTo>
                  <a:pt x="146685" y="635000"/>
                </a:moveTo>
                <a:lnTo>
                  <a:pt x="117487" y="635000"/>
                </a:lnTo>
                <a:lnTo>
                  <a:pt x="119138" y="622300"/>
                </a:lnTo>
                <a:lnTo>
                  <a:pt x="148221" y="622300"/>
                </a:lnTo>
                <a:lnTo>
                  <a:pt x="146685" y="635000"/>
                </a:lnTo>
                <a:close/>
              </a:path>
              <a:path w="259714" h="1447800">
                <a:moveTo>
                  <a:pt x="142900" y="647700"/>
                </a:moveTo>
                <a:lnTo>
                  <a:pt x="111594" y="647700"/>
                </a:lnTo>
                <a:lnTo>
                  <a:pt x="114046" y="635000"/>
                </a:lnTo>
                <a:lnTo>
                  <a:pt x="145034" y="635000"/>
                </a:lnTo>
                <a:lnTo>
                  <a:pt x="142900" y="647700"/>
                </a:lnTo>
                <a:close/>
              </a:path>
              <a:path w="259714" h="1447800">
                <a:moveTo>
                  <a:pt x="137769" y="660400"/>
                </a:moveTo>
                <a:lnTo>
                  <a:pt x="103708" y="660400"/>
                </a:lnTo>
                <a:lnTo>
                  <a:pt x="106895" y="647700"/>
                </a:lnTo>
                <a:lnTo>
                  <a:pt x="140220" y="647700"/>
                </a:lnTo>
                <a:lnTo>
                  <a:pt x="137769" y="660400"/>
                </a:lnTo>
                <a:close/>
              </a:path>
              <a:path w="259714" h="1447800">
                <a:moveTo>
                  <a:pt x="131152" y="673100"/>
                </a:moveTo>
                <a:lnTo>
                  <a:pt x="93992" y="673100"/>
                </a:lnTo>
                <a:lnTo>
                  <a:pt x="97840" y="660400"/>
                </a:lnTo>
                <a:lnTo>
                  <a:pt x="134454" y="660400"/>
                </a:lnTo>
                <a:lnTo>
                  <a:pt x="131152" y="673100"/>
                </a:lnTo>
                <a:close/>
              </a:path>
              <a:path w="259714" h="1447800">
                <a:moveTo>
                  <a:pt x="120142" y="685800"/>
                </a:moveTo>
                <a:lnTo>
                  <a:pt x="82651" y="685800"/>
                </a:lnTo>
                <a:lnTo>
                  <a:pt x="87096" y="673100"/>
                </a:lnTo>
                <a:lnTo>
                  <a:pt x="124180" y="673100"/>
                </a:lnTo>
                <a:lnTo>
                  <a:pt x="120142" y="685800"/>
                </a:lnTo>
                <a:close/>
              </a:path>
              <a:path w="259714" h="1447800">
                <a:moveTo>
                  <a:pt x="111353" y="698500"/>
                </a:moveTo>
                <a:lnTo>
                  <a:pt x="65341" y="698500"/>
                </a:lnTo>
                <a:lnTo>
                  <a:pt x="70472" y="685800"/>
                </a:lnTo>
                <a:lnTo>
                  <a:pt x="115417" y="685800"/>
                </a:lnTo>
                <a:lnTo>
                  <a:pt x="111353" y="698500"/>
                </a:lnTo>
                <a:close/>
              </a:path>
              <a:path w="259714" h="1447800">
                <a:moveTo>
                  <a:pt x="35598" y="711200"/>
                </a:moveTo>
                <a:lnTo>
                  <a:pt x="30289" y="711200"/>
                </a:lnTo>
                <a:lnTo>
                  <a:pt x="36322" y="698500"/>
                </a:lnTo>
                <a:lnTo>
                  <a:pt x="35598" y="711200"/>
                </a:lnTo>
                <a:close/>
              </a:path>
              <a:path w="259714" h="1447800">
                <a:moveTo>
                  <a:pt x="96532" y="711200"/>
                </a:moveTo>
                <a:lnTo>
                  <a:pt x="35598" y="711200"/>
                </a:lnTo>
                <a:lnTo>
                  <a:pt x="41529" y="698500"/>
                </a:lnTo>
                <a:lnTo>
                  <a:pt x="101688" y="698500"/>
                </a:lnTo>
                <a:lnTo>
                  <a:pt x="96532" y="711200"/>
                </a:lnTo>
                <a:close/>
              </a:path>
              <a:path w="259714" h="1447800">
                <a:moveTo>
                  <a:pt x="14579" y="736600"/>
                </a:moveTo>
                <a:lnTo>
                  <a:pt x="3479" y="736600"/>
                </a:lnTo>
                <a:lnTo>
                  <a:pt x="1778" y="723900"/>
                </a:lnTo>
                <a:lnTo>
                  <a:pt x="0" y="723900"/>
                </a:lnTo>
                <a:lnTo>
                  <a:pt x="596" y="711200"/>
                </a:lnTo>
                <a:lnTo>
                  <a:pt x="14579" y="711200"/>
                </a:lnTo>
                <a:lnTo>
                  <a:pt x="14579" y="736600"/>
                </a:lnTo>
                <a:close/>
              </a:path>
              <a:path w="259714" h="1447800">
                <a:moveTo>
                  <a:pt x="48856" y="736600"/>
                </a:moveTo>
                <a:lnTo>
                  <a:pt x="14579" y="736600"/>
                </a:lnTo>
                <a:lnTo>
                  <a:pt x="14579" y="711200"/>
                </a:lnTo>
                <a:lnTo>
                  <a:pt x="61734" y="711200"/>
                </a:lnTo>
                <a:lnTo>
                  <a:pt x="67297" y="723900"/>
                </a:lnTo>
                <a:lnTo>
                  <a:pt x="54673" y="723900"/>
                </a:lnTo>
                <a:lnTo>
                  <a:pt x="48856" y="736600"/>
                </a:lnTo>
                <a:close/>
              </a:path>
              <a:path w="259714" h="1447800">
                <a:moveTo>
                  <a:pt x="79908" y="723900"/>
                </a:moveTo>
                <a:lnTo>
                  <a:pt x="67297" y="723900"/>
                </a:lnTo>
                <a:lnTo>
                  <a:pt x="61734" y="711200"/>
                </a:lnTo>
                <a:lnTo>
                  <a:pt x="85636" y="711200"/>
                </a:lnTo>
                <a:lnTo>
                  <a:pt x="79908" y="723900"/>
                </a:lnTo>
                <a:close/>
              </a:path>
              <a:path w="259714" h="1447800">
                <a:moveTo>
                  <a:pt x="90614" y="736600"/>
                </a:moveTo>
                <a:lnTo>
                  <a:pt x="48856" y="736600"/>
                </a:lnTo>
                <a:lnTo>
                  <a:pt x="54673" y="723900"/>
                </a:lnTo>
                <a:lnTo>
                  <a:pt x="85636" y="723900"/>
                </a:lnTo>
                <a:lnTo>
                  <a:pt x="90614" y="736600"/>
                </a:lnTo>
                <a:close/>
              </a:path>
              <a:path w="259714" h="1447800">
                <a:moveTo>
                  <a:pt x="106629" y="749300"/>
                </a:moveTo>
                <a:lnTo>
                  <a:pt x="56540" y="749300"/>
                </a:lnTo>
                <a:lnTo>
                  <a:pt x="50965" y="736600"/>
                </a:lnTo>
                <a:lnTo>
                  <a:pt x="101688" y="736600"/>
                </a:lnTo>
                <a:lnTo>
                  <a:pt x="106629" y="749300"/>
                </a:lnTo>
                <a:close/>
              </a:path>
              <a:path w="259714" h="1447800">
                <a:moveTo>
                  <a:pt x="119722" y="762000"/>
                </a:moveTo>
                <a:lnTo>
                  <a:pt x="79095" y="762000"/>
                </a:lnTo>
                <a:lnTo>
                  <a:pt x="74282" y="749300"/>
                </a:lnTo>
                <a:lnTo>
                  <a:pt x="115417" y="749300"/>
                </a:lnTo>
                <a:lnTo>
                  <a:pt x="119722" y="762000"/>
                </a:lnTo>
                <a:close/>
              </a:path>
              <a:path w="259714" h="1447800">
                <a:moveTo>
                  <a:pt x="90855" y="774700"/>
                </a:moveTo>
                <a:lnTo>
                  <a:pt x="86601" y="762000"/>
                </a:lnTo>
                <a:lnTo>
                  <a:pt x="90385" y="762000"/>
                </a:lnTo>
                <a:lnTo>
                  <a:pt x="90855" y="774700"/>
                </a:lnTo>
                <a:close/>
              </a:path>
              <a:path w="259714" h="1447800">
                <a:moveTo>
                  <a:pt x="127596" y="774700"/>
                </a:moveTo>
                <a:lnTo>
                  <a:pt x="94437" y="774700"/>
                </a:lnTo>
                <a:lnTo>
                  <a:pt x="90385" y="762000"/>
                </a:lnTo>
                <a:lnTo>
                  <a:pt x="124180" y="762000"/>
                </a:lnTo>
                <a:lnTo>
                  <a:pt x="127596" y="774700"/>
                </a:lnTo>
                <a:close/>
              </a:path>
              <a:path w="259714" h="1447800">
                <a:moveTo>
                  <a:pt x="134772" y="787400"/>
                </a:moveTo>
                <a:lnTo>
                  <a:pt x="104076" y="787400"/>
                </a:lnTo>
                <a:lnTo>
                  <a:pt x="100660" y="774700"/>
                </a:lnTo>
                <a:lnTo>
                  <a:pt x="131495" y="774700"/>
                </a:lnTo>
                <a:lnTo>
                  <a:pt x="134772" y="787400"/>
                </a:lnTo>
                <a:close/>
              </a:path>
              <a:path w="259714" h="1447800">
                <a:moveTo>
                  <a:pt x="142671" y="800100"/>
                </a:moveTo>
                <a:lnTo>
                  <a:pt x="109499" y="800100"/>
                </a:lnTo>
                <a:lnTo>
                  <a:pt x="106540" y="787400"/>
                </a:lnTo>
                <a:lnTo>
                  <a:pt x="140474" y="787400"/>
                </a:lnTo>
                <a:lnTo>
                  <a:pt x="142671" y="800100"/>
                </a:lnTo>
                <a:close/>
              </a:path>
              <a:path w="259714" h="1447800">
                <a:moveTo>
                  <a:pt x="146685" y="812800"/>
                </a:moveTo>
                <a:lnTo>
                  <a:pt x="115989" y="812800"/>
                </a:lnTo>
                <a:lnTo>
                  <a:pt x="113792" y="800100"/>
                </a:lnTo>
                <a:lnTo>
                  <a:pt x="145034" y="800100"/>
                </a:lnTo>
                <a:lnTo>
                  <a:pt x="146685" y="812800"/>
                </a:lnTo>
                <a:close/>
              </a:path>
              <a:path w="259714" h="1447800">
                <a:moveTo>
                  <a:pt x="149428" y="825500"/>
                </a:moveTo>
                <a:lnTo>
                  <a:pt x="119138" y="825500"/>
                </a:lnTo>
                <a:lnTo>
                  <a:pt x="117487" y="812800"/>
                </a:lnTo>
                <a:lnTo>
                  <a:pt x="148221" y="812800"/>
                </a:lnTo>
                <a:lnTo>
                  <a:pt x="149428" y="825500"/>
                </a:lnTo>
                <a:close/>
              </a:path>
              <a:path w="259714" h="1447800">
                <a:moveTo>
                  <a:pt x="150317" y="838200"/>
                </a:moveTo>
                <a:lnTo>
                  <a:pt x="121958" y="838200"/>
                </a:lnTo>
                <a:lnTo>
                  <a:pt x="121170" y="825500"/>
                </a:lnTo>
                <a:lnTo>
                  <a:pt x="149529" y="825500"/>
                </a:lnTo>
                <a:lnTo>
                  <a:pt x="150317" y="838200"/>
                </a:lnTo>
                <a:close/>
              </a:path>
              <a:path w="259714" h="1447800">
                <a:moveTo>
                  <a:pt x="151206" y="1320800"/>
                </a:moveTo>
                <a:lnTo>
                  <a:pt x="122643" y="1320800"/>
                </a:lnTo>
                <a:lnTo>
                  <a:pt x="122478" y="1308100"/>
                </a:lnTo>
                <a:lnTo>
                  <a:pt x="122478" y="850900"/>
                </a:lnTo>
                <a:lnTo>
                  <a:pt x="122326" y="838200"/>
                </a:lnTo>
                <a:lnTo>
                  <a:pt x="150888" y="838200"/>
                </a:lnTo>
                <a:lnTo>
                  <a:pt x="151053" y="850900"/>
                </a:lnTo>
                <a:lnTo>
                  <a:pt x="151053" y="1308100"/>
                </a:lnTo>
                <a:lnTo>
                  <a:pt x="151206" y="1320800"/>
                </a:lnTo>
                <a:close/>
              </a:path>
              <a:path w="259714" h="1447800">
                <a:moveTo>
                  <a:pt x="151650" y="1320800"/>
                </a:moveTo>
                <a:lnTo>
                  <a:pt x="151206" y="1320800"/>
                </a:lnTo>
                <a:lnTo>
                  <a:pt x="151180" y="1308100"/>
                </a:lnTo>
                <a:lnTo>
                  <a:pt x="151650" y="1320800"/>
                </a:lnTo>
                <a:close/>
              </a:path>
              <a:path w="259714" h="1447800">
                <a:moveTo>
                  <a:pt x="153339" y="1333500"/>
                </a:moveTo>
                <a:lnTo>
                  <a:pt x="124002" y="1333500"/>
                </a:lnTo>
                <a:lnTo>
                  <a:pt x="123215" y="1320800"/>
                </a:lnTo>
                <a:lnTo>
                  <a:pt x="152260" y="1320800"/>
                </a:lnTo>
                <a:lnTo>
                  <a:pt x="153339" y="1333500"/>
                </a:lnTo>
                <a:close/>
              </a:path>
              <a:path w="259714" h="1447800">
                <a:moveTo>
                  <a:pt x="156044" y="1346200"/>
                </a:moveTo>
                <a:lnTo>
                  <a:pt x="126847" y="1346200"/>
                </a:lnTo>
                <a:lnTo>
                  <a:pt x="125310" y="1333500"/>
                </a:lnTo>
                <a:lnTo>
                  <a:pt x="154393" y="1333500"/>
                </a:lnTo>
                <a:lnTo>
                  <a:pt x="156044" y="1346200"/>
                </a:lnTo>
                <a:close/>
              </a:path>
              <a:path w="259714" h="1447800">
                <a:moveTo>
                  <a:pt x="161937" y="1358900"/>
                </a:moveTo>
                <a:lnTo>
                  <a:pt x="130632" y="1358900"/>
                </a:lnTo>
                <a:lnTo>
                  <a:pt x="128498" y="1346200"/>
                </a:lnTo>
                <a:lnTo>
                  <a:pt x="159486" y="1346200"/>
                </a:lnTo>
                <a:lnTo>
                  <a:pt x="161937" y="1358900"/>
                </a:lnTo>
                <a:close/>
              </a:path>
              <a:path w="259714" h="1447800">
                <a:moveTo>
                  <a:pt x="166979" y="1371600"/>
                </a:moveTo>
                <a:lnTo>
                  <a:pt x="135762" y="1371600"/>
                </a:lnTo>
                <a:lnTo>
                  <a:pt x="133311" y="1358900"/>
                </a:lnTo>
                <a:lnTo>
                  <a:pt x="164033" y="1358900"/>
                </a:lnTo>
                <a:lnTo>
                  <a:pt x="166979" y="1371600"/>
                </a:lnTo>
                <a:close/>
              </a:path>
              <a:path w="259714" h="1447800">
                <a:moveTo>
                  <a:pt x="176110" y="1384300"/>
                </a:moveTo>
                <a:lnTo>
                  <a:pt x="142036" y="1384300"/>
                </a:lnTo>
                <a:lnTo>
                  <a:pt x="138760" y="1371600"/>
                </a:lnTo>
                <a:lnTo>
                  <a:pt x="172478" y="1371600"/>
                </a:lnTo>
                <a:lnTo>
                  <a:pt x="176110" y="1384300"/>
                </a:lnTo>
                <a:close/>
              </a:path>
              <a:path w="259714" h="1447800">
                <a:moveTo>
                  <a:pt x="186931" y="1397000"/>
                </a:moveTo>
                <a:lnTo>
                  <a:pt x="149745" y="1397000"/>
                </a:lnTo>
                <a:lnTo>
                  <a:pt x="145935" y="1384300"/>
                </a:lnTo>
                <a:lnTo>
                  <a:pt x="182676" y="1384300"/>
                </a:lnTo>
                <a:lnTo>
                  <a:pt x="186931" y="1397000"/>
                </a:lnTo>
                <a:close/>
              </a:path>
              <a:path w="259714" h="1447800">
                <a:moveTo>
                  <a:pt x="203644" y="1409700"/>
                </a:moveTo>
                <a:lnTo>
                  <a:pt x="162179" y="1409700"/>
                </a:lnTo>
                <a:lnTo>
                  <a:pt x="158114" y="1397000"/>
                </a:lnTo>
                <a:lnTo>
                  <a:pt x="198678" y="1397000"/>
                </a:lnTo>
                <a:lnTo>
                  <a:pt x="203644" y="1409700"/>
                </a:lnTo>
                <a:close/>
              </a:path>
              <a:path w="259714" h="1447800">
                <a:moveTo>
                  <a:pt x="232702" y="1422400"/>
                </a:moveTo>
                <a:lnTo>
                  <a:pt x="171843" y="1422400"/>
                </a:lnTo>
                <a:lnTo>
                  <a:pt x="166903" y="1409700"/>
                </a:lnTo>
                <a:lnTo>
                  <a:pt x="226885" y="1409700"/>
                </a:lnTo>
                <a:lnTo>
                  <a:pt x="232702" y="1422400"/>
                </a:lnTo>
                <a:close/>
              </a:path>
              <a:path w="259714" h="1447800">
                <a:moveTo>
                  <a:pt x="258953" y="1447800"/>
                </a:moveTo>
                <a:lnTo>
                  <a:pt x="218859" y="1447800"/>
                </a:lnTo>
                <a:lnTo>
                  <a:pt x="212483" y="1435100"/>
                </a:lnTo>
                <a:lnTo>
                  <a:pt x="193624" y="1435100"/>
                </a:lnTo>
                <a:lnTo>
                  <a:pt x="187896" y="1422400"/>
                </a:lnTo>
                <a:lnTo>
                  <a:pt x="259689" y="1422400"/>
                </a:lnTo>
                <a:lnTo>
                  <a:pt x="258953" y="1447800"/>
                </a:lnTo>
                <a:close/>
              </a:path>
            </a:pathLst>
          </a:custGeom>
          <a:solidFill>
            <a:srgbClr val="C00000"/>
          </a:solidFill>
        </p:spPr>
        <p:txBody>
          <a:bodyPr wrap="square" lIns="0" tIns="0" rIns="0" bIns="0" rtlCol="0"/>
          <a:lstStyle/>
          <a:p>
            <a:endParaRPr sz="1800"/>
          </a:p>
        </p:txBody>
      </p:sp>
      <p:sp>
        <p:nvSpPr>
          <p:cNvPr id="13" name="object 13"/>
          <p:cNvSpPr txBox="1"/>
          <p:nvPr/>
        </p:nvSpPr>
        <p:spPr>
          <a:xfrm>
            <a:off x="6766140" y="1424954"/>
            <a:ext cx="9398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生产力</a:t>
            </a:r>
            <a:endParaRPr sz="2400">
              <a:latin typeface="微软雅黑" panose="020B0503020204020204" pitchFamily="34" charset="-122"/>
              <a:cs typeface="微软雅黑" panose="020B0503020204020204" pitchFamily="34" charset="-122"/>
            </a:endParaRPr>
          </a:p>
        </p:txBody>
      </p:sp>
      <p:sp>
        <p:nvSpPr>
          <p:cNvPr id="14" name="object 14"/>
          <p:cNvSpPr/>
          <p:nvPr/>
        </p:nvSpPr>
        <p:spPr>
          <a:xfrm>
            <a:off x="7372692" y="1787461"/>
            <a:ext cx="128905" cy="1343660"/>
          </a:xfrm>
          <a:custGeom>
            <a:avLst/>
            <a:gdLst/>
            <a:ahLst/>
            <a:cxnLst/>
            <a:rect l="l" t="t" r="r" b="b"/>
            <a:pathLst>
              <a:path w="128904" h="1343660">
                <a:moveTo>
                  <a:pt x="64223" y="1286763"/>
                </a:moveTo>
                <a:lnTo>
                  <a:pt x="49936" y="1262273"/>
                </a:lnTo>
                <a:lnTo>
                  <a:pt x="49936" y="0"/>
                </a:lnTo>
                <a:lnTo>
                  <a:pt x="78511" y="0"/>
                </a:lnTo>
                <a:lnTo>
                  <a:pt x="78511" y="1262273"/>
                </a:lnTo>
                <a:lnTo>
                  <a:pt x="64223" y="1286763"/>
                </a:lnTo>
                <a:close/>
              </a:path>
              <a:path w="128904" h="1343660">
                <a:moveTo>
                  <a:pt x="64223" y="1343469"/>
                </a:moveTo>
                <a:lnTo>
                  <a:pt x="1879" y="1236586"/>
                </a:lnTo>
                <a:lnTo>
                  <a:pt x="647" y="1233868"/>
                </a:lnTo>
                <a:lnTo>
                  <a:pt x="12" y="1230947"/>
                </a:lnTo>
                <a:lnTo>
                  <a:pt x="0" y="1227963"/>
                </a:lnTo>
                <a:lnTo>
                  <a:pt x="609" y="1225042"/>
                </a:lnTo>
                <a:lnTo>
                  <a:pt x="14147" y="1215097"/>
                </a:lnTo>
                <a:lnTo>
                  <a:pt x="17119" y="1215402"/>
                </a:lnTo>
                <a:lnTo>
                  <a:pt x="49936" y="1262273"/>
                </a:lnTo>
                <a:lnTo>
                  <a:pt x="49936" y="1315110"/>
                </a:lnTo>
                <a:lnTo>
                  <a:pt x="80765" y="1315110"/>
                </a:lnTo>
                <a:lnTo>
                  <a:pt x="64223" y="1343469"/>
                </a:lnTo>
                <a:close/>
              </a:path>
              <a:path w="128904" h="1343660">
                <a:moveTo>
                  <a:pt x="80765" y="1315110"/>
                </a:moveTo>
                <a:lnTo>
                  <a:pt x="78511" y="1315110"/>
                </a:lnTo>
                <a:lnTo>
                  <a:pt x="78511" y="1262273"/>
                </a:lnTo>
                <a:lnTo>
                  <a:pt x="101892" y="1222197"/>
                </a:lnTo>
                <a:lnTo>
                  <a:pt x="114287" y="1215097"/>
                </a:lnTo>
                <a:lnTo>
                  <a:pt x="117259" y="1215428"/>
                </a:lnTo>
                <a:lnTo>
                  <a:pt x="128447" y="1227963"/>
                </a:lnTo>
                <a:lnTo>
                  <a:pt x="128435" y="1230947"/>
                </a:lnTo>
                <a:lnTo>
                  <a:pt x="127800" y="1233868"/>
                </a:lnTo>
                <a:lnTo>
                  <a:pt x="126568" y="1236586"/>
                </a:lnTo>
                <a:lnTo>
                  <a:pt x="80765" y="1315110"/>
                </a:lnTo>
                <a:close/>
              </a:path>
              <a:path w="128904" h="1343660">
                <a:moveTo>
                  <a:pt x="78511" y="1315110"/>
                </a:moveTo>
                <a:lnTo>
                  <a:pt x="49936" y="1315110"/>
                </a:lnTo>
                <a:lnTo>
                  <a:pt x="49936" y="1262273"/>
                </a:lnTo>
                <a:lnTo>
                  <a:pt x="64223" y="1286763"/>
                </a:lnTo>
                <a:lnTo>
                  <a:pt x="51879" y="1307922"/>
                </a:lnTo>
                <a:lnTo>
                  <a:pt x="78511" y="1307922"/>
                </a:lnTo>
                <a:lnTo>
                  <a:pt x="78511" y="1315110"/>
                </a:lnTo>
                <a:close/>
              </a:path>
              <a:path w="128904" h="1343660">
                <a:moveTo>
                  <a:pt x="78511" y="1307922"/>
                </a:moveTo>
                <a:lnTo>
                  <a:pt x="76568" y="1307922"/>
                </a:lnTo>
                <a:lnTo>
                  <a:pt x="64223" y="1286763"/>
                </a:lnTo>
                <a:lnTo>
                  <a:pt x="78511" y="1262273"/>
                </a:lnTo>
                <a:lnTo>
                  <a:pt x="78511" y="1307922"/>
                </a:lnTo>
                <a:close/>
              </a:path>
              <a:path w="128904" h="1343660">
                <a:moveTo>
                  <a:pt x="76568" y="1307922"/>
                </a:moveTo>
                <a:lnTo>
                  <a:pt x="51879" y="1307922"/>
                </a:lnTo>
                <a:lnTo>
                  <a:pt x="64223" y="1286763"/>
                </a:lnTo>
                <a:lnTo>
                  <a:pt x="76568" y="1307922"/>
                </a:lnTo>
                <a:close/>
              </a:path>
            </a:pathLst>
          </a:custGeom>
          <a:solidFill>
            <a:srgbClr val="C00000"/>
          </a:solidFill>
        </p:spPr>
        <p:txBody>
          <a:bodyPr wrap="square" lIns="0" tIns="0" rIns="0" bIns="0" rtlCol="0"/>
          <a:lstStyle/>
          <a:p>
            <a:endParaRPr sz="1800"/>
          </a:p>
        </p:txBody>
      </p:sp>
      <p:sp>
        <p:nvSpPr>
          <p:cNvPr id="15" name="object 15"/>
          <p:cNvSpPr/>
          <p:nvPr/>
        </p:nvSpPr>
        <p:spPr>
          <a:xfrm>
            <a:off x="7090028" y="1735785"/>
            <a:ext cx="128905" cy="1343660"/>
          </a:xfrm>
          <a:custGeom>
            <a:avLst/>
            <a:gdLst/>
            <a:ahLst/>
            <a:cxnLst/>
            <a:rect l="l" t="t" r="r" b="b"/>
            <a:pathLst>
              <a:path w="128904" h="1343660">
                <a:moveTo>
                  <a:pt x="14160" y="128371"/>
                </a:moveTo>
                <a:lnTo>
                  <a:pt x="0" y="115506"/>
                </a:lnTo>
                <a:lnTo>
                  <a:pt x="12" y="112522"/>
                </a:lnTo>
                <a:lnTo>
                  <a:pt x="647" y="109601"/>
                </a:lnTo>
                <a:lnTo>
                  <a:pt x="1879" y="106883"/>
                </a:lnTo>
                <a:lnTo>
                  <a:pt x="64223" y="0"/>
                </a:lnTo>
                <a:lnTo>
                  <a:pt x="80768" y="28359"/>
                </a:lnTo>
                <a:lnTo>
                  <a:pt x="49936" y="28359"/>
                </a:lnTo>
                <a:lnTo>
                  <a:pt x="49936" y="81207"/>
                </a:lnTo>
                <a:lnTo>
                  <a:pt x="26568" y="121272"/>
                </a:lnTo>
                <a:lnTo>
                  <a:pt x="17132" y="128066"/>
                </a:lnTo>
                <a:lnTo>
                  <a:pt x="14160" y="128371"/>
                </a:lnTo>
                <a:close/>
              </a:path>
              <a:path w="128904" h="1343660">
                <a:moveTo>
                  <a:pt x="49936" y="81207"/>
                </a:moveTo>
                <a:lnTo>
                  <a:pt x="49936" y="28359"/>
                </a:lnTo>
                <a:lnTo>
                  <a:pt x="78511" y="28359"/>
                </a:lnTo>
                <a:lnTo>
                  <a:pt x="78511" y="35547"/>
                </a:lnTo>
                <a:lnTo>
                  <a:pt x="51892" y="35547"/>
                </a:lnTo>
                <a:lnTo>
                  <a:pt x="64230" y="56700"/>
                </a:lnTo>
                <a:lnTo>
                  <a:pt x="49936" y="81207"/>
                </a:lnTo>
                <a:close/>
              </a:path>
              <a:path w="128904" h="1343660">
                <a:moveTo>
                  <a:pt x="114300" y="128371"/>
                </a:moveTo>
                <a:lnTo>
                  <a:pt x="78524" y="81207"/>
                </a:lnTo>
                <a:lnTo>
                  <a:pt x="78511" y="28359"/>
                </a:lnTo>
                <a:lnTo>
                  <a:pt x="80768" y="28359"/>
                </a:lnTo>
                <a:lnTo>
                  <a:pt x="126580" y="106883"/>
                </a:lnTo>
                <a:lnTo>
                  <a:pt x="127800" y="109601"/>
                </a:lnTo>
                <a:lnTo>
                  <a:pt x="128435" y="112522"/>
                </a:lnTo>
                <a:lnTo>
                  <a:pt x="128447" y="115506"/>
                </a:lnTo>
                <a:lnTo>
                  <a:pt x="127838" y="118427"/>
                </a:lnTo>
                <a:lnTo>
                  <a:pt x="114300" y="128371"/>
                </a:lnTo>
                <a:close/>
              </a:path>
              <a:path w="128904" h="1343660">
                <a:moveTo>
                  <a:pt x="64230" y="56700"/>
                </a:moveTo>
                <a:lnTo>
                  <a:pt x="51892" y="35547"/>
                </a:lnTo>
                <a:lnTo>
                  <a:pt x="76568" y="35547"/>
                </a:lnTo>
                <a:lnTo>
                  <a:pt x="64230" y="56700"/>
                </a:lnTo>
                <a:close/>
              </a:path>
              <a:path w="128904" h="1343660">
                <a:moveTo>
                  <a:pt x="78511" y="81186"/>
                </a:moveTo>
                <a:lnTo>
                  <a:pt x="64230" y="56700"/>
                </a:lnTo>
                <a:lnTo>
                  <a:pt x="76568" y="35547"/>
                </a:lnTo>
                <a:lnTo>
                  <a:pt x="78511" y="35547"/>
                </a:lnTo>
                <a:lnTo>
                  <a:pt x="78511" y="81186"/>
                </a:lnTo>
                <a:close/>
              </a:path>
              <a:path w="128904" h="1343660">
                <a:moveTo>
                  <a:pt x="78511" y="1343469"/>
                </a:moveTo>
                <a:lnTo>
                  <a:pt x="49936" y="1343469"/>
                </a:lnTo>
                <a:lnTo>
                  <a:pt x="49949" y="81186"/>
                </a:lnTo>
                <a:lnTo>
                  <a:pt x="64230" y="56700"/>
                </a:lnTo>
                <a:lnTo>
                  <a:pt x="78511" y="81186"/>
                </a:lnTo>
                <a:lnTo>
                  <a:pt x="78511" y="1343469"/>
                </a:lnTo>
                <a:close/>
              </a:path>
            </a:pathLst>
          </a:custGeom>
          <a:solidFill>
            <a:srgbClr val="00AF50"/>
          </a:solidFill>
        </p:spPr>
        <p:txBody>
          <a:bodyPr wrap="square" lIns="0" tIns="0" rIns="0" bIns="0" rtlCol="0"/>
          <a:lstStyle/>
          <a:p>
            <a:endParaRPr sz="1800"/>
          </a:p>
        </p:txBody>
      </p:sp>
      <p:sp>
        <p:nvSpPr>
          <p:cNvPr id="17" name="object 17"/>
          <p:cNvSpPr/>
          <p:nvPr/>
        </p:nvSpPr>
        <p:spPr>
          <a:xfrm>
            <a:off x="8965959" y="3861333"/>
            <a:ext cx="128905" cy="647065"/>
          </a:xfrm>
          <a:custGeom>
            <a:avLst/>
            <a:gdLst/>
            <a:ahLst/>
            <a:cxnLst/>
            <a:rect l="l" t="t" r="r" b="b"/>
            <a:pathLst>
              <a:path w="128904" h="647064">
                <a:moveTo>
                  <a:pt x="64618" y="589824"/>
                </a:moveTo>
                <a:lnTo>
                  <a:pt x="50169" y="565436"/>
                </a:lnTo>
                <a:lnTo>
                  <a:pt x="46278" y="203"/>
                </a:lnTo>
                <a:lnTo>
                  <a:pt x="74853" y="0"/>
                </a:lnTo>
                <a:lnTo>
                  <a:pt x="78571" y="540080"/>
                </a:lnTo>
                <a:lnTo>
                  <a:pt x="78620" y="565436"/>
                </a:lnTo>
                <a:lnTo>
                  <a:pt x="64618" y="589824"/>
                </a:lnTo>
                <a:close/>
              </a:path>
              <a:path w="128904" h="647064">
                <a:moveTo>
                  <a:pt x="81235" y="618274"/>
                </a:moveTo>
                <a:lnTo>
                  <a:pt x="50533" y="618274"/>
                </a:lnTo>
                <a:lnTo>
                  <a:pt x="79108" y="618083"/>
                </a:lnTo>
                <a:lnTo>
                  <a:pt x="78744" y="565220"/>
                </a:lnTo>
                <a:lnTo>
                  <a:pt x="101878" y="524941"/>
                </a:lnTo>
                <a:lnTo>
                  <a:pt x="114198" y="517817"/>
                </a:lnTo>
                <a:lnTo>
                  <a:pt x="117170" y="518121"/>
                </a:lnTo>
                <a:lnTo>
                  <a:pt x="128447" y="533565"/>
                </a:lnTo>
                <a:lnTo>
                  <a:pt x="127825" y="536486"/>
                </a:lnTo>
                <a:lnTo>
                  <a:pt x="126618" y="539229"/>
                </a:lnTo>
                <a:lnTo>
                  <a:pt x="81235" y="618274"/>
                </a:lnTo>
                <a:close/>
              </a:path>
              <a:path w="128904" h="647064">
                <a:moveTo>
                  <a:pt x="65011" y="646531"/>
                </a:moveTo>
                <a:lnTo>
                  <a:pt x="1930" y="540080"/>
                </a:lnTo>
                <a:lnTo>
                  <a:pt x="685" y="537362"/>
                </a:lnTo>
                <a:lnTo>
                  <a:pt x="25" y="534454"/>
                </a:lnTo>
                <a:lnTo>
                  <a:pt x="0" y="531469"/>
                </a:lnTo>
                <a:lnTo>
                  <a:pt x="584" y="528535"/>
                </a:lnTo>
                <a:lnTo>
                  <a:pt x="14058" y="518515"/>
                </a:lnTo>
                <a:lnTo>
                  <a:pt x="17030" y="518794"/>
                </a:lnTo>
                <a:lnTo>
                  <a:pt x="50169" y="565436"/>
                </a:lnTo>
                <a:lnTo>
                  <a:pt x="50533" y="618274"/>
                </a:lnTo>
                <a:lnTo>
                  <a:pt x="81235" y="618274"/>
                </a:lnTo>
                <a:lnTo>
                  <a:pt x="65011" y="646531"/>
                </a:lnTo>
                <a:close/>
              </a:path>
              <a:path w="128904" h="647064">
                <a:moveTo>
                  <a:pt x="79059" y="611060"/>
                </a:moveTo>
                <a:lnTo>
                  <a:pt x="52425" y="611060"/>
                </a:lnTo>
                <a:lnTo>
                  <a:pt x="77101" y="610895"/>
                </a:lnTo>
                <a:lnTo>
                  <a:pt x="64618" y="589824"/>
                </a:lnTo>
                <a:lnTo>
                  <a:pt x="78744" y="565220"/>
                </a:lnTo>
                <a:lnTo>
                  <a:pt x="79059" y="611060"/>
                </a:lnTo>
                <a:close/>
              </a:path>
              <a:path w="128904" h="647064">
                <a:moveTo>
                  <a:pt x="50533" y="618274"/>
                </a:moveTo>
                <a:lnTo>
                  <a:pt x="50169" y="565436"/>
                </a:lnTo>
                <a:lnTo>
                  <a:pt x="64618" y="589824"/>
                </a:lnTo>
                <a:lnTo>
                  <a:pt x="52425" y="611060"/>
                </a:lnTo>
                <a:lnTo>
                  <a:pt x="79059" y="611060"/>
                </a:lnTo>
                <a:lnTo>
                  <a:pt x="79108" y="618083"/>
                </a:lnTo>
                <a:lnTo>
                  <a:pt x="50533" y="618274"/>
                </a:lnTo>
                <a:close/>
              </a:path>
              <a:path w="128904" h="647064">
                <a:moveTo>
                  <a:pt x="52425" y="611060"/>
                </a:moveTo>
                <a:lnTo>
                  <a:pt x="64618" y="589824"/>
                </a:lnTo>
                <a:lnTo>
                  <a:pt x="77101" y="610895"/>
                </a:lnTo>
                <a:lnTo>
                  <a:pt x="52425" y="611060"/>
                </a:lnTo>
                <a:close/>
              </a:path>
            </a:pathLst>
          </a:custGeom>
          <a:solidFill>
            <a:srgbClr val="C00000"/>
          </a:solidFill>
        </p:spPr>
        <p:txBody>
          <a:bodyPr wrap="square" lIns="0" tIns="0" rIns="0" bIns="0" rtlCol="0"/>
          <a:lstStyle/>
          <a:p>
            <a:endParaRPr sz="1800"/>
          </a:p>
        </p:txBody>
      </p:sp>
      <p:sp>
        <p:nvSpPr>
          <p:cNvPr id="18" name="object 18"/>
          <p:cNvSpPr/>
          <p:nvPr/>
        </p:nvSpPr>
        <p:spPr>
          <a:xfrm>
            <a:off x="8607234" y="3833494"/>
            <a:ext cx="128905" cy="602615"/>
          </a:xfrm>
          <a:custGeom>
            <a:avLst/>
            <a:gdLst/>
            <a:ahLst/>
            <a:cxnLst/>
            <a:rect l="l" t="t" r="r" b="b"/>
            <a:pathLst>
              <a:path w="128904" h="602614">
                <a:moveTo>
                  <a:pt x="14122" y="128320"/>
                </a:moveTo>
                <a:lnTo>
                  <a:pt x="0" y="112458"/>
                </a:lnTo>
                <a:lnTo>
                  <a:pt x="635" y="109537"/>
                </a:lnTo>
                <a:lnTo>
                  <a:pt x="1866" y="106819"/>
                </a:lnTo>
                <a:lnTo>
                  <a:pt x="64325" y="0"/>
                </a:lnTo>
                <a:lnTo>
                  <a:pt x="80819" y="28346"/>
                </a:lnTo>
                <a:lnTo>
                  <a:pt x="50012" y="28346"/>
                </a:lnTo>
                <a:lnTo>
                  <a:pt x="49927" y="81229"/>
                </a:lnTo>
                <a:lnTo>
                  <a:pt x="26465" y="121323"/>
                </a:lnTo>
                <a:lnTo>
                  <a:pt x="17094" y="128015"/>
                </a:lnTo>
                <a:lnTo>
                  <a:pt x="14122" y="128320"/>
                </a:lnTo>
                <a:close/>
              </a:path>
              <a:path w="128904" h="602614">
                <a:moveTo>
                  <a:pt x="49956" y="81181"/>
                </a:moveTo>
                <a:lnTo>
                  <a:pt x="50012" y="28346"/>
                </a:lnTo>
                <a:lnTo>
                  <a:pt x="78587" y="28371"/>
                </a:lnTo>
                <a:lnTo>
                  <a:pt x="78579" y="35547"/>
                </a:lnTo>
                <a:lnTo>
                  <a:pt x="51943" y="35547"/>
                </a:lnTo>
                <a:lnTo>
                  <a:pt x="64264" y="56717"/>
                </a:lnTo>
                <a:lnTo>
                  <a:pt x="49956" y="81181"/>
                </a:lnTo>
                <a:close/>
              </a:path>
              <a:path w="128904" h="602614">
                <a:moveTo>
                  <a:pt x="114261" y="128422"/>
                </a:moveTo>
                <a:lnTo>
                  <a:pt x="78531" y="81229"/>
                </a:lnTo>
                <a:lnTo>
                  <a:pt x="78587" y="28371"/>
                </a:lnTo>
                <a:lnTo>
                  <a:pt x="50012" y="28346"/>
                </a:lnTo>
                <a:lnTo>
                  <a:pt x="80819" y="28346"/>
                </a:lnTo>
                <a:lnTo>
                  <a:pt x="126555" y="106946"/>
                </a:lnTo>
                <a:lnTo>
                  <a:pt x="127787" y="109677"/>
                </a:lnTo>
                <a:lnTo>
                  <a:pt x="128382" y="112458"/>
                </a:lnTo>
                <a:lnTo>
                  <a:pt x="128422" y="115582"/>
                </a:lnTo>
                <a:lnTo>
                  <a:pt x="127812" y="118503"/>
                </a:lnTo>
                <a:lnTo>
                  <a:pt x="117233" y="128092"/>
                </a:lnTo>
                <a:lnTo>
                  <a:pt x="114261" y="128422"/>
                </a:lnTo>
                <a:close/>
              </a:path>
              <a:path w="128904" h="602614">
                <a:moveTo>
                  <a:pt x="64264" y="56717"/>
                </a:moveTo>
                <a:lnTo>
                  <a:pt x="51943" y="35547"/>
                </a:lnTo>
                <a:lnTo>
                  <a:pt x="76631" y="35572"/>
                </a:lnTo>
                <a:lnTo>
                  <a:pt x="64264" y="56717"/>
                </a:lnTo>
                <a:close/>
              </a:path>
              <a:path w="128904" h="602614">
                <a:moveTo>
                  <a:pt x="78531" y="81229"/>
                </a:moveTo>
                <a:lnTo>
                  <a:pt x="64264" y="56717"/>
                </a:lnTo>
                <a:lnTo>
                  <a:pt x="76631" y="35572"/>
                </a:lnTo>
                <a:lnTo>
                  <a:pt x="51943" y="35547"/>
                </a:lnTo>
                <a:lnTo>
                  <a:pt x="78579" y="35547"/>
                </a:lnTo>
                <a:lnTo>
                  <a:pt x="78531" y="81229"/>
                </a:lnTo>
                <a:close/>
              </a:path>
              <a:path w="128904" h="602614">
                <a:moveTo>
                  <a:pt x="77978" y="602627"/>
                </a:moveTo>
                <a:lnTo>
                  <a:pt x="49403" y="602602"/>
                </a:lnTo>
                <a:lnTo>
                  <a:pt x="49956" y="81181"/>
                </a:lnTo>
                <a:lnTo>
                  <a:pt x="64264" y="56717"/>
                </a:lnTo>
                <a:lnTo>
                  <a:pt x="78502" y="81181"/>
                </a:lnTo>
                <a:lnTo>
                  <a:pt x="78481" y="128422"/>
                </a:lnTo>
                <a:lnTo>
                  <a:pt x="77978" y="602627"/>
                </a:lnTo>
                <a:close/>
              </a:path>
            </a:pathLst>
          </a:custGeom>
          <a:solidFill>
            <a:srgbClr val="00AF50"/>
          </a:solidFill>
        </p:spPr>
        <p:txBody>
          <a:bodyPr wrap="square" lIns="0" tIns="0" rIns="0" bIns="0" rtlCol="0"/>
          <a:lstStyle/>
          <a:p>
            <a:endParaRPr sz="1800"/>
          </a:p>
        </p:txBody>
      </p:sp>
      <p:sp>
        <p:nvSpPr>
          <p:cNvPr id="19" name="object 19"/>
          <p:cNvSpPr txBox="1"/>
          <p:nvPr/>
        </p:nvSpPr>
        <p:spPr>
          <a:xfrm>
            <a:off x="6602514" y="3382761"/>
            <a:ext cx="3364865" cy="1151890"/>
          </a:xfrm>
          <a:prstGeom prst="rect">
            <a:avLst/>
          </a:prstGeom>
        </p:spPr>
        <p:txBody>
          <a:bodyPr vert="horz" wrap="square" lIns="0" tIns="0" rIns="0" bIns="0" rtlCol="0">
            <a:spAutoFit/>
          </a:bodyPr>
          <a:lstStyle/>
          <a:p>
            <a:pPr marL="864235" indent="-852170">
              <a:lnSpc>
                <a:spcPct val="100000"/>
              </a:lnSpc>
            </a:pPr>
            <a:r>
              <a:rPr sz="2400" b="1" dirty="0">
                <a:latin typeface="微软雅黑" panose="020B0503020204020204" pitchFamily="34" charset="-122"/>
                <a:cs typeface="微软雅黑" panose="020B0503020204020204" pitchFamily="34" charset="-122"/>
              </a:rPr>
              <a:t>生产关系（经济基础）</a:t>
            </a:r>
            <a:endParaRPr sz="2400">
              <a:latin typeface="微软雅黑" panose="020B0503020204020204" pitchFamily="34" charset="-122"/>
              <a:cs typeface="微软雅黑" panose="020B0503020204020204" pitchFamily="34" charset="-122"/>
            </a:endParaRPr>
          </a:p>
          <a:p>
            <a:pPr>
              <a:lnSpc>
                <a:spcPct val="100000"/>
              </a:lnSpc>
              <a:spcBef>
                <a:spcPts val="30"/>
              </a:spcBef>
            </a:pPr>
            <a:endParaRPr sz="3000">
              <a:latin typeface="Times New Roman" panose="02020603050405020304"/>
              <a:cs typeface="Times New Roman" panose="02020603050405020304"/>
            </a:endParaRPr>
          </a:p>
          <a:p>
            <a:pPr marL="864235">
              <a:lnSpc>
                <a:spcPct val="100000"/>
              </a:lnSpc>
              <a:tabLst>
                <a:tab pos="2741295" algn="l"/>
              </a:tabLst>
            </a:pPr>
            <a:r>
              <a:rPr sz="2400" b="1" dirty="0">
                <a:solidFill>
                  <a:srgbClr val="00AF50"/>
                </a:solidFill>
                <a:latin typeface="华文楷体" panose="02010600040101010101" charset="-122"/>
                <a:cs typeface="华文楷体" panose="02010600040101010101" charset="-122"/>
              </a:rPr>
              <a:t>反作</a:t>
            </a:r>
            <a:r>
              <a:rPr sz="2400" b="1" spc="-5" dirty="0">
                <a:solidFill>
                  <a:srgbClr val="00AF50"/>
                </a:solidFill>
                <a:latin typeface="华文楷体" panose="02010600040101010101" charset="-122"/>
                <a:cs typeface="华文楷体" panose="02010600040101010101" charset="-122"/>
              </a:rPr>
              <a:t>用</a:t>
            </a:r>
            <a:r>
              <a:rPr sz="2400" b="1" dirty="0">
                <a:solidFill>
                  <a:srgbClr val="00AF50"/>
                </a:solidFill>
                <a:latin typeface="华文楷体" panose="02010600040101010101" charset="-122"/>
                <a:cs typeface="华文楷体" panose="02010600040101010101" charset="-122"/>
              </a:rPr>
              <a:t>	</a:t>
            </a:r>
            <a:r>
              <a:rPr sz="2400" b="1" dirty="0">
                <a:solidFill>
                  <a:srgbClr val="C00000"/>
                </a:solidFill>
                <a:latin typeface="华文楷体" panose="02010600040101010101" charset="-122"/>
                <a:cs typeface="华文楷体" panose="02010600040101010101" charset="-122"/>
              </a:rPr>
              <a:t>决</a:t>
            </a:r>
            <a:r>
              <a:rPr sz="2400" b="1" spc="-5" dirty="0">
                <a:solidFill>
                  <a:srgbClr val="C00000"/>
                </a:solidFill>
                <a:latin typeface="华文楷体" panose="02010600040101010101" charset="-122"/>
                <a:cs typeface="华文楷体" panose="02010600040101010101" charset="-122"/>
              </a:rPr>
              <a:t>定</a:t>
            </a:r>
            <a:endParaRPr sz="2400">
              <a:latin typeface="华文楷体" panose="02010600040101010101" charset="-122"/>
              <a:cs typeface="华文楷体" panose="02010600040101010101" charset="-122"/>
            </a:endParaRPr>
          </a:p>
        </p:txBody>
      </p:sp>
      <p:sp>
        <p:nvSpPr>
          <p:cNvPr id="20" name="object 20"/>
          <p:cNvSpPr txBox="1"/>
          <p:nvPr/>
        </p:nvSpPr>
        <p:spPr>
          <a:xfrm>
            <a:off x="7454391" y="2363849"/>
            <a:ext cx="635635" cy="330200"/>
          </a:xfrm>
          <a:prstGeom prst="rect">
            <a:avLst/>
          </a:prstGeom>
        </p:spPr>
        <p:txBody>
          <a:bodyPr vert="horz" wrap="square" lIns="0" tIns="0" rIns="0" bIns="0" rtlCol="0">
            <a:spAutoFit/>
          </a:bodyPr>
          <a:lstStyle/>
          <a:p>
            <a:pPr marL="12700">
              <a:lnSpc>
                <a:spcPct val="100000"/>
              </a:lnSpc>
            </a:pPr>
            <a:r>
              <a:rPr sz="2400" b="1" dirty="0">
                <a:solidFill>
                  <a:srgbClr val="C00000"/>
                </a:solidFill>
                <a:latin typeface="华文楷体" panose="02010600040101010101" charset="-122"/>
                <a:cs typeface="华文楷体" panose="02010600040101010101" charset="-122"/>
              </a:rPr>
              <a:t>决</a:t>
            </a:r>
            <a:r>
              <a:rPr sz="2400" b="1" spc="-5" dirty="0">
                <a:solidFill>
                  <a:srgbClr val="C00000"/>
                </a:solidFill>
                <a:latin typeface="华文楷体" panose="02010600040101010101" charset="-122"/>
                <a:cs typeface="华文楷体" panose="02010600040101010101" charset="-122"/>
              </a:rPr>
              <a:t>定</a:t>
            </a:r>
            <a:endParaRPr sz="2400">
              <a:latin typeface="华文楷体" panose="02010600040101010101" charset="-122"/>
              <a:cs typeface="华文楷体" panose="02010600040101010101" charset="-122"/>
            </a:endParaRPr>
          </a:p>
        </p:txBody>
      </p:sp>
      <p:sp>
        <p:nvSpPr>
          <p:cNvPr id="21" name="object 21"/>
          <p:cNvSpPr txBox="1"/>
          <p:nvPr/>
        </p:nvSpPr>
        <p:spPr>
          <a:xfrm>
            <a:off x="6152870" y="2413570"/>
            <a:ext cx="941069" cy="330200"/>
          </a:xfrm>
          <a:prstGeom prst="rect">
            <a:avLst/>
          </a:prstGeom>
        </p:spPr>
        <p:txBody>
          <a:bodyPr vert="horz" wrap="square" lIns="0" tIns="0" rIns="0" bIns="0" rtlCol="0">
            <a:spAutoFit/>
          </a:bodyPr>
          <a:lstStyle/>
          <a:p>
            <a:pPr marL="12700">
              <a:lnSpc>
                <a:spcPct val="100000"/>
              </a:lnSpc>
            </a:pPr>
            <a:r>
              <a:rPr sz="2400" b="1" dirty="0">
                <a:solidFill>
                  <a:srgbClr val="00AF50"/>
                </a:solidFill>
                <a:latin typeface="华文楷体" panose="02010600040101010101" charset="-122"/>
                <a:cs typeface="华文楷体" panose="02010600040101010101" charset="-122"/>
              </a:rPr>
              <a:t>反作</a:t>
            </a:r>
            <a:r>
              <a:rPr sz="2400" b="1" spc="-5" dirty="0">
                <a:solidFill>
                  <a:srgbClr val="00AF50"/>
                </a:solidFill>
                <a:latin typeface="华文楷体" panose="02010600040101010101" charset="-122"/>
                <a:cs typeface="华文楷体" panose="02010600040101010101" charset="-122"/>
              </a:rPr>
              <a:t>用</a:t>
            </a:r>
            <a:endParaRPr sz="2400">
              <a:latin typeface="华文楷体" panose="02010600040101010101" charset="-122"/>
              <a:cs typeface="华文楷体" panose="02010600040101010101" charset="-122"/>
            </a:endParaRPr>
          </a:p>
        </p:txBody>
      </p:sp>
      <p:sp>
        <p:nvSpPr>
          <p:cNvPr id="22" name="object 22"/>
          <p:cNvSpPr txBox="1"/>
          <p:nvPr/>
        </p:nvSpPr>
        <p:spPr>
          <a:xfrm>
            <a:off x="10706100" y="1736090"/>
            <a:ext cx="430530" cy="3458845"/>
          </a:xfrm>
          <a:prstGeom prst="rect">
            <a:avLst/>
          </a:prstGeom>
        </p:spPr>
        <p:txBody>
          <a:bodyPr vert="eaVert" wrap="square" lIns="0" tIns="0" rIns="0" bIns="0" rtlCol="0">
            <a:spAutoFit/>
          </a:bodyPr>
          <a:lstStyle/>
          <a:p>
            <a:pPr marL="12700">
              <a:lnSpc>
                <a:spcPct val="100000"/>
              </a:lnSpc>
            </a:pPr>
            <a:r>
              <a:rPr lang="zh-CN" sz="2800" b="1" dirty="0">
                <a:latin typeface="微软雅黑" panose="020B0503020204020204" pitchFamily="34" charset="-122"/>
                <a:cs typeface="微软雅黑" panose="020B0503020204020204" pitchFamily="34" charset="-122"/>
              </a:rPr>
              <a:t>两对</a:t>
            </a:r>
            <a:r>
              <a:rPr sz="2800" b="1" dirty="0">
                <a:latin typeface="微软雅黑" panose="020B0503020204020204" pitchFamily="34" charset="-122"/>
                <a:cs typeface="微软雅黑" panose="020B0503020204020204" pitchFamily="34" charset="-122"/>
              </a:rPr>
              <a:t>社会基本矛盾</a:t>
            </a:r>
            <a:endParaRPr sz="2800">
              <a:latin typeface="微软雅黑" panose="020B0503020204020204" pitchFamily="34" charset="-122"/>
              <a:cs typeface="微软雅黑" panose="020B0503020204020204" pitchFamily="34" charset="-122"/>
            </a:endParaRPr>
          </a:p>
        </p:txBody>
      </p:sp>
      <p:sp>
        <p:nvSpPr>
          <p:cNvPr id="23" name="object 23"/>
          <p:cNvSpPr txBox="1"/>
          <p:nvPr/>
        </p:nvSpPr>
        <p:spPr>
          <a:xfrm>
            <a:off x="1424305" y="470965"/>
            <a:ext cx="941705" cy="482600"/>
          </a:xfrm>
          <a:prstGeom prst="rect">
            <a:avLst/>
          </a:prstGeom>
        </p:spPr>
        <p:txBody>
          <a:bodyPr vert="horz" wrap="square" lIns="0" tIns="0" rIns="0" bIns="0" rtlCol="0">
            <a:spAutoFit/>
          </a:bodyPr>
          <a:lstStyle/>
          <a:p>
            <a:pPr marL="12700">
              <a:lnSpc>
                <a:spcPct val="100000"/>
              </a:lnSpc>
            </a:pPr>
            <a:r>
              <a:rPr sz="3600" b="1" dirty="0">
                <a:latin typeface="方正清刻本悦宋简体" panose="02000000000000000000" pitchFamily="2" charset="-122"/>
                <a:cs typeface="方正清刻本悦宋简体" panose="02000000000000000000" pitchFamily="2" charset="-122"/>
              </a:rPr>
              <a:t>小</a:t>
            </a:r>
            <a:r>
              <a:rPr sz="3600" b="1" spc="-15" dirty="0">
                <a:latin typeface="方正清刻本悦宋简体" panose="02000000000000000000" pitchFamily="2" charset="-122"/>
                <a:cs typeface="方正清刻本悦宋简体" panose="02000000000000000000" pitchFamily="2" charset="-122"/>
              </a:rPr>
              <a:t>结</a:t>
            </a:r>
            <a:endParaRPr sz="3600">
              <a:latin typeface="方正清刻本悦宋简体" panose="02000000000000000000" pitchFamily="2" charset="-122"/>
              <a:cs typeface="方正清刻本悦宋简体" panose="02000000000000000000" pitchFamily="2" charset="-122"/>
            </a:endParaRPr>
          </a:p>
        </p:txBody>
      </p:sp>
      <p:sp>
        <p:nvSpPr>
          <p:cNvPr id="24" name="object 24"/>
          <p:cNvSpPr txBox="1"/>
          <p:nvPr/>
        </p:nvSpPr>
        <p:spPr>
          <a:xfrm>
            <a:off x="3417214" y="4376599"/>
            <a:ext cx="2768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社会心理、思想体系</a:t>
            </a:r>
            <a:endParaRPr sz="2400">
              <a:latin typeface="微软雅黑" panose="020B0503020204020204" pitchFamily="34" charset="-122"/>
              <a:cs typeface="微软雅黑" panose="020B0503020204020204" pitchFamily="34" charset="-122"/>
            </a:endParaRPr>
          </a:p>
        </p:txBody>
      </p:sp>
      <p:sp>
        <p:nvSpPr>
          <p:cNvPr id="25" name="object 25"/>
          <p:cNvSpPr/>
          <p:nvPr/>
        </p:nvSpPr>
        <p:spPr>
          <a:xfrm>
            <a:off x="6938530" y="4366577"/>
            <a:ext cx="230504" cy="1460500"/>
          </a:xfrm>
          <a:custGeom>
            <a:avLst/>
            <a:gdLst/>
            <a:ahLst/>
            <a:cxnLst/>
            <a:rect l="l" t="t" r="r" b="b"/>
            <a:pathLst>
              <a:path w="230504" h="1460500">
                <a:moveTo>
                  <a:pt x="120916" y="25400"/>
                </a:moveTo>
                <a:lnTo>
                  <a:pt x="0" y="25400"/>
                </a:lnTo>
                <a:lnTo>
                  <a:pt x="228" y="0"/>
                </a:lnTo>
                <a:lnTo>
                  <a:pt x="105498" y="0"/>
                </a:lnTo>
                <a:lnTo>
                  <a:pt x="109131" y="12700"/>
                </a:lnTo>
                <a:lnTo>
                  <a:pt x="120510" y="12700"/>
                </a:lnTo>
                <a:lnTo>
                  <a:pt x="120916" y="25400"/>
                </a:lnTo>
                <a:close/>
              </a:path>
              <a:path w="230504" h="1460500">
                <a:moveTo>
                  <a:pt x="93776" y="34942"/>
                </a:moveTo>
                <a:lnTo>
                  <a:pt x="90360" y="25400"/>
                </a:lnTo>
                <a:lnTo>
                  <a:pt x="93776" y="25400"/>
                </a:lnTo>
                <a:lnTo>
                  <a:pt x="93776" y="34942"/>
                </a:lnTo>
                <a:close/>
              </a:path>
              <a:path w="230504" h="1460500">
                <a:moveTo>
                  <a:pt x="96138" y="38100"/>
                </a:moveTo>
                <a:lnTo>
                  <a:pt x="94907" y="38100"/>
                </a:lnTo>
                <a:lnTo>
                  <a:pt x="93776" y="34942"/>
                </a:lnTo>
                <a:lnTo>
                  <a:pt x="93776" y="25400"/>
                </a:lnTo>
                <a:lnTo>
                  <a:pt x="94513" y="25400"/>
                </a:lnTo>
                <a:lnTo>
                  <a:pt x="96138" y="38100"/>
                </a:lnTo>
                <a:close/>
              </a:path>
              <a:path w="230504" h="1460500">
                <a:moveTo>
                  <a:pt x="122351" y="38100"/>
                </a:moveTo>
                <a:lnTo>
                  <a:pt x="96138" y="38100"/>
                </a:lnTo>
                <a:lnTo>
                  <a:pt x="94513" y="25400"/>
                </a:lnTo>
                <a:lnTo>
                  <a:pt x="122351" y="25400"/>
                </a:lnTo>
                <a:lnTo>
                  <a:pt x="122351" y="38100"/>
                </a:lnTo>
                <a:close/>
              </a:path>
              <a:path w="230504" h="1460500">
                <a:moveTo>
                  <a:pt x="121615" y="711200"/>
                </a:moveTo>
                <a:lnTo>
                  <a:pt x="93776" y="711200"/>
                </a:lnTo>
                <a:lnTo>
                  <a:pt x="93776" y="34942"/>
                </a:lnTo>
                <a:lnTo>
                  <a:pt x="94907" y="38100"/>
                </a:lnTo>
                <a:lnTo>
                  <a:pt x="122351" y="38100"/>
                </a:lnTo>
                <a:lnTo>
                  <a:pt x="122351" y="698500"/>
                </a:lnTo>
                <a:lnTo>
                  <a:pt x="119989" y="698500"/>
                </a:lnTo>
                <a:lnTo>
                  <a:pt x="121615" y="711200"/>
                </a:lnTo>
                <a:close/>
              </a:path>
              <a:path w="230504" h="1460500">
                <a:moveTo>
                  <a:pt x="122351" y="711200"/>
                </a:moveTo>
                <a:lnTo>
                  <a:pt x="121615" y="711200"/>
                </a:lnTo>
                <a:lnTo>
                  <a:pt x="119989" y="698500"/>
                </a:lnTo>
                <a:lnTo>
                  <a:pt x="121221" y="698500"/>
                </a:lnTo>
                <a:lnTo>
                  <a:pt x="122351" y="701657"/>
                </a:lnTo>
                <a:lnTo>
                  <a:pt x="122351" y="711200"/>
                </a:lnTo>
                <a:close/>
              </a:path>
              <a:path w="230504" h="1460500">
                <a:moveTo>
                  <a:pt x="122351" y="701657"/>
                </a:moveTo>
                <a:lnTo>
                  <a:pt x="121221" y="698500"/>
                </a:lnTo>
                <a:lnTo>
                  <a:pt x="122351" y="698500"/>
                </a:lnTo>
                <a:lnTo>
                  <a:pt x="122351" y="701657"/>
                </a:lnTo>
                <a:close/>
              </a:path>
              <a:path w="230504" h="1460500">
                <a:moveTo>
                  <a:pt x="130276" y="711200"/>
                </a:moveTo>
                <a:lnTo>
                  <a:pt x="125768" y="711200"/>
                </a:lnTo>
                <a:lnTo>
                  <a:pt x="124879" y="698500"/>
                </a:lnTo>
                <a:lnTo>
                  <a:pt x="130276" y="711200"/>
                </a:lnTo>
                <a:close/>
              </a:path>
              <a:path w="230504" h="1460500">
                <a:moveTo>
                  <a:pt x="125768" y="711200"/>
                </a:moveTo>
                <a:lnTo>
                  <a:pt x="122351" y="711200"/>
                </a:lnTo>
                <a:lnTo>
                  <a:pt x="122351" y="701657"/>
                </a:lnTo>
                <a:lnTo>
                  <a:pt x="125768" y="711200"/>
                </a:lnTo>
                <a:close/>
              </a:path>
              <a:path w="230504" h="1460500">
                <a:moveTo>
                  <a:pt x="145580" y="723900"/>
                </a:moveTo>
                <a:lnTo>
                  <a:pt x="95618" y="723900"/>
                </a:lnTo>
                <a:lnTo>
                  <a:pt x="95211" y="711200"/>
                </a:lnTo>
                <a:lnTo>
                  <a:pt x="154216" y="711200"/>
                </a:lnTo>
                <a:lnTo>
                  <a:pt x="145580" y="723900"/>
                </a:lnTo>
                <a:close/>
              </a:path>
              <a:path w="230504" h="1460500">
                <a:moveTo>
                  <a:pt x="215900" y="736600"/>
                </a:moveTo>
                <a:lnTo>
                  <a:pt x="111874" y="736600"/>
                </a:lnTo>
                <a:lnTo>
                  <a:pt x="110629" y="723900"/>
                </a:lnTo>
                <a:lnTo>
                  <a:pt x="145580" y="723900"/>
                </a:lnTo>
                <a:lnTo>
                  <a:pt x="154216" y="711200"/>
                </a:lnTo>
                <a:lnTo>
                  <a:pt x="215900" y="711200"/>
                </a:lnTo>
                <a:lnTo>
                  <a:pt x="215900" y="736600"/>
                </a:lnTo>
                <a:close/>
              </a:path>
              <a:path w="230504" h="1460500">
                <a:moveTo>
                  <a:pt x="229603" y="736600"/>
                </a:moveTo>
                <a:lnTo>
                  <a:pt x="215900" y="736600"/>
                </a:lnTo>
                <a:lnTo>
                  <a:pt x="215900" y="711200"/>
                </a:lnTo>
                <a:lnTo>
                  <a:pt x="224472" y="711200"/>
                </a:lnTo>
                <a:lnTo>
                  <a:pt x="226669" y="723900"/>
                </a:lnTo>
                <a:lnTo>
                  <a:pt x="230225" y="723900"/>
                </a:lnTo>
                <a:lnTo>
                  <a:pt x="229603" y="736600"/>
                </a:lnTo>
                <a:close/>
              </a:path>
              <a:path w="230504" h="1460500">
                <a:moveTo>
                  <a:pt x="111874" y="736600"/>
                </a:moveTo>
                <a:lnTo>
                  <a:pt x="102488" y="736600"/>
                </a:lnTo>
                <a:lnTo>
                  <a:pt x="105143" y="723900"/>
                </a:lnTo>
                <a:lnTo>
                  <a:pt x="110629" y="723900"/>
                </a:lnTo>
                <a:lnTo>
                  <a:pt x="111874" y="736600"/>
                </a:lnTo>
                <a:close/>
              </a:path>
              <a:path w="230504" h="1460500">
                <a:moveTo>
                  <a:pt x="184518" y="749300"/>
                </a:moveTo>
                <a:lnTo>
                  <a:pt x="94081" y="749300"/>
                </a:lnTo>
                <a:lnTo>
                  <a:pt x="94513" y="736600"/>
                </a:lnTo>
                <a:lnTo>
                  <a:pt x="194868" y="736600"/>
                </a:lnTo>
                <a:lnTo>
                  <a:pt x="184518" y="749300"/>
                </a:lnTo>
                <a:close/>
              </a:path>
              <a:path w="230504" h="1460500">
                <a:moveTo>
                  <a:pt x="93776" y="1435100"/>
                </a:moveTo>
                <a:lnTo>
                  <a:pt x="93776" y="749300"/>
                </a:lnTo>
                <a:lnTo>
                  <a:pt x="122351" y="749300"/>
                </a:lnTo>
                <a:lnTo>
                  <a:pt x="122351" y="1422400"/>
                </a:lnTo>
                <a:lnTo>
                  <a:pt x="93941" y="1422400"/>
                </a:lnTo>
                <a:lnTo>
                  <a:pt x="93776" y="1435100"/>
                </a:lnTo>
                <a:close/>
              </a:path>
              <a:path w="230504" h="1460500">
                <a:moveTo>
                  <a:pt x="73863" y="1435100"/>
                </a:moveTo>
                <a:lnTo>
                  <a:pt x="66636" y="1435100"/>
                </a:lnTo>
                <a:lnTo>
                  <a:pt x="74307" y="1422400"/>
                </a:lnTo>
                <a:lnTo>
                  <a:pt x="73863" y="1435100"/>
                </a:lnTo>
                <a:close/>
              </a:path>
              <a:path w="230504" h="1460500">
                <a:moveTo>
                  <a:pt x="93776" y="1435100"/>
                </a:moveTo>
                <a:lnTo>
                  <a:pt x="73863" y="1435100"/>
                </a:lnTo>
                <a:lnTo>
                  <a:pt x="80835" y="1422400"/>
                </a:lnTo>
                <a:lnTo>
                  <a:pt x="93776" y="1422400"/>
                </a:lnTo>
                <a:lnTo>
                  <a:pt x="93776" y="1435100"/>
                </a:lnTo>
                <a:close/>
              </a:path>
              <a:path w="230504" h="1460500">
                <a:moveTo>
                  <a:pt x="93802" y="1435100"/>
                </a:moveTo>
                <a:lnTo>
                  <a:pt x="93941" y="1422400"/>
                </a:lnTo>
                <a:lnTo>
                  <a:pt x="93802" y="1435100"/>
                </a:lnTo>
                <a:close/>
              </a:path>
              <a:path w="230504" h="1460500">
                <a:moveTo>
                  <a:pt x="93802" y="1435100"/>
                </a:moveTo>
                <a:lnTo>
                  <a:pt x="93941" y="1422400"/>
                </a:lnTo>
                <a:lnTo>
                  <a:pt x="94919" y="1422400"/>
                </a:lnTo>
                <a:lnTo>
                  <a:pt x="93802" y="1435100"/>
                </a:lnTo>
                <a:close/>
              </a:path>
              <a:path w="230504" h="1460500">
                <a:moveTo>
                  <a:pt x="122351" y="1435100"/>
                </a:moveTo>
                <a:lnTo>
                  <a:pt x="93802" y="1435100"/>
                </a:lnTo>
                <a:lnTo>
                  <a:pt x="94919" y="1422400"/>
                </a:lnTo>
                <a:lnTo>
                  <a:pt x="122351" y="1422400"/>
                </a:lnTo>
                <a:lnTo>
                  <a:pt x="122351" y="1435100"/>
                </a:lnTo>
                <a:close/>
              </a:path>
              <a:path w="230504" h="1460500">
                <a:moveTo>
                  <a:pt x="86525" y="1460500"/>
                </a:moveTo>
                <a:lnTo>
                  <a:pt x="228" y="1460500"/>
                </a:lnTo>
                <a:lnTo>
                  <a:pt x="0" y="1435100"/>
                </a:lnTo>
                <a:lnTo>
                  <a:pt x="118871" y="1435100"/>
                </a:lnTo>
                <a:lnTo>
                  <a:pt x="118186" y="1447800"/>
                </a:lnTo>
                <a:lnTo>
                  <a:pt x="93408" y="1447800"/>
                </a:lnTo>
                <a:lnTo>
                  <a:pt x="86525" y="1460500"/>
                </a:lnTo>
                <a:close/>
              </a:path>
            </a:pathLst>
          </a:custGeom>
          <a:solidFill>
            <a:srgbClr val="C00000"/>
          </a:solidFill>
        </p:spPr>
        <p:txBody>
          <a:bodyPr wrap="square" lIns="0" tIns="0" rIns="0" bIns="0" rtlCol="0"/>
          <a:lstStyle/>
          <a:p>
            <a:endParaRPr sz="1800"/>
          </a:p>
        </p:txBody>
      </p:sp>
      <p:sp>
        <p:nvSpPr>
          <p:cNvPr id="26" name="object 26"/>
          <p:cNvSpPr txBox="1"/>
          <p:nvPr/>
        </p:nvSpPr>
        <p:spPr>
          <a:xfrm>
            <a:off x="8193354" y="4864406"/>
            <a:ext cx="1244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上层建筑</a:t>
            </a:r>
            <a:endParaRPr sz="2400">
              <a:latin typeface="微软雅黑" panose="020B0503020204020204" pitchFamily="34" charset="-122"/>
              <a:cs typeface="微软雅黑" panose="020B0503020204020204" pitchFamily="34" charset="-122"/>
            </a:endParaRPr>
          </a:p>
        </p:txBody>
      </p:sp>
      <p:sp>
        <p:nvSpPr>
          <p:cNvPr id="27" name="object 27"/>
          <p:cNvSpPr txBox="1"/>
          <p:nvPr/>
        </p:nvSpPr>
        <p:spPr>
          <a:xfrm>
            <a:off x="749922" y="4968534"/>
            <a:ext cx="2162810" cy="817880"/>
          </a:xfrm>
          <a:prstGeom prst="rect">
            <a:avLst/>
          </a:prstGeom>
        </p:spPr>
        <p:txBody>
          <a:bodyPr vert="horz" wrap="square" lIns="0" tIns="0" rIns="0" bIns="0" rtlCol="0">
            <a:spAutoFit/>
          </a:bodyPr>
          <a:lstStyle/>
          <a:p>
            <a:pPr marL="673735">
              <a:lnSpc>
                <a:spcPct val="100000"/>
              </a:lnSpc>
            </a:pPr>
            <a:r>
              <a:rPr sz="2400" b="1" dirty="0">
                <a:latin typeface="微软雅黑" panose="020B0503020204020204" pitchFamily="34" charset="-122"/>
                <a:cs typeface="微软雅黑" panose="020B0503020204020204" pitchFamily="34" charset="-122"/>
              </a:rPr>
              <a:t>社会意识</a:t>
            </a:r>
            <a:endParaRPr sz="2400">
              <a:latin typeface="微软雅黑" panose="020B0503020204020204" pitchFamily="34" charset="-122"/>
              <a:cs typeface="微软雅黑" panose="020B0503020204020204" pitchFamily="34" charset="-122"/>
            </a:endParaRPr>
          </a:p>
          <a:p>
            <a:pPr marL="12700">
              <a:lnSpc>
                <a:spcPct val="100000"/>
              </a:lnSpc>
              <a:spcBef>
                <a:spcPts val="850"/>
              </a:spcBef>
            </a:pPr>
            <a:r>
              <a:rPr sz="2400" b="1" dirty="0">
                <a:latin typeface="华文楷体" panose="02010600040101010101" charset="-122"/>
                <a:cs typeface="华文楷体" panose="02010600040101010101" charset="-122"/>
              </a:rPr>
              <a:t>（相对独立性</a:t>
            </a:r>
            <a:r>
              <a:rPr sz="2400" b="1" spc="-5" dirty="0">
                <a:latin typeface="华文楷体" panose="02010600040101010101" charset="-122"/>
                <a:cs typeface="华文楷体" panose="02010600040101010101" charset="-122"/>
              </a:rPr>
              <a:t>）</a:t>
            </a:r>
            <a:endParaRPr sz="2400">
              <a:latin typeface="华文楷体" panose="02010600040101010101" charset="-122"/>
              <a:cs typeface="华文楷体" panose="02010600040101010101" charset="-122"/>
            </a:endParaRPr>
          </a:p>
        </p:txBody>
      </p:sp>
      <p:sp>
        <p:nvSpPr>
          <p:cNvPr id="28" name="object 28"/>
          <p:cNvSpPr txBox="1"/>
          <p:nvPr/>
        </p:nvSpPr>
        <p:spPr>
          <a:xfrm>
            <a:off x="3416211" y="5050614"/>
            <a:ext cx="30734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意识形态、非意识形态</a:t>
            </a:r>
            <a:endParaRPr sz="2400">
              <a:latin typeface="微软雅黑" panose="020B0503020204020204" pitchFamily="34" charset="-122"/>
              <a:cs typeface="微软雅黑" panose="020B0503020204020204" pitchFamily="34" charset="-122"/>
            </a:endParaRPr>
          </a:p>
        </p:txBody>
      </p:sp>
      <p:sp>
        <p:nvSpPr>
          <p:cNvPr id="29" name="object 29"/>
          <p:cNvSpPr txBox="1"/>
          <p:nvPr/>
        </p:nvSpPr>
        <p:spPr>
          <a:xfrm>
            <a:off x="3416579" y="5697412"/>
            <a:ext cx="276860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个体意识、群体意识</a:t>
            </a:r>
            <a:endParaRPr sz="2400">
              <a:latin typeface="微软雅黑" panose="020B0503020204020204" pitchFamily="34" charset="-122"/>
              <a:cs typeface="微软雅黑" panose="020B0503020204020204" pitchFamily="34" charset="-122"/>
            </a:endParaRPr>
          </a:p>
        </p:txBody>
      </p:sp>
      <p:sp>
        <p:nvSpPr>
          <p:cNvPr id="31" name="右大括号 30"/>
          <p:cNvSpPr/>
          <p:nvPr/>
        </p:nvSpPr>
        <p:spPr>
          <a:xfrm>
            <a:off x="10272395" y="1700530"/>
            <a:ext cx="344805" cy="2520315"/>
          </a:xfrm>
          <a:prstGeom prst="rightBrace">
            <a:avLst/>
          </a:prstGeom>
          <a:ln w="41275"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r>
              <a:rPr lang="en-US" altLang="zh-CN" sz="2400" dirty="0"/>
              <a:t>#.</a:t>
            </a:r>
            <a:r>
              <a:rPr lang="zh-CN" altLang="en-US" sz="2400" dirty="0"/>
              <a:t>人类社会的基本矛盾是（）</a:t>
            </a:r>
            <a:endParaRPr lang="zh-CN" altLang="en-US" sz="2400" dirty="0"/>
          </a:p>
          <a:p>
            <a:br>
              <a:rPr lang="zh-CN" altLang="en-US" sz="2400" dirty="0"/>
            </a:br>
            <a:r>
              <a:rPr lang="en-US" altLang="zh-CN" sz="2400" dirty="0"/>
              <a:t>A</a:t>
            </a:r>
            <a:r>
              <a:rPr lang="zh-CN" altLang="en-US" sz="2400" dirty="0"/>
              <a:t>、 生产力与生产关系、经济基础与上层建筑之间的矛盾</a:t>
            </a:r>
            <a:endParaRPr lang="zh-CN" altLang="en-US" sz="2400" dirty="0"/>
          </a:p>
          <a:p>
            <a:r>
              <a:rPr lang="en-US" altLang="zh-CN" sz="2400" dirty="0"/>
              <a:t>B</a:t>
            </a:r>
            <a:r>
              <a:rPr lang="zh-CN" altLang="en-US" sz="2400" dirty="0"/>
              <a:t>、 先进与落后之间的矛盾</a:t>
            </a:r>
            <a:endParaRPr lang="zh-CN" altLang="en-US" sz="2400" dirty="0"/>
          </a:p>
          <a:p>
            <a:r>
              <a:rPr lang="en-US" altLang="zh-CN" sz="2400" dirty="0"/>
              <a:t>C</a:t>
            </a:r>
            <a:r>
              <a:rPr lang="zh-CN" altLang="en-US" sz="2400" dirty="0"/>
              <a:t>、 封闭与开放之间的矛盾</a:t>
            </a:r>
            <a:endParaRPr lang="zh-CN" altLang="en-US" sz="2400" dirty="0"/>
          </a:p>
          <a:p>
            <a:r>
              <a:rPr lang="en-US" altLang="zh-CN" sz="2400" dirty="0"/>
              <a:t>D</a:t>
            </a:r>
            <a:r>
              <a:rPr lang="zh-CN" altLang="en-US" sz="2400" dirty="0"/>
              <a:t>、 社会存在与社会意识之间的矛盾</a:t>
            </a:r>
            <a:endParaRPr lang="zh-CN" altLang="en-US" sz="2400" dirty="0"/>
          </a:p>
          <a:p>
            <a:br>
              <a:rPr lang="zh-CN" altLang="en-US" sz="2400" dirty="0"/>
            </a:br>
            <a:endParaRPr sz="2400" b="1" dirty="0" smtClean="0">
              <a:solidFill>
                <a:srgbClr val="FF0000"/>
              </a:solidFill>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r>
              <a:rPr lang="en-US" altLang="zh-CN" sz="2400" dirty="0"/>
              <a:t>#.</a:t>
            </a:r>
            <a:r>
              <a:rPr lang="zh-CN" altLang="en-US" sz="2400" dirty="0"/>
              <a:t>人类社会的基本矛盾是</a:t>
            </a:r>
            <a:r>
              <a:rPr lang="zh-CN" altLang="en-US" sz="2400" dirty="0" smtClean="0"/>
              <a:t>（</a:t>
            </a:r>
            <a:r>
              <a:rPr lang="en-US" altLang="zh-CN" sz="2400" b="1" dirty="0" smtClean="0">
                <a:solidFill>
                  <a:srgbClr val="C00000"/>
                </a:solidFill>
              </a:rPr>
              <a:t>A</a:t>
            </a:r>
            <a:r>
              <a:rPr lang="zh-CN" altLang="en-US" sz="2400" dirty="0" smtClean="0"/>
              <a:t>）</a:t>
            </a:r>
            <a:endParaRPr lang="zh-CN" altLang="en-US" sz="2400" dirty="0"/>
          </a:p>
          <a:p>
            <a:br>
              <a:rPr lang="zh-CN" altLang="en-US" sz="2400" dirty="0"/>
            </a:br>
            <a:r>
              <a:rPr lang="en-US" altLang="zh-CN" sz="2400" b="1" dirty="0">
                <a:solidFill>
                  <a:srgbClr val="C00000"/>
                </a:solidFill>
              </a:rPr>
              <a:t>A</a:t>
            </a:r>
            <a:r>
              <a:rPr lang="zh-CN" altLang="en-US" sz="2400" b="1" dirty="0">
                <a:solidFill>
                  <a:srgbClr val="C00000"/>
                </a:solidFill>
              </a:rPr>
              <a:t>、 生产力与生产关系、经济基础与上层建筑之间的矛盾</a:t>
            </a:r>
            <a:endParaRPr lang="zh-CN" altLang="en-US" sz="2400" b="1" dirty="0">
              <a:solidFill>
                <a:srgbClr val="C00000"/>
              </a:solidFill>
            </a:endParaRPr>
          </a:p>
          <a:p>
            <a:r>
              <a:rPr lang="en-US" altLang="zh-CN" sz="2400" dirty="0"/>
              <a:t>B</a:t>
            </a:r>
            <a:r>
              <a:rPr lang="zh-CN" altLang="en-US" sz="2400" dirty="0"/>
              <a:t>、 先进与落后之间的矛盾</a:t>
            </a:r>
            <a:endParaRPr lang="zh-CN" altLang="en-US" sz="2400" dirty="0"/>
          </a:p>
          <a:p>
            <a:r>
              <a:rPr lang="en-US" altLang="zh-CN" sz="2400" dirty="0"/>
              <a:t>C</a:t>
            </a:r>
            <a:r>
              <a:rPr lang="zh-CN" altLang="en-US" sz="2400" dirty="0"/>
              <a:t>、 封闭与开放之间的矛盾</a:t>
            </a:r>
            <a:endParaRPr lang="zh-CN" altLang="en-US" sz="2400" dirty="0"/>
          </a:p>
          <a:p>
            <a:r>
              <a:rPr lang="en-US" altLang="zh-CN" sz="2400" dirty="0"/>
              <a:t>D</a:t>
            </a:r>
            <a:r>
              <a:rPr lang="zh-CN" altLang="en-US" sz="2400" dirty="0"/>
              <a:t>、 社会存在与社会意识之间的矛盾</a:t>
            </a:r>
            <a:endParaRPr lang="zh-CN" altLang="en-US" sz="2400" dirty="0"/>
          </a:p>
          <a:p>
            <a:br>
              <a:rPr lang="zh-CN" altLang="en-US" sz="2400" dirty="0"/>
            </a:br>
            <a:endParaRPr sz="2400" b="1" dirty="0" smtClean="0">
              <a:solidFill>
                <a:srgbClr val="FF0000"/>
              </a:solidFill>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8135" y="952500"/>
            <a:ext cx="12729845" cy="4952365"/>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447" y="1576198"/>
            <a:ext cx="4785360" cy="33020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3】社会形态的划分与更替</a:t>
            </a:r>
            <a:endParaRPr sz="2400">
              <a:latin typeface="微软雅黑" panose="020B0503020204020204" pitchFamily="34" charset="-122"/>
              <a:cs typeface="微软雅黑" panose="020B0503020204020204" pitchFamily="34" charset="-122"/>
            </a:endParaRPr>
          </a:p>
        </p:txBody>
      </p:sp>
      <p:sp>
        <p:nvSpPr>
          <p:cNvPr id="3" name="object 3"/>
          <p:cNvSpPr txBox="1"/>
          <p:nvPr/>
        </p:nvSpPr>
        <p:spPr>
          <a:xfrm>
            <a:off x="5547017" y="1576198"/>
            <a:ext cx="1549400" cy="330200"/>
          </a:xfrm>
          <a:prstGeom prst="rect">
            <a:avLst/>
          </a:prstGeom>
        </p:spPr>
        <p:txBody>
          <a:bodyPr vert="horz" wrap="square" lIns="0" tIns="0" rIns="0" bIns="0" rtlCol="0">
            <a:spAutoFit/>
          </a:bodyPr>
          <a:lstStyle/>
          <a:p>
            <a:pPr marL="12700">
              <a:lnSpc>
                <a:spcPct val="100000"/>
              </a:lnSpc>
            </a:pPr>
            <a:r>
              <a:rPr sz="2400" b="1" dirty="0">
                <a:solidFill>
                  <a:srgbClr val="00AF50"/>
                </a:solidFill>
                <a:latin typeface="微软雅黑" panose="020B0503020204020204" pitchFamily="34" charset="-122"/>
                <a:cs typeface="微软雅黑" panose="020B0503020204020204" pitchFamily="34" charset="-122"/>
              </a:rPr>
              <a:t>（选择题）</a:t>
            </a:r>
            <a:endParaRPr sz="2400">
              <a:latin typeface="微软雅黑" panose="020B0503020204020204" pitchFamily="34" charset="-122"/>
              <a:cs typeface="微软雅黑" panose="020B0503020204020204" pitchFamily="34" charset="-122"/>
            </a:endParaRPr>
          </a:p>
        </p:txBody>
      </p:sp>
      <p:sp>
        <p:nvSpPr>
          <p:cNvPr id="6" name="object 6"/>
          <p:cNvSpPr txBox="1"/>
          <p:nvPr/>
        </p:nvSpPr>
        <p:spPr>
          <a:xfrm>
            <a:off x="11395075" y="4719013"/>
            <a:ext cx="280035" cy="280035"/>
          </a:xfrm>
          <a:prstGeom prst="rect">
            <a:avLst/>
          </a:prstGeom>
        </p:spPr>
        <p:txBody>
          <a:bodyPr vert="horz" wrap="square" lIns="0" tIns="0" rIns="0" bIns="0" rtlCol="0">
            <a:spAutoFit/>
          </a:bodyPr>
          <a:lstStyle/>
          <a:p>
            <a:pPr marL="12700">
              <a:lnSpc>
                <a:spcPct val="100000"/>
              </a:lnSpc>
            </a:pPr>
            <a:r>
              <a:rPr sz="2000" spc="5" dirty="0">
                <a:latin typeface="微软雅黑" panose="020B0503020204020204" pitchFamily="34" charset="-122"/>
                <a:cs typeface="微软雅黑" panose="020B0503020204020204" pitchFamily="34" charset="-122"/>
              </a:rPr>
              <a:t>、</a:t>
            </a:r>
            <a:endParaRPr sz="2000">
              <a:latin typeface="微软雅黑" panose="020B0503020204020204" pitchFamily="34" charset="-122"/>
              <a:cs typeface="微软雅黑" panose="020B0503020204020204" pitchFamily="34" charset="-122"/>
            </a:endParaRPr>
          </a:p>
        </p:txBody>
      </p:sp>
      <p:sp>
        <p:nvSpPr>
          <p:cNvPr id="7" name="object 7"/>
          <p:cNvSpPr txBox="1"/>
          <p:nvPr/>
        </p:nvSpPr>
        <p:spPr>
          <a:xfrm>
            <a:off x="5485765" y="6068176"/>
            <a:ext cx="2275840" cy="330200"/>
          </a:xfrm>
          <a:prstGeom prst="rect">
            <a:avLst/>
          </a:prstGeom>
        </p:spPr>
        <p:txBody>
          <a:bodyPr vert="horz" wrap="square" lIns="0" tIns="0" rIns="0" bIns="0" rtlCol="0">
            <a:spAutoFit/>
          </a:bodyPr>
          <a:lstStyle/>
          <a:p>
            <a:pPr marL="12700">
              <a:lnSpc>
                <a:spcPct val="100000"/>
              </a:lnSpc>
            </a:pPr>
            <a:r>
              <a:rPr sz="2400" b="1" dirty="0">
                <a:solidFill>
                  <a:srgbClr val="C00000"/>
                </a:solidFill>
                <a:latin typeface="微软雅黑" panose="020B0503020204020204" pitchFamily="34" charset="-122"/>
                <a:cs typeface="微软雅黑" panose="020B0503020204020204" pitchFamily="34" charset="-122"/>
              </a:rPr>
              <a:t>五生，三人，</a:t>
            </a:r>
            <a:r>
              <a:rPr sz="2400" b="1" spc="-5" dirty="0">
                <a:solidFill>
                  <a:srgbClr val="C00000"/>
                </a:solidFill>
                <a:latin typeface="微软雅黑" panose="020B0503020204020204" pitchFamily="34" charset="-122"/>
                <a:cs typeface="微软雅黑" panose="020B0503020204020204" pitchFamily="34" charset="-122"/>
              </a:rPr>
              <a:t>4G</a:t>
            </a:r>
            <a:endParaRPr sz="2400">
              <a:latin typeface="微软雅黑" panose="020B0503020204020204" pitchFamily="34" charset="-122"/>
              <a:cs typeface="微软雅黑" panose="020B0503020204020204" pitchFamily="34" charset="-122"/>
            </a:endParaRPr>
          </a:p>
        </p:txBody>
      </p:sp>
      <p:graphicFrame>
        <p:nvGraphicFramePr>
          <p:cNvPr id="5" name="object 5"/>
          <p:cNvGraphicFramePr>
            <a:graphicFrameLocks noGrp="1"/>
          </p:cNvGraphicFramePr>
          <p:nvPr/>
        </p:nvGraphicFramePr>
        <p:xfrm>
          <a:off x="321309" y="2381250"/>
          <a:ext cx="11249024" cy="3192144"/>
        </p:xfrm>
        <a:graphic>
          <a:graphicData uri="http://schemas.openxmlformats.org/drawingml/2006/table">
            <a:tbl>
              <a:tblPr firstRow="1" bandRow="1">
                <a:tableStyleId>{2D5ABB26-0587-4C30-8999-92F81FD0307C}</a:tableStyleId>
              </a:tblPr>
              <a:tblGrid>
                <a:gridCol w="1208405"/>
                <a:gridCol w="3250565"/>
                <a:gridCol w="4121150"/>
                <a:gridCol w="2668904"/>
              </a:tblGrid>
              <a:tr h="589915">
                <a:tc gridSpan="4">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社会形态的划</a:t>
                      </a:r>
                      <a:r>
                        <a:rPr sz="2400" b="1" dirty="0">
                          <a:latin typeface="方正清刻本悦宋简体" panose="02000000000000000000" pitchFamily="2" charset="-122"/>
                          <a:cs typeface="方正清刻本悦宋简体" panose="02000000000000000000" pitchFamily="2" charset="-122"/>
                        </a:rPr>
                        <a:t>分</a:t>
                      </a:r>
                      <a:endParaRPr sz="240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hMerge="1">
                  <a:tcPr marL="0" marR="0" marT="0" marB="0"/>
                </a:tc>
                <a:tc hMerge="1">
                  <a:tcPr marL="0" marR="0" marT="0" marB="0"/>
                </a:tc>
                <a:tc hMerge="1">
                  <a:tcPr marL="0" marR="0" marT="0" marB="0"/>
                </a:tc>
              </a:tr>
              <a:tr h="706755">
                <a:tc>
                  <a:txBody>
                    <a:bodyPr/>
                    <a:lstStyle/>
                    <a:p>
                      <a:pPr marL="375285" algn="ctr">
                        <a:lnSpc>
                          <a:spcPct val="100000"/>
                        </a:lnSpc>
                      </a:pPr>
                      <a:r>
                        <a:rPr sz="2000" spc="-5" dirty="0">
                          <a:latin typeface="方正清刻本悦宋简体" panose="02000000000000000000" pitchFamily="2" charset="-122"/>
                          <a:cs typeface="方正清刻本悦宋简体" panose="02000000000000000000" pitchFamily="2" charset="-122"/>
                        </a:rPr>
                        <a:t>定</a:t>
                      </a:r>
                      <a:r>
                        <a:rPr sz="2000" dirty="0">
                          <a:latin typeface="方正清刻本悦宋简体" panose="02000000000000000000" pitchFamily="2" charset="-122"/>
                          <a:cs typeface="方正清刻本悦宋简体" panose="02000000000000000000" pitchFamily="2" charset="-122"/>
                        </a:rPr>
                        <a:t>义</a:t>
                      </a:r>
                      <a:endParaRPr sz="200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gridSpan="2">
                  <a:txBody>
                    <a:bodyPr/>
                    <a:lstStyle/>
                    <a:p>
                      <a:pPr algn="ctr">
                        <a:lnSpc>
                          <a:spcPct val="100000"/>
                        </a:lnSpc>
                      </a:pPr>
                      <a:r>
                        <a:rPr sz="2000" b="1" u="sng" spc="5" dirty="0">
                          <a:solidFill>
                            <a:srgbClr val="C00000"/>
                          </a:solidFill>
                          <a:latin typeface="方正清刻本悦宋简体" panose="02000000000000000000" pitchFamily="2" charset="-122"/>
                          <a:cs typeface="方正清刻本悦宋简体" panose="02000000000000000000" pitchFamily="2" charset="-122"/>
                        </a:rPr>
                        <a:t>经济</a:t>
                      </a:r>
                      <a:r>
                        <a:rPr sz="2000" b="1" spc="5" dirty="0">
                          <a:solidFill>
                            <a:srgbClr val="C00000"/>
                          </a:solidFill>
                          <a:latin typeface="方正清刻本悦宋简体" panose="02000000000000000000" pitchFamily="2" charset="-122"/>
                          <a:cs typeface="方正清刻本悦宋简体" panose="02000000000000000000" pitchFamily="2" charset="-122"/>
                        </a:rPr>
                        <a:t>社会形</a:t>
                      </a:r>
                      <a:r>
                        <a:rPr sz="2000" b="1" dirty="0">
                          <a:solidFill>
                            <a:srgbClr val="C00000"/>
                          </a:solidFill>
                          <a:latin typeface="方正清刻本悦宋简体" panose="02000000000000000000" pitchFamily="2" charset="-122"/>
                          <a:cs typeface="方正清刻本悦宋简体" panose="02000000000000000000" pitchFamily="2" charset="-122"/>
                        </a:rPr>
                        <a:t>态</a:t>
                      </a:r>
                      <a:endParaRPr sz="2000" b="1" dirty="0">
                        <a:solidFill>
                          <a:srgbClr val="C00000"/>
                        </a:solidFill>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hMerge="1">
                  <a:tcPr marL="0" marR="0" marT="0" marB="0"/>
                </a:tc>
                <a:tc>
                  <a:txBody>
                    <a:bodyPr/>
                    <a:lstStyle/>
                    <a:p>
                      <a:pPr marL="563245" algn="ctr">
                        <a:lnSpc>
                          <a:spcPct val="100000"/>
                        </a:lnSpc>
                      </a:pPr>
                      <a:r>
                        <a:rPr sz="2000" b="1" u="sng" spc="5" dirty="0">
                          <a:solidFill>
                            <a:srgbClr val="C00000"/>
                          </a:solidFill>
                          <a:latin typeface="方正清刻本悦宋简体" panose="02000000000000000000" pitchFamily="2" charset="-122"/>
                          <a:cs typeface="方正清刻本悦宋简体" panose="02000000000000000000" pitchFamily="2" charset="-122"/>
                        </a:rPr>
                        <a:t>技术</a:t>
                      </a:r>
                      <a:r>
                        <a:rPr sz="2000" b="1" spc="5" dirty="0">
                          <a:solidFill>
                            <a:srgbClr val="C00000"/>
                          </a:solidFill>
                          <a:latin typeface="方正清刻本悦宋简体" panose="02000000000000000000" pitchFamily="2" charset="-122"/>
                          <a:cs typeface="方正清刻本悦宋简体" panose="02000000000000000000" pitchFamily="2" charset="-122"/>
                        </a:rPr>
                        <a:t>社会形</a:t>
                      </a:r>
                      <a:r>
                        <a:rPr sz="2000" b="1" dirty="0">
                          <a:solidFill>
                            <a:srgbClr val="C00000"/>
                          </a:solidFill>
                          <a:latin typeface="方正清刻本悦宋简体" panose="02000000000000000000" pitchFamily="2" charset="-122"/>
                          <a:cs typeface="方正清刻本悦宋简体" panose="02000000000000000000" pitchFamily="2" charset="-122"/>
                        </a:rPr>
                        <a:t>态</a:t>
                      </a:r>
                      <a:endParaRPr sz="2000" b="1" dirty="0">
                        <a:solidFill>
                          <a:srgbClr val="C00000"/>
                        </a:solidFill>
                        <a:latin typeface="方正清刻本悦宋简体" panose="02000000000000000000" pitchFamily="2" charset="-122"/>
                        <a:cs typeface="方正清刻本悦宋简体" panose="02000000000000000000" pitchFamily="2" charset="-122"/>
                      </a:endParaRPr>
                    </a:p>
                  </a:txBody>
                  <a:tcPr marL="0" marR="0" marT="0" marB="0" anchor="ctr">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722629">
                <a:tc>
                  <a:txBody>
                    <a:bodyPr/>
                    <a:lstStyle/>
                    <a:p>
                      <a:pPr marL="343535" algn="ctr">
                        <a:lnSpc>
                          <a:spcPct val="100000"/>
                        </a:lnSpc>
                      </a:pPr>
                      <a:r>
                        <a:rPr sz="2000" spc="-5" dirty="0">
                          <a:latin typeface="方正清刻本悦宋简体" panose="02000000000000000000" pitchFamily="2" charset="-122"/>
                          <a:cs typeface="方正清刻本悦宋简体" panose="02000000000000000000" pitchFamily="2" charset="-122"/>
                        </a:rPr>
                        <a:t>标</a:t>
                      </a:r>
                      <a:r>
                        <a:rPr sz="2000" dirty="0">
                          <a:latin typeface="方正清刻本悦宋简体" panose="02000000000000000000" pitchFamily="2" charset="-122"/>
                          <a:cs typeface="方正清刻本悦宋简体" panose="02000000000000000000" pitchFamily="2" charset="-122"/>
                        </a:rPr>
                        <a:t>准</a:t>
                      </a:r>
                      <a:endParaRPr sz="200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gn="ctr">
                        <a:lnSpc>
                          <a:spcPct val="100000"/>
                        </a:lnSpc>
                      </a:pPr>
                      <a:r>
                        <a:rPr sz="2000" b="1" spc="-5" dirty="0">
                          <a:solidFill>
                            <a:srgbClr val="FF0000"/>
                          </a:solidFill>
                          <a:latin typeface="微软雅黑" panose="020B0503020204020204" pitchFamily="34" charset="-122"/>
                          <a:cs typeface="微软雅黑" panose="020B0503020204020204" pitchFamily="34" charset="-122"/>
                        </a:rPr>
                        <a:t>生</a:t>
                      </a:r>
                      <a:r>
                        <a:rPr sz="2000" spc="-5" dirty="0">
                          <a:latin typeface="微软雅黑" panose="020B0503020204020204" pitchFamily="34" charset="-122"/>
                          <a:cs typeface="微软雅黑" panose="020B0503020204020204" pitchFamily="34" charset="-122"/>
                        </a:rPr>
                        <a:t>产关</a:t>
                      </a:r>
                      <a:r>
                        <a:rPr sz="2000" dirty="0">
                          <a:latin typeface="微软雅黑" panose="020B0503020204020204" pitchFamily="34" charset="-122"/>
                          <a:cs typeface="微软雅黑" panose="020B0503020204020204" pitchFamily="34" charset="-122"/>
                        </a:rPr>
                        <a:t>系</a:t>
                      </a:r>
                      <a:endParaRPr sz="2000">
                        <a:latin typeface="微软雅黑" panose="020B0503020204020204" pitchFamily="34" charset="-122"/>
                        <a:cs typeface="微软雅黑" panose="020B0503020204020204" pitchFamily="34" charset="-122"/>
                      </a:endParaRPr>
                    </a:p>
                  </a:txBody>
                  <a:tcPr marL="0" marR="0" marT="0" marB="0" anchor="ctr">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1293495" algn="l">
                        <a:lnSpc>
                          <a:spcPct val="100000"/>
                        </a:lnSpc>
                      </a:pPr>
                      <a:r>
                        <a:rPr sz="2000" b="1" spc="-5" dirty="0">
                          <a:solidFill>
                            <a:srgbClr val="FF0000"/>
                          </a:solidFill>
                          <a:latin typeface="微软雅黑" panose="020B0503020204020204" pitchFamily="34" charset="-122"/>
                          <a:cs typeface="微软雅黑" panose="020B0503020204020204" pitchFamily="34" charset="-122"/>
                        </a:rPr>
                        <a:t>人</a:t>
                      </a:r>
                      <a:r>
                        <a:rPr sz="2000" spc="-5" dirty="0">
                          <a:latin typeface="微软雅黑" panose="020B0503020204020204" pitchFamily="34" charset="-122"/>
                          <a:cs typeface="微软雅黑" panose="020B0503020204020204" pitchFamily="34" charset="-122"/>
                        </a:rPr>
                        <a:t>的发展状</a:t>
                      </a:r>
                      <a:r>
                        <a:rPr sz="2000" dirty="0">
                          <a:latin typeface="微软雅黑" panose="020B0503020204020204" pitchFamily="34" charset="-122"/>
                          <a:cs typeface="微软雅黑" panose="020B0503020204020204" pitchFamily="34" charset="-122"/>
                        </a:rPr>
                        <a:t>况</a:t>
                      </a:r>
                      <a:endParaRPr sz="2000">
                        <a:latin typeface="微软雅黑" panose="020B0503020204020204" pitchFamily="34" charset="-122"/>
                        <a:cs typeface="微软雅黑" panose="020B0503020204020204" pitchFamily="34" charset="-122"/>
                      </a:endParaRPr>
                    </a:p>
                  </a:txBody>
                  <a:tcPr marL="0" marR="0" marT="0" marB="0" anchor="ctr">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567055" algn="l">
                        <a:lnSpc>
                          <a:spcPct val="100000"/>
                        </a:lnSpc>
                      </a:pPr>
                      <a:r>
                        <a:rPr sz="2000" spc="-5" dirty="0">
                          <a:latin typeface="微软雅黑" panose="020B0503020204020204" pitchFamily="34" charset="-122"/>
                          <a:cs typeface="微软雅黑" panose="020B0503020204020204" pitchFamily="34" charset="-122"/>
                        </a:rPr>
                        <a:t>生产</a:t>
                      </a:r>
                      <a:r>
                        <a:rPr sz="2000" b="1" spc="-5" dirty="0">
                          <a:solidFill>
                            <a:srgbClr val="FF0000"/>
                          </a:solidFill>
                          <a:latin typeface="微软雅黑" panose="020B0503020204020204" pitchFamily="34" charset="-122"/>
                          <a:cs typeface="微软雅黑" panose="020B0503020204020204" pitchFamily="34" charset="-122"/>
                        </a:rPr>
                        <a:t>技</a:t>
                      </a:r>
                      <a:r>
                        <a:rPr sz="2000" spc="-5" dirty="0">
                          <a:latin typeface="微软雅黑" panose="020B0503020204020204" pitchFamily="34" charset="-122"/>
                          <a:cs typeface="微软雅黑" panose="020B0503020204020204" pitchFamily="34" charset="-122"/>
                        </a:rPr>
                        <a:t>术水</a:t>
                      </a:r>
                      <a:r>
                        <a:rPr sz="2000" dirty="0">
                          <a:latin typeface="微软雅黑" panose="020B0503020204020204" pitchFamily="34" charset="-122"/>
                          <a:cs typeface="微软雅黑" panose="020B0503020204020204" pitchFamily="34" charset="-122"/>
                        </a:rPr>
                        <a:t>平</a:t>
                      </a:r>
                      <a:endParaRPr sz="2000">
                        <a:latin typeface="微软雅黑" panose="020B0503020204020204" pitchFamily="34" charset="-122"/>
                        <a:cs typeface="微软雅黑" panose="020B0503020204020204" pitchFamily="34" charset="-122"/>
                      </a:endParaRPr>
                    </a:p>
                  </a:txBody>
                  <a:tcPr marL="0" marR="0" marT="0" marB="0" anchor="ctr">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1172845">
                <a:tc>
                  <a:txBody>
                    <a:bodyPr/>
                    <a:lstStyle/>
                    <a:p>
                      <a:pPr marL="343535" algn="ctr">
                        <a:lnSpc>
                          <a:spcPct val="100000"/>
                        </a:lnSpc>
                      </a:pPr>
                      <a:r>
                        <a:rPr sz="2000" spc="-5" dirty="0">
                          <a:latin typeface="方正清刻本悦宋简体" panose="02000000000000000000" pitchFamily="2" charset="-122"/>
                          <a:cs typeface="方正清刻本悦宋简体" panose="02000000000000000000" pitchFamily="2" charset="-122"/>
                        </a:rPr>
                        <a:t>分</a:t>
                      </a:r>
                      <a:r>
                        <a:rPr sz="2000" dirty="0">
                          <a:latin typeface="方正清刻本悦宋简体" panose="02000000000000000000" pitchFamily="2" charset="-122"/>
                          <a:cs typeface="方正清刻本悦宋简体" panose="02000000000000000000" pitchFamily="2" charset="-122"/>
                        </a:rPr>
                        <a:t>类</a:t>
                      </a:r>
                      <a:endParaRPr sz="2000">
                        <a:latin typeface="方正清刻本悦宋简体" panose="02000000000000000000" pitchFamily="2" charset="-122"/>
                        <a:cs typeface="方正清刻本悦宋简体" panose="02000000000000000000" pitchFamily="2" charset="-122"/>
                      </a:endParaRPr>
                    </a:p>
                  </a:txBody>
                  <a:tcPr marL="0" marR="0" marT="0" marB="0" anchor="ctr">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marL="94615" marR="88265" algn="ctr">
                        <a:lnSpc>
                          <a:spcPct val="100000"/>
                        </a:lnSpc>
                      </a:pPr>
                      <a:r>
                        <a:rPr sz="2000" spc="-5" dirty="0">
                          <a:latin typeface="微软雅黑" panose="020B0503020204020204" pitchFamily="34" charset="-122"/>
                          <a:cs typeface="微软雅黑" panose="020B0503020204020204" pitchFamily="34" charset="-122"/>
                        </a:rPr>
                        <a:t>原始社会、奴隶社会</a:t>
                      </a:r>
                      <a:r>
                        <a:rPr sz="2000" dirty="0">
                          <a:latin typeface="微软雅黑" panose="020B0503020204020204" pitchFamily="34" charset="-122"/>
                          <a:cs typeface="微软雅黑" panose="020B0503020204020204" pitchFamily="34" charset="-122"/>
                        </a:rPr>
                        <a:t>、 </a:t>
                      </a:r>
                      <a:r>
                        <a:rPr sz="2000" spc="-5" dirty="0">
                          <a:latin typeface="微软雅黑" panose="020B0503020204020204" pitchFamily="34" charset="-122"/>
                          <a:cs typeface="微软雅黑" panose="020B0503020204020204" pitchFamily="34" charset="-122"/>
                        </a:rPr>
                        <a:t>封建社会、资本主义社会</a:t>
                      </a:r>
                      <a:r>
                        <a:rPr sz="2000" dirty="0">
                          <a:latin typeface="微软雅黑" panose="020B0503020204020204" pitchFamily="34" charset="-122"/>
                          <a:cs typeface="微软雅黑" panose="020B0503020204020204" pitchFamily="34" charset="-122"/>
                        </a:rPr>
                        <a:t>、 </a:t>
                      </a:r>
                      <a:r>
                        <a:rPr sz="2000" spc="-5" dirty="0">
                          <a:latin typeface="微软雅黑" panose="020B0503020204020204" pitchFamily="34" charset="-122"/>
                          <a:cs typeface="微软雅黑" panose="020B0503020204020204" pitchFamily="34" charset="-122"/>
                        </a:rPr>
                        <a:t>社会主义社</a:t>
                      </a:r>
                      <a:r>
                        <a:rPr sz="2000" dirty="0">
                          <a:latin typeface="微软雅黑" panose="020B0503020204020204" pitchFamily="34" charset="-122"/>
                          <a:cs typeface="微软雅黑" panose="020B0503020204020204" pitchFamily="34" charset="-122"/>
                        </a:rPr>
                        <a:t>会</a:t>
                      </a:r>
                      <a:endParaRPr sz="2000">
                        <a:latin typeface="微软雅黑" panose="020B0503020204020204" pitchFamily="34" charset="-122"/>
                        <a:cs typeface="微软雅黑" panose="020B0503020204020204" pitchFamily="34" charset="-122"/>
                      </a:endParaRPr>
                    </a:p>
                  </a:txBody>
                  <a:tcPr marL="0" marR="0" marT="0" marB="0" anchor="ctr">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912495" marR="15240" indent="-889000" algn="ctr">
                        <a:lnSpc>
                          <a:spcPct val="100000"/>
                        </a:lnSpc>
                      </a:pPr>
                      <a:r>
                        <a:rPr sz="2000" spc="-5" dirty="0">
                          <a:latin typeface="微软雅黑" panose="020B0503020204020204" pitchFamily="34" charset="-122"/>
                          <a:cs typeface="微软雅黑" panose="020B0503020204020204" pitchFamily="34" charset="-122"/>
                        </a:rPr>
                        <a:t>人的依赖性社会、物的依赖性社会</a:t>
                      </a:r>
                      <a:r>
                        <a:rPr sz="2000" dirty="0">
                          <a:latin typeface="微软雅黑" panose="020B0503020204020204" pitchFamily="34" charset="-122"/>
                          <a:cs typeface="微软雅黑" panose="020B0503020204020204" pitchFamily="34" charset="-122"/>
                        </a:rPr>
                        <a:t>、 </a:t>
                      </a:r>
                      <a:r>
                        <a:rPr sz="2000" spc="-5" dirty="0">
                          <a:latin typeface="微软雅黑" panose="020B0503020204020204" pitchFamily="34" charset="-122"/>
                          <a:cs typeface="微软雅黑" panose="020B0503020204020204" pitchFamily="34" charset="-122"/>
                        </a:rPr>
                        <a:t>个人全面发展的社</a:t>
                      </a:r>
                      <a:r>
                        <a:rPr sz="2000" dirty="0">
                          <a:latin typeface="微软雅黑" panose="020B0503020204020204" pitchFamily="34" charset="-122"/>
                          <a:cs typeface="微软雅黑" panose="020B0503020204020204" pitchFamily="34" charset="-122"/>
                        </a:rPr>
                        <a:t>会</a:t>
                      </a:r>
                      <a:endParaRPr sz="2000">
                        <a:latin typeface="微软雅黑" panose="020B0503020204020204" pitchFamily="34" charset="-122"/>
                        <a:cs typeface="微软雅黑" panose="020B0503020204020204" pitchFamily="34" charset="-122"/>
                      </a:endParaRPr>
                    </a:p>
                  </a:txBody>
                  <a:tcPr marL="0" marR="0" marT="0" marB="0" anchor="ctr">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143510" marR="155575" indent="65405" algn="ctr">
                        <a:lnSpc>
                          <a:spcPct val="100000"/>
                        </a:lnSpc>
                      </a:pPr>
                      <a:r>
                        <a:rPr sz="2000" spc="-5" dirty="0">
                          <a:latin typeface="微软雅黑" panose="020B0503020204020204" pitchFamily="34" charset="-122"/>
                          <a:cs typeface="微软雅黑" panose="020B0503020204020204" pitchFamily="34" charset="-122"/>
                        </a:rPr>
                        <a:t>渔猎社会、农业社</a:t>
                      </a:r>
                      <a:r>
                        <a:rPr sz="2000" dirty="0">
                          <a:latin typeface="微软雅黑" panose="020B0503020204020204" pitchFamily="34" charset="-122"/>
                          <a:cs typeface="微软雅黑" panose="020B0503020204020204" pitchFamily="34" charset="-122"/>
                        </a:rPr>
                        <a:t>会 </a:t>
                      </a:r>
                      <a:r>
                        <a:rPr sz="2000" spc="-5" dirty="0">
                          <a:latin typeface="微软雅黑" panose="020B0503020204020204" pitchFamily="34" charset="-122"/>
                          <a:cs typeface="微软雅黑" panose="020B0503020204020204" pitchFamily="34" charset="-122"/>
                        </a:rPr>
                        <a:t>工业社会、信息社</a:t>
                      </a:r>
                      <a:r>
                        <a:rPr sz="2000" dirty="0">
                          <a:latin typeface="微软雅黑" panose="020B0503020204020204" pitchFamily="34" charset="-122"/>
                          <a:cs typeface="微软雅黑" panose="020B0503020204020204" pitchFamily="34" charset="-122"/>
                        </a:rPr>
                        <a:t>会</a:t>
                      </a:r>
                      <a:endParaRPr sz="2000">
                        <a:latin typeface="微软雅黑" panose="020B0503020204020204" pitchFamily="34" charset="-122"/>
                        <a:cs typeface="微软雅黑" panose="020B0503020204020204" pitchFamily="34" charset="-122"/>
                      </a:endParaRPr>
                    </a:p>
                  </a:txBody>
                  <a:tcPr marL="0" marR="0" marT="0" marB="0" anchor="ctr">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bl>
          </a:graphicData>
        </a:graphic>
      </p:graphicFrame>
      <p:sp>
        <p:nvSpPr>
          <p:cNvPr id="1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algn="just">
              <a:lnSpc>
                <a:spcPct val="150000"/>
              </a:lnSpc>
            </a:pPr>
            <a:r>
              <a:rPr lang="en-US" sz="2400" dirty="0" smtClean="0">
                <a:latin typeface="华文中宋" panose="02010600040101010101" charset="-122"/>
                <a:ea typeface="华文中宋" panose="02010600040101010101" charset="-122"/>
                <a:sym typeface="+mn-ea"/>
              </a:rPr>
              <a:t>###</a:t>
            </a:r>
            <a:r>
              <a:rPr sz="2400" dirty="0" err="1" smtClean="0">
                <a:latin typeface="华文中宋" panose="02010600040101010101" charset="-122"/>
                <a:ea typeface="华文中宋" panose="02010600040101010101" charset="-122"/>
                <a:sym typeface="+mn-ea"/>
              </a:rPr>
              <a:t>按照</a:t>
            </a:r>
            <a:r>
              <a:rPr kumimoji="0" sz="2400" b="0" i="0" u="none" strike="noStrike" kern="0" cap="none" spc="0" normalizeH="0" baseline="0" noProof="1" smtClean="0">
                <a:latin typeface="华文中宋" panose="02010600040101010101" charset="-122"/>
                <a:ea typeface="华文中宋" panose="02010600040101010101" charset="-122"/>
                <a:cs typeface="+mn-ea"/>
                <a:sym typeface="+mn-ea"/>
              </a:rPr>
              <a:t>技术</a:t>
            </a:r>
            <a:r>
              <a:rPr sz="2400" dirty="0" err="1" smtClean="0">
                <a:latin typeface="华文中宋" panose="02010600040101010101" charset="-122"/>
                <a:ea typeface="华文中宋" panose="02010600040101010101" charset="-122"/>
                <a:sym typeface="+mn-ea"/>
              </a:rPr>
              <a:t>社会形态的划分标准</a:t>
            </a:r>
            <a:r>
              <a:rPr sz="2400" dirty="0" err="1">
                <a:latin typeface="华文中宋" panose="02010600040101010101" charset="-122"/>
                <a:ea typeface="华文中宋" panose="02010600040101010101" charset="-122"/>
                <a:sym typeface="+mn-ea"/>
              </a:rPr>
              <a:t>，我们可以把人类历史划分为</a:t>
            </a:r>
            <a:r>
              <a:rPr sz="2400" dirty="0">
                <a:latin typeface="华文中宋" panose="02010600040101010101" charset="-122"/>
                <a:ea typeface="华文中宋" panose="02010600040101010101" charset="-122"/>
                <a:sym typeface="+mn-ea"/>
              </a:rPr>
              <a:t>(    )   1410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A．人的依赖性社会、物的依赖性社会、个人全面发展的社会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B． 渔猎社会 、农业社会、工业社会、信息社会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C． 自然经济社会、商品经济社会、产品经济社会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D．古代社会、近代社会、现代社会  </a:t>
            </a:r>
            <a:endParaRPr sz="2400" dirty="0">
              <a:latin typeface="华文中宋" panose="02010600040101010101" charset="-122"/>
              <a:ea typeface="华文中宋" panose="02010600040101010101" charset="-122"/>
              <a:sym typeface="+mn-ea"/>
            </a:endParaRPr>
          </a:p>
          <a:p>
            <a:pPr algn="just">
              <a:lnSpc>
                <a:spcPct val="150000"/>
              </a:lnSpc>
            </a:pPr>
            <a:r>
              <a:rPr lang="zh-CN"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985" y="1872615"/>
            <a:ext cx="11603990" cy="4706620"/>
          </a:xfrm>
        </p:spPr>
        <p:txBody>
          <a:bodyPr>
            <a:normAutofit/>
          </a:bodyPr>
          <a:lstStyle/>
          <a:p>
            <a:pPr marL="0" indent="0" algn="just">
              <a:lnSpc>
                <a:spcPct val="150000"/>
              </a:lnSpc>
              <a:buNone/>
            </a:pPr>
            <a:r>
              <a:rPr lang="en-US" sz="2400" dirty="0" smtClean="0">
                <a:latin typeface="华文中宋" panose="02010600040101010101" charset="-122"/>
                <a:ea typeface="华文中宋" panose="02010600040101010101" charset="-122"/>
                <a:sym typeface="+mn-ea"/>
              </a:rPr>
              <a:t>###</a:t>
            </a:r>
            <a:r>
              <a:rPr sz="2400" dirty="0" err="1" smtClean="0">
                <a:latin typeface="华文中宋" panose="02010600040101010101" charset="-122"/>
                <a:ea typeface="华文中宋" panose="02010600040101010101" charset="-122"/>
                <a:sym typeface="+mn-ea"/>
              </a:rPr>
              <a:t>按照</a:t>
            </a:r>
            <a:r>
              <a:rPr sz="2400" b="1" dirty="0" err="1" smtClean="0">
                <a:solidFill>
                  <a:srgbClr val="C00000"/>
                </a:solidFill>
                <a:latin typeface="华文中宋" panose="02010600040101010101" charset="-122"/>
                <a:ea typeface="华文中宋" panose="02010600040101010101" charset="-122"/>
                <a:sym typeface="+mn-ea"/>
              </a:rPr>
              <a:t>技术社会形态</a:t>
            </a:r>
            <a:r>
              <a:rPr sz="2400" dirty="0" err="1" smtClean="0">
                <a:latin typeface="华文中宋" panose="02010600040101010101" charset="-122"/>
                <a:ea typeface="华文中宋" panose="02010600040101010101" charset="-122"/>
                <a:sym typeface="+mn-ea"/>
              </a:rPr>
              <a:t>的划分标准</a:t>
            </a:r>
            <a:r>
              <a:rPr sz="2400" dirty="0" err="1">
                <a:latin typeface="华文中宋" panose="02010600040101010101" charset="-122"/>
                <a:ea typeface="华文中宋" panose="02010600040101010101" charset="-122"/>
                <a:sym typeface="+mn-ea"/>
              </a:rPr>
              <a:t>，我们可以把人类历史划分为</a:t>
            </a:r>
            <a:r>
              <a:rPr sz="2400" dirty="0">
                <a:latin typeface="华文中宋" panose="02010600040101010101" charset="-122"/>
                <a:ea typeface="华文中宋" panose="02010600040101010101" charset="-122"/>
                <a:sym typeface="+mn-ea"/>
              </a:rPr>
              <a:t>( </a:t>
            </a:r>
            <a:r>
              <a:rPr sz="2400" b="1" dirty="0">
                <a:solidFill>
                  <a:srgbClr val="FF0000"/>
                </a:solidFill>
                <a:latin typeface="华文中宋" panose="02010600040101010101" charset="-122"/>
                <a:ea typeface="华文中宋" panose="02010600040101010101" charset="-122"/>
                <a:sym typeface="+mn-ea"/>
              </a:rPr>
              <a:t> B  </a:t>
            </a:r>
            <a:r>
              <a:rPr sz="2400" dirty="0">
                <a:latin typeface="华文中宋" panose="02010600040101010101" charset="-122"/>
                <a:ea typeface="华文中宋" panose="02010600040101010101" charset="-122"/>
                <a:sym typeface="+mn-ea"/>
              </a:rPr>
              <a:t>)   1410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A．人的依赖性社会、物的依赖性社会、个人全面发展的社会 </a:t>
            </a:r>
            <a:r>
              <a:rPr lang="zh-CN" altLang="en-US" sz="2400" dirty="0">
                <a:latin typeface="华文中宋" panose="02010600040101010101" charset="-122"/>
                <a:ea typeface="华文中宋" panose="02010600040101010101" charset="-122"/>
                <a:sym typeface="+mn-ea"/>
              </a:rPr>
              <a:t>（</a:t>
            </a:r>
            <a:r>
              <a:rPr sz="2400" b="1" spc="-5" dirty="0">
                <a:solidFill>
                  <a:srgbClr val="FF0000"/>
                </a:solidFill>
                <a:latin typeface="微软雅黑" panose="020B0503020204020204" pitchFamily="34" charset="-122"/>
                <a:cs typeface="微软雅黑" panose="020B0503020204020204" pitchFamily="34" charset="-122"/>
                <a:sym typeface="+mn-ea"/>
              </a:rPr>
              <a:t>人</a:t>
            </a:r>
            <a:r>
              <a:rPr sz="2400" spc="-5" dirty="0">
                <a:latin typeface="微软雅黑" panose="020B0503020204020204" pitchFamily="34" charset="-122"/>
                <a:cs typeface="微软雅黑" panose="020B0503020204020204" pitchFamily="34" charset="-122"/>
                <a:sym typeface="+mn-ea"/>
              </a:rPr>
              <a:t>的发展状</a:t>
            </a:r>
            <a:r>
              <a:rPr sz="2400" dirty="0">
                <a:latin typeface="微软雅黑" panose="020B0503020204020204" pitchFamily="34" charset="-122"/>
                <a:cs typeface="微软雅黑" panose="020B0503020204020204" pitchFamily="34" charset="-122"/>
                <a:sym typeface="+mn-ea"/>
              </a:rPr>
              <a:t>况</a:t>
            </a:r>
            <a:r>
              <a:rPr lang="zh-CN"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FF0000"/>
                </a:solidFill>
                <a:latin typeface="华文中宋" panose="02010600040101010101" charset="-122"/>
                <a:ea typeface="华文中宋" panose="02010600040101010101" charset="-122"/>
                <a:sym typeface="+mn-ea"/>
              </a:rPr>
              <a:t>B． 渔猎社会 、农业社会、工业社会、信息社会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 自然经济社会、商品经济社会、产品经济社会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D．古代社会、近代社会、现代社会  </a:t>
            </a:r>
            <a:endParaRPr sz="2400" dirty="0">
              <a:latin typeface="华文中宋" panose="02010600040101010101" charset="-122"/>
              <a:ea typeface="华文中宋" panose="02010600040101010101" charset="-122"/>
              <a:sym typeface="+mn-ea"/>
            </a:endParaRPr>
          </a:p>
          <a:p>
            <a:pPr marL="0" indent="0" algn="just">
              <a:lnSpc>
                <a:spcPct val="150000"/>
              </a:lnSpc>
              <a:buNone/>
            </a:pPr>
            <a:r>
              <a:rPr lang="zh-CN" sz="2400" dirty="0">
                <a:latin typeface="华文中宋" panose="02010600040101010101" charset="-122"/>
                <a:ea typeface="华文中宋" panose="02010600040101010101" charset="-122"/>
                <a:sym typeface="+mn-ea"/>
              </a:rPr>
              <a:t>解析：</a:t>
            </a:r>
            <a:r>
              <a:rPr sz="2400" dirty="0">
                <a:latin typeface="华文中宋" panose="02010600040101010101" charset="-122"/>
                <a:ea typeface="华文中宋" panose="02010600040101010101" charset="-122"/>
                <a:sym typeface="+mn-ea"/>
              </a:rPr>
              <a:t>技术社会形态就是以生产力和技术发展水平以 及与此相适应的产业结构为标准划分的社会形态。人类历史就有了一个技术社会形态序列：渔猎社会——农业社会——工业社会——信息社会。</a:t>
            </a:r>
            <a:endParaRPr sz="2400" dirty="0">
              <a:latin typeface="华文中宋" panose="02010600040101010101" charset="-122"/>
              <a:ea typeface="华文中宋" panose="02010600040101010101"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6637" y="1831035"/>
            <a:ext cx="10653824" cy="2857500"/>
          </a:xfrm>
          <a:prstGeom prst="rect">
            <a:avLst/>
          </a:prstGeom>
          <a:noFill/>
        </p:spPr>
        <p:txBody>
          <a:bodyPr wrap="square" lIns="87901" tIns="43949" rIns="87901" bIns="43949" rtlCol="0">
            <a:spAutoFit/>
          </a:bodyPr>
          <a:lstStyle/>
          <a:p>
            <a:pPr>
              <a:lnSpc>
                <a:spcPct val="150000"/>
              </a:lnSpc>
            </a:pPr>
            <a:r>
              <a:rPr lang="zh-CN" altLang="en-US" sz="2400" b="1" dirty="0" smtClean="0">
                <a:latin typeface="华文中宋" panose="02010600040101010101" charset="-122"/>
                <a:ea typeface="华文中宋" panose="02010600040101010101" charset="-122"/>
                <a:sym typeface="+mn-ea"/>
              </a:rPr>
              <a:t>（一）认识的</a:t>
            </a:r>
            <a:r>
              <a:rPr lang="zh-CN" altLang="en-US" sz="2400" b="1" dirty="0">
                <a:latin typeface="华文中宋" panose="02010600040101010101" charset="-122"/>
                <a:ea typeface="华文中宋" panose="02010600040101010101" charset="-122"/>
                <a:sym typeface="+mn-ea"/>
              </a:rPr>
              <a:t>主体</a:t>
            </a:r>
            <a:endParaRPr lang="en-US" altLang="zh-CN" sz="2400" b="1" dirty="0">
              <a:latin typeface="华文中宋" panose="02010600040101010101" charset="-122"/>
              <a:ea typeface="华文中宋" panose="02010600040101010101" charset="-122"/>
            </a:endParaRPr>
          </a:p>
          <a:p>
            <a:pPr algn="l">
              <a:lnSpc>
                <a:spcPct val="150000"/>
              </a:lnSpc>
            </a:pPr>
            <a:r>
              <a:rPr lang="en-US" altLang="zh-CN" sz="2400" b="1" dirty="0">
                <a:latin typeface="华文中宋" panose="02010600040101010101" charset="-122"/>
                <a:ea typeface="华文中宋" panose="02010600040101010101" charset="-122"/>
                <a:sym typeface="+mn-ea"/>
              </a:rPr>
              <a:t>1</a:t>
            </a:r>
            <a:r>
              <a:rPr lang="zh-CN" altLang="en-US" sz="2400" b="1" dirty="0">
                <a:latin typeface="华文中宋" panose="02010600040101010101" charset="-122"/>
                <a:ea typeface="华文中宋" panose="02010600040101010101" charset="-122"/>
                <a:sym typeface="+mn-ea"/>
              </a:rPr>
              <a:t>、含义：</a:t>
            </a:r>
            <a:r>
              <a:rPr lang="zh-CN" altLang="en-US" sz="2400" dirty="0">
                <a:latin typeface="华文中宋" panose="02010600040101010101" charset="-122"/>
                <a:ea typeface="华文中宋" panose="02010600040101010101" charset="-122"/>
                <a:sym typeface="+mn-ea"/>
              </a:rPr>
              <a:t>认识和实践活动的承担者，是处于一定社会关系中</a:t>
            </a:r>
            <a:r>
              <a:rPr lang="zh-CN" altLang="en-US" sz="2400" b="1" u="sng" dirty="0">
                <a:latin typeface="华文中宋" panose="02010600040101010101" charset="-122"/>
                <a:ea typeface="华文中宋" panose="02010600040101010101" charset="-122"/>
                <a:sym typeface="+mn-ea"/>
              </a:rPr>
              <a:t>从事实践活动和认识活动的、具体的</a:t>
            </a:r>
            <a:r>
              <a:rPr lang="zh-CN" altLang="en-US" sz="2400" b="1" u="sng" dirty="0">
                <a:solidFill>
                  <a:srgbClr val="C00000"/>
                </a:solidFill>
                <a:latin typeface="华文中宋" panose="02010600040101010101" charset="-122"/>
                <a:ea typeface="华文中宋" panose="02010600040101010101" charset="-122"/>
                <a:sym typeface="+mn-ea"/>
              </a:rPr>
              <a:t>人</a:t>
            </a:r>
            <a:r>
              <a:rPr lang="zh-CN" altLang="en-US" sz="2400" dirty="0">
                <a:latin typeface="华文中宋" panose="02010600040101010101" charset="-122"/>
                <a:ea typeface="华文中宋" panose="02010600040101010101" charset="-122"/>
                <a:sym typeface="+mn-ea"/>
              </a:rPr>
              <a:t>。</a:t>
            </a:r>
            <a:r>
              <a:rPr lang="zh-CN" altLang="en-US" sz="2400" b="1" dirty="0">
                <a:solidFill>
                  <a:srgbClr val="FF0000"/>
                </a:solidFill>
                <a:latin typeface="华文中宋" panose="02010600040101010101" charset="-122"/>
                <a:ea typeface="华文中宋" panose="02010600040101010101" charset="-122"/>
                <a:sym typeface="+mn-ea"/>
              </a:rPr>
              <a:t>（</a:t>
            </a:r>
            <a:r>
              <a:rPr lang="zh-CN" altLang="en-US" sz="2400" b="1" dirty="0">
                <a:solidFill>
                  <a:srgbClr val="FF0000"/>
                </a:solidFill>
                <a:latin typeface="华文中宋" panose="02010600040101010101" charset="-122"/>
                <a:ea typeface="华文中宋" panose="02010600040101010101" charset="-122"/>
                <a:cs typeface="+mn-ea"/>
                <a:sym typeface="+mn-ea"/>
              </a:rPr>
              <a:t>个体 </a:t>
            </a:r>
            <a:r>
              <a:rPr lang="en-US" altLang="zh-CN" sz="2400" b="1" dirty="0">
                <a:solidFill>
                  <a:srgbClr val="FF0000"/>
                </a:solidFill>
                <a:latin typeface="华文中宋" panose="02010600040101010101" charset="-122"/>
                <a:ea typeface="华文中宋" panose="02010600040101010101" charset="-122"/>
                <a:cs typeface="+mn-ea"/>
                <a:sym typeface="+mn-ea"/>
              </a:rPr>
              <a:t>/</a:t>
            </a:r>
            <a:r>
              <a:rPr lang="zh-CN" altLang="en-US" sz="2400" b="1" dirty="0">
                <a:solidFill>
                  <a:srgbClr val="FF0000"/>
                </a:solidFill>
                <a:latin typeface="华文中宋" panose="02010600040101010101" charset="-122"/>
                <a:ea typeface="华文中宋" panose="02010600040101010101" charset="-122"/>
                <a:cs typeface="+mn-ea"/>
                <a:sym typeface="+mn-ea"/>
              </a:rPr>
              <a:t>群体 </a:t>
            </a:r>
            <a:r>
              <a:rPr lang="en-US" altLang="zh-CN" sz="2400" b="1" dirty="0">
                <a:solidFill>
                  <a:srgbClr val="FF0000"/>
                </a:solidFill>
                <a:latin typeface="华文中宋" panose="02010600040101010101" charset="-122"/>
                <a:ea typeface="华文中宋" panose="02010600040101010101" charset="-122"/>
                <a:cs typeface="+mn-ea"/>
                <a:sym typeface="+mn-ea"/>
              </a:rPr>
              <a:t>/</a:t>
            </a:r>
            <a:r>
              <a:rPr lang="zh-CN" altLang="en-US" sz="2400" b="1" dirty="0">
                <a:solidFill>
                  <a:srgbClr val="FF0000"/>
                </a:solidFill>
                <a:latin typeface="华文中宋" panose="02010600040101010101" charset="-122"/>
                <a:ea typeface="华文中宋" panose="02010600040101010101" charset="-122"/>
                <a:cs typeface="+mn-ea"/>
                <a:sym typeface="+mn-ea"/>
              </a:rPr>
              <a:t>人类主体</a:t>
            </a:r>
            <a:r>
              <a:rPr lang="en-US" altLang="zh-CN" sz="2400" b="1" dirty="0">
                <a:solidFill>
                  <a:srgbClr val="FF0000"/>
                </a:solidFill>
                <a:latin typeface="华文中宋" panose="02010600040101010101" charset="-122"/>
                <a:ea typeface="华文中宋" panose="02010600040101010101" charset="-122"/>
                <a:cs typeface="+mn-ea"/>
                <a:sym typeface="+mn-ea"/>
              </a:rPr>
              <a:t>)-----</a:t>
            </a:r>
            <a:r>
              <a:rPr lang="zh-CN" altLang="en-US" sz="2400" b="1" dirty="0" smtClean="0">
                <a:solidFill>
                  <a:srgbClr val="FF0000"/>
                </a:solidFill>
                <a:latin typeface="华文中宋" panose="02010600040101010101" charset="-122"/>
                <a:ea typeface="华文中宋" panose="02010600040101010101" charset="-122"/>
                <a:sym typeface="+mn-ea"/>
              </a:rPr>
              <a:t>【选择】</a:t>
            </a:r>
            <a:endParaRPr lang="zh-CN" altLang="en-US" sz="2400" b="1" dirty="0" smtClean="0">
              <a:solidFill>
                <a:srgbClr val="FF0000"/>
              </a:solidFill>
              <a:latin typeface="华文中宋" panose="02010600040101010101" charset="-122"/>
              <a:ea typeface="华文中宋" panose="02010600040101010101" charset="-122"/>
              <a:cs typeface="+mn-ea"/>
              <a:sym typeface="+mn-ea"/>
            </a:endParaRPr>
          </a:p>
          <a:p>
            <a:pPr algn="just">
              <a:lnSpc>
                <a:spcPct val="150000"/>
              </a:lnSpc>
            </a:pPr>
            <a:r>
              <a:rPr lang="en-US" altLang="zh-CN" sz="2400" dirty="0">
                <a:latin typeface="华文中宋" panose="02010600040101010101" charset="-122"/>
                <a:ea typeface="华文中宋" panose="02010600040101010101" charset="-122"/>
                <a:sym typeface="+mn-ea"/>
              </a:rPr>
              <a:t>2</a:t>
            </a:r>
            <a:r>
              <a:rPr lang="zh-CN" altLang="en-US" sz="2400" dirty="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特点：</a:t>
            </a:r>
            <a:endParaRPr lang="en-US" altLang="zh-CN" sz="2400" b="1" dirty="0" smtClean="0">
              <a:solidFill>
                <a:schemeClr val="tx1"/>
              </a:solidFill>
              <a:latin typeface="华文中宋" panose="02010600040101010101" charset="-122"/>
              <a:ea typeface="华文中宋" panose="02010600040101010101" charset="-122"/>
            </a:endParaRPr>
          </a:p>
          <a:p>
            <a:pPr algn="just" defTabSz="1172210">
              <a:lnSpc>
                <a:spcPct val="150000"/>
              </a:lnSpc>
            </a:pPr>
            <a:r>
              <a:rPr lang="zh-CN" altLang="en-US" sz="2400" b="1" dirty="0">
                <a:solidFill>
                  <a:srgbClr val="FF0000"/>
                </a:solidFill>
                <a:latin typeface="华文中宋" panose="02010600040101010101" charset="-122"/>
                <a:ea typeface="华文中宋" panose="02010600040101010101" charset="-122"/>
                <a:sym typeface="+mn-ea"/>
              </a:rPr>
              <a:t>能动性</a:t>
            </a:r>
            <a:r>
              <a:rPr lang="zh-CN" altLang="en-US" sz="2400" b="1" dirty="0">
                <a:solidFill>
                  <a:schemeClr val="tx1"/>
                </a:solidFill>
                <a:latin typeface="华文中宋" panose="02010600040101010101" charset="-122"/>
                <a:ea typeface="华文中宋" panose="02010600040101010101" charset="-122"/>
                <a:sym typeface="+mn-ea"/>
              </a:rPr>
              <a:t>（突出特点）</a:t>
            </a:r>
            <a:endParaRPr lang="zh-CN" altLang="en-US" sz="2400" b="1" dirty="0" smtClean="0">
              <a:solidFill>
                <a:schemeClr val="tx1"/>
              </a:solidFill>
              <a:latin typeface="华文中宋" panose="02010600040101010101" charset="-122"/>
              <a:ea typeface="华文中宋" panose="02010600040101010101" charset="-122"/>
              <a:sym typeface="+mn-ea"/>
            </a:endParaRPr>
          </a:p>
        </p:txBody>
      </p:sp>
      <p:sp>
        <p:nvSpPr>
          <p:cNvPr id="5" name="TextBox 4"/>
          <p:cNvSpPr txBox="1"/>
          <p:nvPr/>
        </p:nvSpPr>
        <p:spPr>
          <a:xfrm>
            <a:off x="1266883" y="1189791"/>
            <a:ext cx="8699794" cy="641350"/>
          </a:xfrm>
          <a:prstGeom prst="rect">
            <a:avLst/>
          </a:prstGeom>
          <a:noFill/>
        </p:spPr>
        <p:txBody>
          <a:bodyPr wrap="square" lIns="87903" tIns="43951" rIns="87903" bIns="43951"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3】</a:t>
            </a:r>
            <a:r>
              <a:rPr lang="zh-CN" altLang="en-US" sz="2400" dirty="0" smtClean="0">
                <a:latin typeface="华文中宋" panose="02010600040101010101" charset="-122"/>
                <a:ea typeface="华文中宋" panose="02010600040101010101" charset="-122"/>
              </a:rPr>
              <a:t>认识的本质</a:t>
            </a:r>
            <a:r>
              <a:rPr lang="zh-CN" altLang="en-US" sz="2400" dirty="0">
                <a:latin typeface="华文中宋" panose="02010600040101010101" charset="-122"/>
                <a:ea typeface="华文中宋" panose="02010600040101010101" charset="-122"/>
              </a:rPr>
              <a:t>是</a:t>
            </a:r>
            <a:r>
              <a:rPr lang="zh-CN" altLang="en-US" sz="2400" b="1" u="sng" dirty="0">
                <a:solidFill>
                  <a:srgbClr val="C00000"/>
                </a:solidFill>
                <a:latin typeface="华文中宋" panose="02010600040101010101" charset="-122"/>
                <a:ea typeface="华文中宋" panose="02010600040101010101" charset="-122"/>
              </a:rPr>
              <a:t>主体</a:t>
            </a:r>
            <a:r>
              <a:rPr lang="zh-CN" altLang="en-US" sz="2400" b="1" u="sng" dirty="0">
                <a:latin typeface="华文中宋" panose="02010600040101010101" charset="-122"/>
                <a:ea typeface="华文中宋" panose="02010600040101010101" charset="-122"/>
              </a:rPr>
              <a:t>对</a:t>
            </a:r>
            <a:r>
              <a:rPr lang="zh-CN" altLang="en-US" sz="2400" b="1" u="sng" dirty="0">
                <a:solidFill>
                  <a:srgbClr val="C00000"/>
                </a:solidFill>
                <a:latin typeface="华文中宋" panose="02010600040101010101" charset="-122"/>
                <a:ea typeface="华文中宋" panose="02010600040101010101" charset="-122"/>
              </a:rPr>
              <a:t>客体</a:t>
            </a:r>
            <a:r>
              <a:rPr lang="zh-CN" altLang="en-US" sz="2400" b="1" u="sng" dirty="0">
                <a:latin typeface="华文中宋" panose="02010600040101010101" charset="-122"/>
                <a:ea typeface="华文中宋" panose="02010600040101010101" charset="-122"/>
              </a:rPr>
              <a:t>的能动的</a:t>
            </a:r>
            <a:r>
              <a:rPr lang="zh-CN" altLang="en-US" sz="2400" b="1" u="sng" dirty="0" smtClean="0">
                <a:latin typeface="华文中宋" panose="02010600040101010101" charset="-122"/>
                <a:ea typeface="华文中宋" panose="02010600040101010101" charset="-122"/>
              </a:rPr>
              <a:t>反映</a:t>
            </a:r>
            <a:r>
              <a:rPr lang="zh-CN" altLang="en-US" sz="2400" dirty="0" smtClean="0">
                <a:latin typeface="华文中宋" panose="02010600040101010101" charset="-122"/>
                <a:ea typeface="华文中宋" panose="02010600040101010101" charset="-122"/>
              </a:rPr>
              <a:t>【选择】</a:t>
            </a:r>
            <a:endParaRPr lang="en-US" altLang="zh-CN" sz="2400" dirty="0">
              <a:solidFill>
                <a:srgbClr val="00B050"/>
              </a:solidFill>
              <a:latin typeface="华文中宋" panose="02010600040101010101" charset="-122"/>
              <a:ea typeface="华文中宋" panose="02010600040101010101"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
        <p:nvSpPr>
          <p:cNvPr id="3" name="文本框 2"/>
          <p:cNvSpPr txBox="1"/>
          <p:nvPr/>
        </p:nvSpPr>
        <p:spPr>
          <a:xfrm>
            <a:off x="1345565" y="4818380"/>
            <a:ext cx="9277350" cy="1637665"/>
          </a:xfrm>
          <a:prstGeom prst="rect">
            <a:avLst/>
          </a:prstGeom>
          <a:noFill/>
        </p:spPr>
        <p:txBody>
          <a:bodyPr wrap="square" rtlCol="0" anchor="t">
            <a:spAutoFit/>
          </a:bodyPr>
          <a:p>
            <a:pPr>
              <a:lnSpc>
                <a:spcPct val="150000"/>
              </a:lnSpc>
            </a:pPr>
            <a:r>
              <a:rPr lang="zh-CN" altLang="en-US" b="1" dirty="0" smtClean="0">
                <a:latin typeface="华文中宋" panose="02010600040101010101" charset="-122"/>
                <a:ea typeface="华文中宋" panose="02010600040101010101" charset="-122"/>
                <a:sym typeface="+mn-ea"/>
              </a:rPr>
              <a:t>（</a:t>
            </a:r>
            <a:r>
              <a:rPr lang="zh-CN" altLang="en-US" sz="2400" b="1" dirty="0">
                <a:latin typeface="华文中宋" panose="02010600040101010101" charset="-122"/>
                <a:ea typeface="华文中宋" panose="02010600040101010101" charset="-122"/>
                <a:sym typeface="+mn-ea"/>
              </a:rPr>
              <a:t>二）认识的客体</a:t>
            </a:r>
            <a:endParaRPr lang="zh-CN" altLang="en-US" sz="2400" b="1" dirty="0">
              <a:latin typeface="华文中宋" panose="02010600040101010101" charset="-122"/>
              <a:ea typeface="华文中宋" panose="02010600040101010101" charset="-122"/>
              <a:sym typeface="+mn-ea"/>
            </a:endParaRPr>
          </a:p>
          <a:p>
            <a:pPr algn="just">
              <a:lnSpc>
                <a:spcPct val="150000"/>
              </a:lnSpc>
            </a:pPr>
            <a:r>
              <a:rPr lang="zh-CN" altLang="en-US" sz="2400" b="1" dirty="0">
                <a:latin typeface="华文中宋" panose="02010600040101010101" charset="-122"/>
                <a:ea typeface="华文中宋" panose="02010600040101010101" charset="-122"/>
                <a:sym typeface="+mn-ea"/>
              </a:rPr>
              <a:t>1、含义：人的实践活动和认识活动所指向的对象。【选择</a:t>
            </a:r>
            <a:r>
              <a:rPr lang="zh-CN" altLang="en-US" dirty="0" smtClean="0">
                <a:latin typeface="华文中宋" panose="02010600040101010101" charset="-122"/>
                <a:ea typeface="华文中宋" panose="02010600040101010101" charset="-122"/>
                <a:sym typeface="+mn-ea"/>
              </a:rPr>
              <a:t>】</a:t>
            </a:r>
            <a:endParaRPr dirty="0">
              <a:latin typeface="华文中宋" panose="02010600040101010101" charset="-122"/>
              <a:ea typeface="华文中宋" panose="02010600040101010101" charset="-122"/>
              <a:sym typeface="+mn-ea"/>
            </a:endParaRPr>
          </a:p>
          <a:p>
            <a:pPr>
              <a:lnSpc>
                <a:spcPct val="15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sz="2400" dirty="0">
                <a:latin typeface="华文中宋" panose="02010600040101010101" charset="-122"/>
                <a:ea typeface="华文中宋" panose="02010600040101010101" charset="-122"/>
                <a:sym typeface="+mn-ea"/>
              </a:rPr>
              <a:t>1. 马克思主义把人类社会的发展划分为三种社会形态的标准是（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A．意识形态的不同性质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B．生产关系的不同性质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C．生产力的不同水平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D．人的发展的不同状况</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sz="2400" dirty="0">
                <a:latin typeface="华文中宋" panose="02010600040101010101" charset="-122"/>
                <a:ea typeface="华文中宋" panose="02010600040101010101" charset="-122"/>
                <a:sym typeface="+mn-ea"/>
              </a:rPr>
              <a:t>1. 马克思主义把人类社会的发展划分为</a:t>
            </a:r>
            <a:r>
              <a:rPr sz="2400" b="1" dirty="0">
                <a:solidFill>
                  <a:srgbClr val="C00000"/>
                </a:solidFill>
                <a:latin typeface="华文中宋" panose="02010600040101010101" charset="-122"/>
                <a:ea typeface="华文中宋" panose="02010600040101010101" charset="-122"/>
                <a:sym typeface="+mn-ea"/>
              </a:rPr>
              <a:t>三种</a:t>
            </a:r>
            <a:r>
              <a:rPr sz="2400" dirty="0">
                <a:latin typeface="华文中宋" panose="02010600040101010101" charset="-122"/>
                <a:ea typeface="华文中宋" panose="02010600040101010101" charset="-122"/>
                <a:sym typeface="+mn-ea"/>
              </a:rPr>
              <a:t>社会形态的标准是（  </a:t>
            </a:r>
            <a:r>
              <a:rPr lang="en-US" sz="2400" b="1" dirty="0">
                <a:solidFill>
                  <a:srgbClr val="FF0000"/>
                </a:solidFill>
                <a:latin typeface="华文中宋" panose="02010600040101010101" charset="-122"/>
                <a:ea typeface="华文中宋" panose="02010600040101010101" charset="-122"/>
                <a:sym typeface="+mn-ea"/>
              </a:rPr>
              <a:t>D</a:t>
            </a:r>
            <a:r>
              <a:rPr sz="2400" b="1" dirty="0">
                <a:solidFill>
                  <a:srgbClr val="FF0000"/>
                </a:solidFill>
                <a:latin typeface="华文中宋" panose="02010600040101010101" charset="-122"/>
                <a:ea typeface="华文中宋" panose="02010600040101010101" charset="-122"/>
                <a:sym typeface="+mn-ea"/>
              </a:rPr>
              <a:t>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A．意识形态的不同性质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B．生产关系的不同性质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C．生产力的不同水平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err="1">
                <a:latin typeface="华文中宋" panose="02010600040101010101" charset="-122"/>
                <a:ea typeface="华文中宋" panose="02010600040101010101" charset="-122"/>
                <a:sym typeface="+mn-ea"/>
              </a:rPr>
              <a:t>D．</a:t>
            </a:r>
            <a:r>
              <a:rPr sz="2400" dirty="0" err="1" smtClean="0">
                <a:latin typeface="华文中宋" panose="02010600040101010101" charset="-122"/>
                <a:ea typeface="华文中宋" panose="02010600040101010101" charset="-122"/>
                <a:sym typeface="+mn-ea"/>
              </a:rPr>
              <a:t>人的发展的不同状况</a:t>
            </a:r>
            <a:endParaRPr lang="en-US" sz="2400" dirty="0" smtClean="0">
              <a:latin typeface="华文中宋" panose="02010600040101010101" charset="-122"/>
              <a:ea typeface="华文中宋" panose="02010600040101010101" charset="-122"/>
              <a:sym typeface="+mn-ea"/>
            </a:endParaRPr>
          </a:p>
          <a:p>
            <a:pPr algn="just">
              <a:lnSpc>
                <a:spcPct val="150000"/>
              </a:lnSpc>
            </a:pPr>
            <a:r>
              <a:rPr lang="zh-CN" altLang="en-US" sz="2400" dirty="0">
                <a:latin typeface="华文中宋" panose="02010600040101010101" charset="-122"/>
                <a:ea typeface="华文中宋" panose="02010600040101010101" charset="-122"/>
                <a:sym typeface="+mn-ea"/>
              </a:rPr>
              <a:t>解析：五生，</a:t>
            </a:r>
            <a:r>
              <a:rPr lang="zh-CN" altLang="en-US" sz="2400" b="1" dirty="0">
                <a:solidFill>
                  <a:srgbClr val="C00000"/>
                </a:solidFill>
                <a:latin typeface="华文中宋" panose="02010600040101010101" charset="-122"/>
                <a:ea typeface="华文中宋" panose="02010600040101010101" charset="-122"/>
                <a:sym typeface="+mn-ea"/>
              </a:rPr>
              <a:t>三人</a:t>
            </a:r>
            <a:r>
              <a:rPr lang="zh-CN" altLang="en-US" sz="2400" dirty="0">
                <a:solidFill>
                  <a:srgbClr val="C00000"/>
                </a:solidFill>
                <a:latin typeface="华文中宋" panose="02010600040101010101" charset="-122"/>
                <a:ea typeface="华文中宋" panose="02010600040101010101" charset="-122"/>
                <a:sym typeface="+mn-ea"/>
              </a:rPr>
              <a:t>，</a:t>
            </a:r>
            <a:r>
              <a:rPr lang="en-US" altLang="zh-CN" sz="2400" dirty="0">
                <a:latin typeface="华文中宋" panose="02010600040101010101" charset="-122"/>
                <a:ea typeface="华文中宋" panose="02010600040101010101" charset="-122"/>
                <a:sym typeface="+mn-ea"/>
              </a:rPr>
              <a:t>4G</a:t>
            </a:r>
            <a:endParaRPr lang="en-US" altLang="zh-CN" sz="2400" dirty="0">
              <a:latin typeface="华文中宋" panose="02010600040101010101" charset="-122"/>
              <a:ea typeface="华文中宋" panose="02010600040101010101" charset="-122"/>
              <a:sym typeface="+mn-ea"/>
            </a:endParaRPr>
          </a:p>
          <a:p>
            <a:pPr marL="0" indent="0" algn="just">
              <a:lnSpc>
                <a:spcPct val="150000"/>
              </a:lnSpc>
              <a:buNone/>
            </a:pP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algn="just">
              <a:lnSpc>
                <a:spcPct val="150000"/>
              </a:lnSpc>
            </a:pPr>
            <a:r>
              <a:rPr lang="en-US" sz="2400" dirty="0" smtClean="0">
                <a:latin typeface="华文中宋" panose="02010600040101010101" charset="-122"/>
                <a:ea typeface="华文中宋" panose="02010600040101010101" charset="-122"/>
                <a:sym typeface="+mn-ea"/>
              </a:rPr>
              <a:t>##</a:t>
            </a:r>
            <a:r>
              <a:rPr lang="en-US" altLang="zh-CN" sz="2400" dirty="0" smtClean="0">
                <a:latin typeface="华文中宋" panose="02010600040101010101" charset="-122"/>
                <a:ea typeface="华文中宋" panose="02010600040101010101" charset="-122"/>
                <a:sym typeface="+mn-ea"/>
              </a:rPr>
              <a:t>#</a:t>
            </a:r>
            <a:r>
              <a:rPr lang="en-US" sz="2400" dirty="0" smtClean="0">
                <a:latin typeface="华文中宋" panose="02010600040101010101" charset="-122"/>
                <a:ea typeface="华文中宋" panose="02010600040101010101" charset="-122"/>
                <a:sym typeface="+mn-ea"/>
              </a:rPr>
              <a:t>2</a:t>
            </a:r>
            <a:r>
              <a:rPr sz="2400" dirty="0">
                <a:latin typeface="华文中宋" panose="02010600040101010101" charset="-122"/>
                <a:ea typeface="华文中宋" panose="02010600040101010101" charset="-122"/>
                <a:sym typeface="+mn-ea"/>
              </a:rPr>
              <a:t>. 按照技术社会形态的划分标准，我们可以把人类历史划分为(    )   1410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A．人的依赖性社会、物的依赖性社会、个人全面发展的社会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B． 渔猎社会 、农业社会、工业社会、信息社会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C． 自然经济社会、商品经济社会、产品经济社会    </a:t>
            </a:r>
            <a:endParaRPr sz="2400" dirty="0">
              <a:latin typeface="华文中宋" panose="02010600040101010101" charset="-122"/>
              <a:ea typeface="华文中宋" panose="02010600040101010101" charset="-122"/>
              <a:sym typeface="+mn-ea"/>
            </a:endParaRPr>
          </a:p>
          <a:p>
            <a:pPr algn="just">
              <a:lnSpc>
                <a:spcPct val="150000"/>
              </a:lnSpc>
            </a:pPr>
            <a:r>
              <a:rPr sz="2400" dirty="0">
                <a:latin typeface="华文中宋" panose="02010600040101010101" charset="-122"/>
                <a:ea typeface="华文中宋" panose="02010600040101010101" charset="-122"/>
                <a:sym typeface="+mn-ea"/>
              </a:rPr>
              <a:t>D．古代社会、近代社会、现代社会  </a:t>
            </a:r>
            <a:endParaRPr sz="2400" dirty="0">
              <a:latin typeface="华文中宋" panose="02010600040101010101" charset="-122"/>
              <a:ea typeface="华文中宋" panose="02010600040101010101" charset="-122"/>
              <a:sym typeface="+mn-ea"/>
            </a:endParaRPr>
          </a:p>
          <a:p>
            <a:pPr algn="just">
              <a:lnSpc>
                <a:spcPct val="150000"/>
              </a:lnSpc>
            </a:pPr>
            <a:r>
              <a:rPr lang="zh-CN"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lnSpcReduction="10000"/>
          </a:bodyPr>
          <a:lstStyle/>
          <a:p>
            <a:pPr marL="0" indent="0" algn="just">
              <a:lnSpc>
                <a:spcPct val="150000"/>
              </a:lnSpc>
              <a:buNone/>
            </a:pPr>
            <a:r>
              <a:rPr lang="en-US" sz="2400" dirty="0" smtClean="0">
                <a:latin typeface="华文中宋" panose="02010600040101010101" charset="-122"/>
                <a:ea typeface="华文中宋" panose="02010600040101010101" charset="-122"/>
                <a:sym typeface="+mn-ea"/>
              </a:rPr>
              <a:t>##</a:t>
            </a:r>
            <a:r>
              <a:rPr lang="en-US" altLang="zh-CN" sz="2400" dirty="0" smtClean="0">
                <a:latin typeface="华文中宋" panose="02010600040101010101" charset="-122"/>
                <a:ea typeface="华文中宋" panose="02010600040101010101" charset="-122"/>
                <a:sym typeface="+mn-ea"/>
              </a:rPr>
              <a:t>#</a:t>
            </a:r>
            <a:r>
              <a:rPr lang="en-US" sz="2400" dirty="0" smtClean="0">
                <a:latin typeface="华文中宋" panose="02010600040101010101" charset="-122"/>
                <a:ea typeface="华文中宋" panose="02010600040101010101" charset="-122"/>
                <a:sym typeface="+mn-ea"/>
              </a:rPr>
              <a:t>2</a:t>
            </a:r>
            <a:r>
              <a:rPr sz="2400" dirty="0">
                <a:latin typeface="华文中宋" panose="02010600040101010101" charset="-122"/>
                <a:ea typeface="华文中宋" panose="02010600040101010101" charset="-122"/>
                <a:sym typeface="+mn-ea"/>
              </a:rPr>
              <a:t>. 按照</a:t>
            </a:r>
            <a:r>
              <a:rPr sz="2400" b="1" dirty="0">
                <a:solidFill>
                  <a:srgbClr val="C00000"/>
                </a:solidFill>
                <a:latin typeface="华文中宋" panose="02010600040101010101" charset="-122"/>
                <a:ea typeface="华文中宋" panose="02010600040101010101" charset="-122"/>
                <a:sym typeface="+mn-ea"/>
              </a:rPr>
              <a:t>技术社会形态</a:t>
            </a:r>
            <a:r>
              <a:rPr sz="2400" dirty="0">
                <a:latin typeface="华文中宋" panose="02010600040101010101" charset="-122"/>
                <a:ea typeface="华文中宋" panose="02010600040101010101" charset="-122"/>
                <a:sym typeface="+mn-ea"/>
              </a:rPr>
              <a:t>的划分标准，我们可以把人类历史划分为( </a:t>
            </a:r>
            <a:r>
              <a:rPr sz="2400" b="1" dirty="0">
                <a:solidFill>
                  <a:srgbClr val="FF0000"/>
                </a:solidFill>
                <a:latin typeface="华文中宋" panose="02010600040101010101" charset="-122"/>
                <a:ea typeface="华文中宋" panose="02010600040101010101" charset="-122"/>
                <a:sym typeface="+mn-ea"/>
              </a:rPr>
              <a:t> B  </a:t>
            </a:r>
            <a:r>
              <a:rPr sz="2400" dirty="0">
                <a:latin typeface="华文中宋" panose="02010600040101010101" charset="-122"/>
                <a:ea typeface="华文中宋" panose="02010600040101010101" charset="-122"/>
                <a:sym typeface="+mn-ea"/>
              </a:rPr>
              <a:t>)   1410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A．人的依赖性社会、物的依赖性社会、个人全面发展的社会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FF0000"/>
                </a:solidFill>
                <a:latin typeface="华文中宋" panose="02010600040101010101" charset="-122"/>
                <a:ea typeface="华文中宋" panose="02010600040101010101" charset="-122"/>
                <a:sym typeface="+mn-ea"/>
              </a:rPr>
              <a:t>B． 渔猎社会 、农业社会、工业社会、信息社会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 自然经济社会、商品经济社会、产品经济社会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D．古代社会、近代社会、现代社会  </a:t>
            </a:r>
            <a:endParaRPr sz="2400" dirty="0">
              <a:latin typeface="华文中宋" panose="02010600040101010101" charset="-122"/>
              <a:ea typeface="华文中宋" panose="02010600040101010101" charset="-122"/>
              <a:sym typeface="+mn-ea"/>
            </a:endParaRPr>
          </a:p>
          <a:p>
            <a:pPr marL="0" indent="0" algn="just">
              <a:lnSpc>
                <a:spcPct val="150000"/>
              </a:lnSpc>
              <a:buNone/>
            </a:pPr>
            <a:r>
              <a:rPr lang="zh-CN" sz="2400" dirty="0">
                <a:latin typeface="华文中宋" panose="02010600040101010101" charset="-122"/>
                <a:ea typeface="华文中宋" panose="02010600040101010101" charset="-122"/>
                <a:sym typeface="+mn-ea"/>
              </a:rPr>
              <a:t>解析：</a:t>
            </a:r>
            <a:r>
              <a:rPr sz="2400" dirty="0">
                <a:latin typeface="华文中宋" panose="02010600040101010101" charset="-122"/>
                <a:ea typeface="华文中宋" panose="02010600040101010101" charset="-122"/>
                <a:sym typeface="+mn-ea"/>
              </a:rPr>
              <a:t>技术社会形态就是以生产力和技术发展水平以 及与此相适应的产业结构为标准划分的社会形态。人类历史就有了一个技术社会形态序列：渔猎社会——农业社会——工业社会——信息社会。</a:t>
            </a:r>
            <a:endParaRPr sz="2400" dirty="0">
              <a:latin typeface="华文中宋" panose="02010600040101010101" charset="-122"/>
              <a:ea typeface="华文中宋" panose="02010600040101010101"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5375" y="1630045"/>
            <a:ext cx="8908415" cy="645160"/>
          </a:xfrm>
          <a:prstGeom prst="rect">
            <a:avLst/>
          </a:prstGeom>
        </p:spPr>
        <p:txBody>
          <a:bodyPr wrap="square">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知识点</a:t>
            </a:r>
            <a:r>
              <a:rPr lang="en-US" altLang="zh-CN" sz="2400" b="1" dirty="0" smtClean="0">
                <a:solidFill>
                  <a:prstClr val="black"/>
                </a:solidFill>
                <a:latin typeface="华文中宋" panose="02010600040101010101" charset="-122"/>
                <a:ea typeface="华文中宋" panose="02010600040101010101" charset="-122"/>
              </a:rPr>
              <a:t>5】</a:t>
            </a:r>
            <a:r>
              <a:rPr lang="zh-CN" altLang="en-US" sz="2400" dirty="0" smtClean="0">
                <a:solidFill>
                  <a:prstClr val="black"/>
                </a:solidFill>
                <a:latin typeface="华文中宋" panose="02010600040101010101" charset="-122"/>
                <a:ea typeface="华文中宋" panose="02010600040101010101" charset="-122"/>
              </a:rPr>
              <a:t>社会</a:t>
            </a:r>
            <a:r>
              <a:rPr lang="zh-CN" altLang="en-US" sz="2400" dirty="0">
                <a:solidFill>
                  <a:prstClr val="black"/>
                </a:solidFill>
                <a:latin typeface="华文中宋" panose="02010600040101010101" charset="-122"/>
                <a:ea typeface="华文中宋" panose="02010600040101010101" charset="-122"/>
              </a:rPr>
              <a:t>历史发展的决定性与</a:t>
            </a:r>
            <a:r>
              <a:rPr lang="zh-CN" altLang="en-US" sz="2400" dirty="0" smtClean="0">
                <a:solidFill>
                  <a:prstClr val="black"/>
                </a:solidFill>
                <a:latin typeface="华文中宋" panose="02010600040101010101" charset="-122"/>
                <a:ea typeface="华文中宋" panose="02010600040101010101" charset="-122"/>
              </a:rPr>
              <a:t>选择性</a:t>
            </a:r>
            <a:r>
              <a:rPr lang="zh-CN" altLang="en-US" sz="2400" b="1" dirty="0" smtClean="0">
                <a:solidFill>
                  <a:srgbClr val="00B050"/>
                </a:solidFill>
                <a:latin typeface="华文中宋" panose="02010600040101010101" charset="-122"/>
                <a:ea typeface="华文中宋" panose="02010600040101010101" charset="-122"/>
              </a:rPr>
              <a:t>（理解）</a:t>
            </a:r>
            <a:endParaRPr lang="en-US" altLang="zh-CN" sz="2400" b="1" dirty="0">
              <a:solidFill>
                <a:srgbClr val="00B050"/>
              </a:solidFill>
              <a:latin typeface="华文中宋" panose="02010600040101010101" charset="-122"/>
              <a:ea typeface="华文中宋" panose="02010600040101010101" charset="-122"/>
            </a:endParaRPr>
          </a:p>
        </p:txBody>
      </p:sp>
      <p:sp>
        <p:nvSpPr>
          <p:cNvPr id="3" name="TextBox 2"/>
          <p:cNvSpPr txBox="1"/>
          <p:nvPr/>
        </p:nvSpPr>
        <p:spPr>
          <a:xfrm>
            <a:off x="982544" y="2275101"/>
            <a:ext cx="10756353" cy="3046095"/>
          </a:xfrm>
          <a:prstGeom prst="rect">
            <a:avLst/>
          </a:prstGeom>
          <a:noFill/>
        </p:spPr>
        <p:txBody>
          <a:bodyPr wrap="square" rtlCol="0">
            <a:spAutoFit/>
          </a:bodyPr>
          <a:lstStyle/>
          <a:p>
            <a:pPr>
              <a:lnSpc>
                <a:spcPct val="200000"/>
              </a:lnSpc>
            </a:pPr>
            <a:r>
              <a:rPr lang="en-US" altLang="zh-CN" sz="2400" dirty="0" smtClean="0">
                <a:solidFill>
                  <a:prstClr val="black"/>
                </a:solidFill>
                <a:latin typeface="华文中宋" panose="02010600040101010101" charset="-122"/>
                <a:ea typeface="华文中宋" panose="02010600040101010101" charset="-122"/>
              </a:rPr>
              <a:t>    </a:t>
            </a:r>
            <a:r>
              <a:rPr lang="zh-CN" altLang="en-US" sz="2400" dirty="0" smtClean="0">
                <a:solidFill>
                  <a:prstClr val="black"/>
                </a:solidFill>
                <a:latin typeface="华文中宋" panose="02010600040101010101" charset="-122"/>
                <a:ea typeface="华文中宋" panose="02010600040101010101" charset="-122"/>
              </a:rPr>
              <a:t>含义：历史发展的决定性指的是</a:t>
            </a:r>
            <a:r>
              <a:rPr lang="zh-CN" altLang="en-US" sz="2400" dirty="0" smtClean="0">
                <a:solidFill>
                  <a:srgbClr val="FF0000"/>
                </a:solidFill>
                <a:latin typeface="华文中宋" panose="02010600040101010101" charset="-122"/>
                <a:ea typeface="华文中宋" panose="02010600040101010101" charset="-122"/>
              </a:rPr>
              <a:t>历史决定论</a:t>
            </a:r>
            <a:r>
              <a:rPr lang="zh-CN" altLang="en-US" sz="2400" dirty="0" smtClean="0">
                <a:solidFill>
                  <a:srgbClr val="CC0099"/>
                </a:solidFill>
                <a:latin typeface="华文中宋" panose="02010600040101010101" charset="-122"/>
                <a:ea typeface="华文中宋" panose="02010600040101010101" charset="-122"/>
              </a:rPr>
              <a:t>（社会发展有客观规律）</a:t>
            </a:r>
            <a:endParaRPr lang="zh-CN" altLang="en-US" sz="2400" dirty="0" smtClean="0">
              <a:solidFill>
                <a:srgbClr val="CC0099"/>
              </a:solidFill>
              <a:latin typeface="华文中宋" panose="02010600040101010101" charset="-122"/>
              <a:ea typeface="华文中宋" panose="02010600040101010101" charset="-122"/>
            </a:endParaRPr>
          </a:p>
          <a:p>
            <a:pPr>
              <a:lnSpc>
                <a:spcPct val="200000"/>
              </a:lnSpc>
            </a:pPr>
            <a:r>
              <a:rPr lang="zh-CN" altLang="en-US" sz="1200" dirty="0" smtClean="0">
                <a:solidFill>
                  <a:srgbClr val="CC0099"/>
                </a:solidFill>
                <a:latin typeface="华文中宋" panose="02010600040101010101" charset="-122"/>
                <a:ea typeface="华文中宋" panose="02010600040101010101" charset="-122"/>
              </a:rPr>
              <a:t>                           人不能随心所欲创造历史 </a:t>
            </a:r>
            <a:r>
              <a:rPr lang="en-US" altLang="zh-CN" sz="1200" dirty="0" smtClean="0">
                <a:solidFill>
                  <a:srgbClr val="CC0099"/>
                </a:solidFill>
                <a:latin typeface="华文中宋" panose="02010600040101010101" charset="-122"/>
                <a:ea typeface="华文中宋" panose="02010600040101010101" charset="-122"/>
              </a:rPr>
              <a:t>(</a:t>
            </a:r>
            <a:r>
              <a:rPr lang="zh-CN" altLang="en-US" sz="1200" dirty="0" smtClean="0">
                <a:solidFill>
                  <a:srgbClr val="CC0099"/>
                </a:solidFill>
                <a:latin typeface="华文中宋" panose="02010600040101010101" charset="-122"/>
                <a:ea typeface="华文中宋" panose="02010600040101010101" charset="-122"/>
              </a:rPr>
              <a:t>考</a:t>
            </a:r>
            <a:r>
              <a:rPr lang="en-US" altLang="zh-CN" sz="1200" dirty="0" smtClean="0">
                <a:solidFill>
                  <a:srgbClr val="CC0099"/>
                </a:solidFill>
                <a:latin typeface="华文中宋" panose="02010600040101010101" charset="-122"/>
                <a:ea typeface="华文中宋" panose="02010600040101010101" charset="-122"/>
              </a:rPr>
              <a:t>)</a:t>
            </a:r>
            <a:endParaRPr lang="zh-CN" altLang="en-US" sz="1200" dirty="0" smtClean="0">
              <a:solidFill>
                <a:srgbClr val="CC0099"/>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             选择性指的是主体选择的作用</a:t>
            </a:r>
            <a:r>
              <a:rPr lang="zh-CN" altLang="en-US" sz="2400" dirty="0" smtClean="0">
                <a:solidFill>
                  <a:srgbClr val="CC0099"/>
                </a:solidFill>
                <a:latin typeface="华文中宋" panose="02010600040101010101" charset="-122"/>
                <a:ea typeface="华文中宋" panose="02010600040101010101" charset="-122"/>
              </a:rPr>
              <a:t>（可以有很多</a:t>
            </a:r>
            <a:r>
              <a:rPr lang="zh-CN" altLang="en-US" sz="2400" dirty="0" smtClean="0">
                <a:solidFill>
                  <a:srgbClr val="CC0099"/>
                </a:solidFill>
                <a:latin typeface="华文中宋" panose="02010600040101010101" charset="-122"/>
                <a:ea typeface="华文中宋" panose="02010600040101010101" charset="-122"/>
                <a:sym typeface="+mn-ea"/>
              </a:rPr>
              <a:t>选择</a:t>
            </a:r>
            <a:r>
              <a:rPr lang="zh-CN" altLang="en-US" sz="2400" dirty="0" smtClean="0">
                <a:solidFill>
                  <a:srgbClr val="CC0099"/>
                </a:solidFill>
                <a:latin typeface="华文中宋" panose="02010600040101010101" charset="-122"/>
                <a:ea typeface="华文中宋" panose="02010600040101010101" charset="-122"/>
              </a:rPr>
              <a:t>）</a:t>
            </a:r>
            <a:endParaRPr lang="zh-CN" altLang="en-US" sz="2400" dirty="0" smtClean="0">
              <a:solidFill>
                <a:srgbClr val="CC0099"/>
              </a:solidFill>
              <a:latin typeface="华文中宋" panose="02010600040101010101" charset="-122"/>
              <a:ea typeface="华文中宋" panose="02010600040101010101" charset="-122"/>
            </a:endParaRPr>
          </a:p>
          <a:p>
            <a:pPr>
              <a:lnSpc>
                <a:spcPct val="200000"/>
              </a:lnSpc>
            </a:pPr>
            <a:r>
              <a:rPr lang="zh-CN" altLang="en-US" sz="1200" dirty="0" smtClean="0">
                <a:solidFill>
                  <a:srgbClr val="CC0099"/>
                </a:solidFill>
                <a:latin typeface="华文中宋" panose="02010600040101010101" charset="-122"/>
                <a:ea typeface="华文中宋" panose="02010600040101010101" charset="-122"/>
              </a:rPr>
              <a:t>                          具体道路可以选择：中国特色社会主义道路</a:t>
            </a:r>
            <a:endParaRPr lang="zh-CN" altLang="en-US" sz="1200" dirty="0" smtClean="0">
              <a:solidFill>
                <a:srgbClr val="CC0099"/>
              </a:solidFill>
              <a:latin typeface="华文中宋" panose="02010600040101010101" charset="-122"/>
              <a:ea typeface="华文中宋" panose="02010600040101010101" charset="-122"/>
            </a:endParaRPr>
          </a:p>
          <a:p>
            <a:pPr>
              <a:lnSpc>
                <a:spcPct val="200000"/>
              </a:lnSpc>
            </a:pPr>
            <a:endParaRPr lang="zh-CN" altLang="en-US" sz="2400" dirty="0">
              <a:solidFill>
                <a:srgbClr val="CC0099"/>
              </a:solidFill>
              <a:latin typeface="华文中宋" panose="02010600040101010101" charset="-122"/>
              <a:ea typeface="华文中宋" panose="02010600040101010101" charset="-122"/>
            </a:endParaRPr>
          </a:p>
        </p:txBody>
      </p:sp>
      <p:sp>
        <p:nvSpPr>
          <p:cNvPr id="15" name="object 3"/>
          <p:cNvSpPr txBox="1">
            <a:spLocks noGrp="1"/>
          </p:cNvSpPr>
          <p:nvPr/>
        </p:nvSpPr>
        <p:spPr>
          <a:xfrm>
            <a:off x="1266190" y="50800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社会基本矛盾及其运动规</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社会基本矛盾及其运动规律"/>
          <p:cNvPicPr>
            <a:picLocks noChangeAspect="1"/>
          </p:cNvPicPr>
          <p:nvPr/>
        </p:nvPicPr>
        <p:blipFill>
          <a:blip r:embed="rId1"/>
          <a:stretch>
            <a:fillRect/>
          </a:stretch>
        </p:blipFill>
        <p:spPr>
          <a:xfrm>
            <a:off x="-50165" y="79375"/>
            <a:ext cx="12601575" cy="6699250"/>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481583"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4" name="object 4"/>
          <p:cNvSpPr/>
          <p:nvPr/>
        </p:nvSpPr>
        <p:spPr>
          <a:xfrm>
            <a:off x="661416"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5" name="object 5"/>
          <p:cNvSpPr/>
          <p:nvPr/>
        </p:nvSpPr>
        <p:spPr>
          <a:xfrm>
            <a:off x="838200" y="484631"/>
            <a:ext cx="73660" cy="483234"/>
          </a:xfrm>
          <a:custGeom>
            <a:avLst/>
            <a:gdLst/>
            <a:ahLst/>
            <a:cxnLst/>
            <a:rect l="l" t="t" r="r" b="b"/>
            <a:pathLst>
              <a:path w="73659" h="483234">
                <a:moveTo>
                  <a:pt x="0" y="0"/>
                </a:moveTo>
                <a:lnTo>
                  <a:pt x="73152" y="0"/>
                </a:lnTo>
                <a:lnTo>
                  <a:pt x="73152" y="483108"/>
                </a:lnTo>
                <a:lnTo>
                  <a:pt x="0" y="483108"/>
                </a:lnTo>
                <a:lnTo>
                  <a:pt x="0" y="0"/>
                </a:lnTo>
                <a:close/>
              </a:path>
            </a:pathLst>
          </a:custGeom>
          <a:solidFill>
            <a:srgbClr val="C00000"/>
          </a:solidFill>
        </p:spPr>
        <p:txBody>
          <a:bodyPr wrap="square" lIns="0" tIns="0" rIns="0" bIns="0" rtlCol="0"/>
          <a:lstStyle/>
          <a:p>
            <a:endParaRPr sz="1800"/>
          </a:p>
        </p:txBody>
      </p:sp>
      <p:sp>
        <p:nvSpPr>
          <p:cNvPr id="6" name="object 6"/>
          <p:cNvSpPr txBox="1">
            <a:spLocks noGrp="1"/>
          </p:cNvSpPr>
          <p:nvPr>
            <p:ph type="title"/>
          </p:nvPr>
        </p:nvSpPr>
        <p:spPr>
          <a:xfrm>
            <a:off x="1221739" y="455725"/>
            <a:ext cx="6108065" cy="492125"/>
          </a:xfrm>
          <a:prstGeom prst="rect">
            <a:avLst/>
          </a:prstGeom>
        </p:spPr>
        <p:txBody>
          <a:bodyPr vert="horz" wrap="square" lIns="0" tIns="0" rIns="0" bIns="0" rtlCol="0">
            <a:spAutoFit/>
          </a:bodyPr>
          <a:lstStyle/>
          <a:p>
            <a:pPr marL="12700">
              <a:lnSpc>
                <a:spcPct val="100000"/>
              </a:lnSpc>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第三</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章</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人类社会及其发展规</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7" name="object 7"/>
          <p:cNvSpPr/>
          <p:nvPr/>
        </p:nvSpPr>
        <p:spPr>
          <a:xfrm>
            <a:off x="1827276" y="1862327"/>
            <a:ext cx="719455" cy="759460"/>
          </a:xfrm>
          <a:custGeom>
            <a:avLst/>
            <a:gdLst/>
            <a:ahLst/>
            <a:cxnLst/>
            <a:rect l="l" t="t" r="r" b="b"/>
            <a:pathLst>
              <a:path w="719455" h="759460">
                <a:moveTo>
                  <a:pt x="509016" y="758952"/>
                </a:moveTo>
                <a:lnTo>
                  <a:pt x="210312" y="758952"/>
                </a:lnTo>
                <a:lnTo>
                  <a:pt x="0" y="548640"/>
                </a:lnTo>
                <a:lnTo>
                  <a:pt x="0" y="210312"/>
                </a:lnTo>
                <a:lnTo>
                  <a:pt x="210312" y="0"/>
                </a:lnTo>
                <a:lnTo>
                  <a:pt x="509016" y="0"/>
                </a:lnTo>
                <a:lnTo>
                  <a:pt x="719328" y="210312"/>
                </a:lnTo>
                <a:lnTo>
                  <a:pt x="719328" y="548640"/>
                </a:lnTo>
                <a:lnTo>
                  <a:pt x="509016" y="758952"/>
                </a:lnTo>
                <a:close/>
              </a:path>
            </a:pathLst>
          </a:custGeom>
          <a:solidFill>
            <a:srgbClr val="C00000"/>
          </a:solidFill>
        </p:spPr>
        <p:txBody>
          <a:bodyPr wrap="square" lIns="0" tIns="0" rIns="0" bIns="0" rtlCol="0"/>
          <a:lstStyle/>
          <a:p>
            <a:endParaRPr sz="1800"/>
          </a:p>
        </p:txBody>
      </p:sp>
      <p:sp>
        <p:nvSpPr>
          <p:cNvPr id="8" name="object 8"/>
          <p:cNvSpPr/>
          <p:nvPr/>
        </p:nvSpPr>
        <p:spPr>
          <a:xfrm>
            <a:off x="2057400" y="1965960"/>
            <a:ext cx="274319" cy="548639"/>
          </a:xfrm>
          <a:prstGeom prst="rect">
            <a:avLst/>
          </a:prstGeom>
          <a:blipFill>
            <a:blip r:embed="rId2" cstate="print"/>
            <a:stretch>
              <a:fillRect/>
            </a:stretch>
          </a:blipFill>
        </p:spPr>
        <p:txBody>
          <a:bodyPr wrap="square" lIns="0" tIns="0" rIns="0" bIns="0" rtlCol="0"/>
          <a:lstStyle/>
          <a:p>
            <a:endParaRPr sz="1800"/>
          </a:p>
        </p:txBody>
      </p:sp>
      <p:sp>
        <p:nvSpPr>
          <p:cNvPr id="9" name="object 9"/>
          <p:cNvSpPr/>
          <p:nvPr/>
        </p:nvSpPr>
        <p:spPr>
          <a:xfrm>
            <a:off x="3015995" y="1862327"/>
            <a:ext cx="5966460" cy="748665"/>
          </a:xfrm>
          <a:custGeom>
            <a:avLst/>
            <a:gdLst/>
            <a:ahLst/>
            <a:cxnLst/>
            <a:rect l="l" t="t" r="r" b="b"/>
            <a:pathLst>
              <a:path w="5966459" h="748664">
                <a:moveTo>
                  <a:pt x="5591556" y="748284"/>
                </a:moveTo>
                <a:lnTo>
                  <a:pt x="0" y="748284"/>
                </a:lnTo>
                <a:lnTo>
                  <a:pt x="0" y="0"/>
                </a:lnTo>
                <a:lnTo>
                  <a:pt x="5591556" y="0"/>
                </a:lnTo>
                <a:lnTo>
                  <a:pt x="5966459" y="374904"/>
                </a:lnTo>
                <a:lnTo>
                  <a:pt x="5591556" y="748284"/>
                </a:lnTo>
                <a:close/>
              </a:path>
            </a:pathLst>
          </a:custGeom>
          <a:solidFill>
            <a:srgbClr val="E7E6E6"/>
          </a:solidFill>
        </p:spPr>
        <p:txBody>
          <a:bodyPr wrap="square" lIns="0" tIns="0" rIns="0" bIns="0" rtlCol="0">
            <a:noAutofit/>
          </a:bodyPr>
          <a:lstStyle/>
          <a:p>
            <a:pPr lvl="0" algn="l"/>
            <a:endParaRPr sz="1800">
              <a:sym typeface="+mn-ea"/>
            </a:endParaRPr>
          </a:p>
        </p:txBody>
      </p:sp>
      <p:sp>
        <p:nvSpPr>
          <p:cNvPr id="10" name="object 10"/>
          <p:cNvSpPr/>
          <p:nvPr/>
        </p:nvSpPr>
        <p:spPr>
          <a:xfrm>
            <a:off x="1827276" y="2822448"/>
            <a:ext cx="719455" cy="759460"/>
          </a:xfrm>
          <a:custGeom>
            <a:avLst/>
            <a:gdLst/>
            <a:ahLst/>
            <a:cxnLst/>
            <a:rect l="l" t="t" r="r" b="b"/>
            <a:pathLst>
              <a:path w="719455" h="759460">
                <a:moveTo>
                  <a:pt x="509016" y="758951"/>
                </a:moveTo>
                <a:lnTo>
                  <a:pt x="210312" y="758951"/>
                </a:lnTo>
                <a:lnTo>
                  <a:pt x="0" y="547115"/>
                </a:lnTo>
                <a:lnTo>
                  <a:pt x="0" y="210312"/>
                </a:lnTo>
                <a:lnTo>
                  <a:pt x="210312" y="0"/>
                </a:lnTo>
                <a:lnTo>
                  <a:pt x="509016" y="0"/>
                </a:lnTo>
                <a:lnTo>
                  <a:pt x="719328" y="210312"/>
                </a:lnTo>
                <a:lnTo>
                  <a:pt x="719328" y="547115"/>
                </a:lnTo>
                <a:lnTo>
                  <a:pt x="509016" y="758951"/>
                </a:lnTo>
                <a:close/>
              </a:path>
            </a:pathLst>
          </a:custGeom>
          <a:solidFill>
            <a:srgbClr val="C00000"/>
          </a:solidFill>
        </p:spPr>
        <p:txBody>
          <a:bodyPr wrap="square" lIns="0" tIns="0" rIns="0" bIns="0" rtlCol="0"/>
          <a:lstStyle/>
          <a:p>
            <a:endParaRPr sz="1800"/>
          </a:p>
        </p:txBody>
      </p:sp>
      <p:sp>
        <p:nvSpPr>
          <p:cNvPr id="11" name="object 11"/>
          <p:cNvSpPr/>
          <p:nvPr/>
        </p:nvSpPr>
        <p:spPr>
          <a:xfrm>
            <a:off x="2057400" y="2926079"/>
            <a:ext cx="274319" cy="548639"/>
          </a:xfrm>
          <a:prstGeom prst="rect">
            <a:avLst/>
          </a:prstGeom>
          <a:blipFill>
            <a:blip r:embed="rId3" cstate="print"/>
            <a:stretch>
              <a:fillRect/>
            </a:stretch>
          </a:blipFill>
        </p:spPr>
        <p:txBody>
          <a:bodyPr wrap="square" lIns="0" tIns="0" rIns="0" bIns="0" rtlCol="0"/>
          <a:lstStyle/>
          <a:p>
            <a:endParaRPr sz="1800"/>
          </a:p>
        </p:txBody>
      </p:sp>
      <p:sp>
        <p:nvSpPr>
          <p:cNvPr id="12" name="object 12"/>
          <p:cNvSpPr/>
          <p:nvPr/>
        </p:nvSpPr>
        <p:spPr>
          <a:xfrm>
            <a:off x="3015995" y="2822448"/>
            <a:ext cx="5966460" cy="748665"/>
          </a:xfrm>
          <a:custGeom>
            <a:avLst/>
            <a:gdLst/>
            <a:ahLst/>
            <a:cxnLst/>
            <a:rect l="l" t="t" r="r" b="b"/>
            <a:pathLst>
              <a:path w="5966459" h="748664">
                <a:moveTo>
                  <a:pt x="5591556" y="748284"/>
                </a:moveTo>
                <a:lnTo>
                  <a:pt x="0" y="748284"/>
                </a:lnTo>
                <a:lnTo>
                  <a:pt x="0" y="0"/>
                </a:lnTo>
                <a:lnTo>
                  <a:pt x="5591556" y="0"/>
                </a:lnTo>
                <a:lnTo>
                  <a:pt x="5966459" y="373379"/>
                </a:lnTo>
                <a:lnTo>
                  <a:pt x="5591556" y="748284"/>
                </a:lnTo>
                <a:close/>
              </a:path>
            </a:pathLst>
          </a:custGeom>
          <a:solidFill>
            <a:srgbClr val="C00000"/>
          </a:solidFill>
        </p:spPr>
        <p:txBody>
          <a:bodyPr wrap="square" lIns="0" tIns="0" rIns="0" bIns="0" rtlCol="0">
            <a:noAutofit/>
          </a:bodyPr>
          <a:lstStyle/>
          <a:p>
            <a:pPr lvl="0" algn="l"/>
            <a:endParaRPr sz="1800">
              <a:sym typeface="+mn-ea"/>
            </a:endParaRPr>
          </a:p>
        </p:txBody>
      </p:sp>
      <p:sp>
        <p:nvSpPr>
          <p:cNvPr id="13" name="object 13"/>
          <p:cNvSpPr/>
          <p:nvPr/>
        </p:nvSpPr>
        <p:spPr>
          <a:xfrm>
            <a:off x="1827276" y="3785615"/>
            <a:ext cx="719455" cy="759460"/>
          </a:xfrm>
          <a:custGeom>
            <a:avLst/>
            <a:gdLst/>
            <a:ahLst/>
            <a:cxnLst/>
            <a:rect l="l" t="t" r="r" b="b"/>
            <a:pathLst>
              <a:path w="719455" h="759460">
                <a:moveTo>
                  <a:pt x="509016" y="758951"/>
                </a:moveTo>
                <a:lnTo>
                  <a:pt x="210312" y="758951"/>
                </a:lnTo>
                <a:lnTo>
                  <a:pt x="0" y="547116"/>
                </a:lnTo>
                <a:lnTo>
                  <a:pt x="0" y="210312"/>
                </a:lnTo>
                <a:lnTo>
                  <a:pt x="210312" y="0"/>
                </a:lnTo>
                <a:lnTo>
                  <a:pt x="509016" y="0"/>
                </a:lnTo>
                <a:lnTo>
                  <a:pt x="719328" y="210312"/>
                </a:lnTo>
                <a:lnTo>
                  <a:pt x="719328" y="547116"/>
                </a:lnTo>
                <a:lnTo>
                  <a:pt x="509016" y="758951"/>
                </a:lnTo>
                <a:close/>
              </a:path>
            </a:pathLst>
          </a:custGeom>
          <a:solidFill>
            <a:srgbClr val="C00000"/>
          </a:solidFill>
        </p:spPr>
        <p:txBody>
          <a:bodyPr wrap="square" lIns="0" tIns="0" rIns="0" bIns="0" rtlCol="0"/>
          <a:lstStyle/>
          <a:p>
            <a:endParaRPr sz="1800"/>
          </a:p>
        </p:txBody>
      </p:sp>
      <p:sp>
        <p:nvSpPr>
          <p:cNvPr id="14" name="object 14"/>
          <p:cNvSpPr/>
          <p:nvPr/>
        </p:nvSpPr>
        <p:spPr>
          <a:xfrm>
            <a:off x="2057400" y="3886200"/>
            <a:ext cx="274319" cy="548639"/>
          </a:xfrm>
          <a:prstGeom prst="rect">
            <a:avLst/>
          </a:prstGeom>
          <a:blipFill>
            <a:blip r:embed="rId4" cstate="print"/>
            <a:stretch>
              <a:fillRect/>
            </a:stretch>
          </a:blipFill>
        </p:spPr>
        <p:txBody>
          <a:bodyPr wrap="square" lIns="0" tIns="0" rIns="0" bIns="0" rtlCol="0"/>
          <a:lstStyle/>
          <a:p>
            <a:endParaRPr sz="1800"/>
          </a:p>
        </p:txBody>
      </p:sp>
      <p:sp>
        <p:nvSpPr>
          <p:cNvPr id="15" name="object 15"/>
          <p:cNvSpPr/>
          <p:nvPr/>
        </p:nvSpPr>
        <p:spPr>
          <a:xfrm>
            <a:off x="3015995" y="3796284"/>
            <a:ext cx="5966460" cy="748665"/>
          </a:xfrm>
          <a:custGeom>
            <a:avLst/>
            <a:gdLst/>
            <a:ahLst/>
            <a:cxnLst/>
            <a:rect l="l" t="t" r="r" b="b"/>
            <a:pathLst>
              <a:path w="5966459" h="748664">
                <a:moveTo>
                  <a:pt x="5591556" y="748283"/>
                </a:moveTo>
                <a:lnTo>
                  <a:pt x="0" y="748283"/>
                </a:lnTo>
                <a:lnTo>
                  <a:pt x="0" y="0"/>
                </a:lnTo>
                <a:lnTo>
                  <a:pt x="5591556" y="0"/>
                </a:lnTo>
                <a:lnTo>
                  <a:pt x="5966459" y="373379"/>
                </a:lnTo>
                <a:lnTo>
                  <a:pt x="5591556" y="748283"/>
                </a:lnTo>
                <a:close/>
              </a:path>
            </a:pathLst>
          </a:custGeom>
          <a:solidFill>
            <a:srgbClr val="E7E6E6"/>
          </a:solidFill>
        </p:spPr>
        <p:txBody>
          <a:bodyPr wrap="square" lIns="0" tIns="0" rIns="0" bIns="0" rtlCol="0"/>
          <a:lstStyle/>
          <a:p>
            <a:endParaRPr sz="1800"/>
          </a:p>
        </p:txBody>
      </p:sp>
      <p:sp>
        <p:nvSpPr>
          <p:cNvPr id="16" name="object 16"/>
          <p:cNvSpPr txBox="1"/>
          <p:nvPr/>
        </p:nvSpPr>
        <p:spPr>
          <a:xfrm>
            <a:off x="3568700" y="1966092"/>
            <a:ext cx="4670425" cy="2617470"/>
          </a:xfrm>
          <a:prstGeom prst="rect">
            <a:avLst/>
          </a:prstGeom>
        </p:spPr>
        <p:txBody>
          <a:bodyPr vert="horz" wrap="square" lIns="0" tIns="0" rIns="0" bIns="0" rtlCol="0">
            <a:spAutoFit/>
          </a:bodyPr>
          <a:lstStyle/>
          <a:p>
            <a:pPr marL="635" algn="ctr">
              <a:lnSpc>
                <a:spcPct val="100000"/>
              </a:lnSpc>
            </a:pPr>
            <a:r>
              <a:rPr sz="2800" b="1" dirty="0">
                <a:solidFill>
                  <a:schemeClr val="tx1"/>
                </a:solidFill>
                <a:latin typeface="华文中宋" panose="02010600040101010101" charset="-122"/>
                <a:ea typeface="华文中宋" panose="02010600040101010101" charset="-122"/>
                <a:cs typeface="方正清刻本悦宋简体" panose="02000000000000000000" pitchFamily="2" charset="-122"/>
              </a:rPr>
              <a:t>社会基本矛盾及其运动规</a:t>
            </a:r>
            <a:r>
              <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rPr>
              <a:t>律</a:t>
            </a:r>
            <a:endPar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solidFill>
                  <a:schemeClr val="bg1"/>
                </a:solidFill>
                <a:latin typeface="华文中宋" panose="02010600040101010101" charset="-122"/>
                <a:ea typeface="华文中宋" panose="02010600040101010101" charset="-122"/>
                <a:cs typeface="方正清刻本悦宋简体" panose="02000000000000000000" pitchFamily="2" charset="-122"/>
              </a:rPr>
              <a:t>社会历史发展的动</a:t>
            </a:r>
            <a:r>
              <a:rPr sz="2800" b="1" spc="-20" dirty="0">
                <a:solidFill>
                  <a:schemeClr val="bg1"/>
                </a:solidFill>
                <a:latin typeface="华文中宋" panose="02010600040101010101" charset="-122"/>
                <a:ea typeface="华文中宋" panose="02010600040101010101" charset="-122"/>
                <a:cs typeface="方正清刻本悦宋简体" panose="02000000000000000000" pitchFamily="2" charset="-122"/>
              </a:rPr>
              <a:t>力</a:t>
            </a:r>
            <a:endParaRPr sz="2800" b="1" spc="-20" dirty="0">
              <a:solidFill>
                <a:schemeClr val="bg1"/>
              </a:solidFill>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latin typeface="华文中宋" panose="02010600040101010101" charset="-122"/>
                <a:ea typeface="华文中宋" panose="02010600040101010101" charset="-122"/>
                <a:cs typeface="方正清刻本悦宋简体" panose="02000000000000000000" pitchFamily="2" charset="-122"/>
              </a:rPr>
              <a:t>人民群众在历史发展中的作</a:t>
            </a:r>
            <a:r>
              <a:rPr sz="2800" b="1" spc="-20" dirty="0">
                <a:latin typeface="华文中宋" panose="02010600040101010101" charset="-122"/>
                <a:ea typeface="华文中宋" panose="02010600040101010101" charset="-122"/>
                <a:cs typeface="方正清刻本悦宋简体" panose="02000000000000000000" pitchFamily="2" charset="-122"/>
              </a:rPr>
              <a:t>用</a:t>
            </a:r>
            <a:endParaRPr sz="2800">
              <a:latin typeface="华文中宋" panose="02010600040101010101" charset="-122"/>
              <a:ea typeface="华文中宋" panose="02010600040101010101"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9406" y="2594319"/>
            <a:ext cx="4480560" cy="110744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a:t>
            </a:r>
            <a:endParaRPr sz="2400" b="1" spc="-5" dirty="0">
              <a:latin typeface="微软雅黑" panose="020B0503020204020204" pitchFamily="34" charset="-122"/>
              <a:cs typeface="微软雅黑" panose="020B0503020204020204" pitchFamily="34" charset="-122"/>
            </a:endParaRPr>
          </a:p>
          <a:p>
            <a:pPr marL="12700">
              <a:lnSpc>
                <a:spcPct val="100000"/>
              </a:lnSpc>
            </a:pPr>
            <a:endParaRPr sz="2400" b="1" spc="-5" dirty="0">
              <a:latin typeface="微软雅黑" panose="020B0503020204020204" pitchFamily="34" charset="-122"/>
              <a:cs typeface="微软雅黑" panose="020B0503020204020204" pitchFamily="34" charset="-122"/>
            </a:endParaRPr>
          </a:p>
          <a:p>
            <a:pPr marL="12700">
              <a:lnSpc>
                <a:spcPct val="100000"/>
              </a:lnSpc>
            </a:pPr>
            <a:r>
              <a:rPr sz="2400" b="1" spc="-5" dirty="0">
                <a:latin typeface="微软雅黑" panose="020B0503020204020204" pitchFamily="34" charset="-122"/>
                <a:cs typeface="微软雅黑" panose="020B0503020204020204" pitchFamily="34" charset="-122"/>
              </a:rPr>
              <a:t>社会历史发展的动力</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3586873" y="2482545"/>
            <a:ext cx="175260" cy="1892300"/>
          </a:xfrm>
          <a:custGeom>
            <a:avLst/>
            <a:gdLst/>
            <a:ahLst/>
            <a:cxnLst/>
            <a:rect l="l" t="t" r="r" b="b"/>
            <a:pathLst>
              <a:path w="175260" h="1892300">
                <a:moveTo>
                  <a:pt x="174815" y="25400"/>
                </a:moveTo>
                <a:lnTo>
                  <a:pt x="119189" y="25400"/>
                </a:lnTo>
                <a:lnTo>
                  <a:pt x="122440" y="12700"/>
                </a:lnTo>
                <a:lnTo>
                  <a:pt x="134632" y="12700"/>
                </a:lnTo>
                <a:lnTo>
                  <a:pt x="135381" y="0"/>
                </a:lnTo>
                <a:lnTo>
                  <a:pt x="173647" y="0"/>
                </a:lnTo>
                <a:lnTo>
                  <a:pt x="174815" y="25400"/>
                </a:lnTo>
                <a:close/>
              </a:path>
              <a:path w="175260" h="1892300">
                <a:moveTo>
                  <a:pt x="145237" y="38100"/>
                </a:moveTo>
                <a:lnTo>
                  <a:pt x="108432" y="38100"/>
                </a:lnTo>
                <a:lnTo>
                  <a:pt x="111683" y="25400"/>
                </a:lnTo>
                <a:lnTo>
                  <a:pt x="148678" y="25400"/>
                </a:lnTo>
                <a:lnTo>
                  <a:pt x="145237" y="38100"/>
                </a:lnTo>
                <a:close/>
              </a:path>
              <a:path w="175260" h="1892300">
                <a:moveTo>
                  <a:pt x="148005" y="38100"/>
                </a:moveTo>
                <a:lnTo>
                  <a:pt x="148678" y="25400"/>
                </a:lnTo>
                <a:lnTo>
                  <a:pt x="151549" y="25400"/>
                </a:lnTo>
                <a:lnTo>
                  <a:pt x="148005" y="38100"/>
                </a:lnTo>
                <a:close/>
              </a:path>
              <a:path w="175260" h="1892300">
                <a:moveTo>
                  <a:pt x="134581" y="50800"/>
                </a:moveTo>
                <a:lnTo>
                  <a:pt x="99885" y="50800"/>
                </a:lnTo>
                <a:lnTo>
                  <a:pt x="102679" y="38100"/>
                </a:lnTo>
                <a:lnTo>
                  <a:pt x="137604" y="38100"/>
                </a:lnTo>
                <a:lnTo>
                  <a:pt x="134581" y="50800"/>
                </a:lnTo>
                <a:close/>
              </a:path>
              <a:path w="175260" h="1892300">
                <a:moveTo>
                  <a:pt x="127330" y="63500"/>
                </a:moveTo>
                <a:lnTo>
                  <a:pt x="94792" y="63500"/>
                </a:lnTo>
                <a:lnTo>
                  <a:pt x="97256" y="50800"/>
                </a:lnTo>
                <a:lnTo>
                  <a:pt x="129984" y="50800"/>
                </a:lnTo>
                <a:lnTo>
                  <a:pt x="127330" y="63500"/>
                </a:lnTo>
                <a:close/>
              </a:path>
              <a:path w="175260" h="1892300">
                <a:moveTo>
                  <a:pt x="120980" y="76200"/>
                </a:moveTo>
                <a:lnTo>
                  <a:pt x="90411" y="76200"/>
                </a:lnTo>
                <a:lnTo>
                  <a:pt x="92519" y="63500"/>
                </a:lnTo>
                <a:lnTo>
                  <a:pt x="123202" y="63500"/>
                </a:lnTo>
                <a:lnTo>
                  <a:pt x="120980" y="76200"/>
                </a:lnTo>
                <a:close/>
              </a:path>
              <a:path w="175260" h="1892300">
                <a:moveTo>
                  <a:pt x="115735" y="88900"/>
                </a:moveTo>
                <a:lnTo>
                  <a:pt x="86740" y="88900"/>
                </a:lnTo>
                <a:lnTo>
                  <a:pt x="88480" y="76200"/>
                </a:lnTo>
                <a:lnTo>
                  <a:pt x="117500" y="76200"/>
                </a:lnTo>
                <a:lnTo>
                  <a:pt x="115735" y="88900"/>
                </a:lnTo>
                <a:close/>
              </a:path>
              <a:path w="175260" h="1892300">
                <a:moveTo>
                  <a:pt x="112966" y="101600"/>
                </a:moveTo>
                <a:lnTo>
                  <a:pt x="83832" y="101600"/>
                </a:lnTo>
                <a:lnTo>
                  <a:pt x="85191" y="88900"/>
                </a:lnTo>
                <a:lnTo>
                  <a:pt x="114388" y="88900"/>
                </a:lnTo>
                <a:lnTo>
                  <a:pt x="112966" y="101600"/>
                </a:lnTo>
                <a:close/>
              </a:path>
              <a:path w="175260" h="1892300">
                <a:moveTo>
                  <a:pt x="109994" y="114300"/>
                </a:moveTo>
                <a:lnTo>
                  <a:pt x="81699" y="114300"/>
                </a:lnTo>
                <a:lnTo>
                  <a:pt x="82664" y="101600"/>
                </a:lnTo>
                <a:lnTo>
                  <a:pt x="110883" y="101600"/>
                </a:lnTo>
                <a:lnTo>
                  <a:pt x="109994" y="114300"/>
                </a:lnTo>
                <a:close/>
              </a:path>
              <a:path w="175260" h="1892300">
                <a:moveTo>
                  <a:pt x="108877" y="127000"/>
                </a:moveTo>
                <a:lnTo>
                  <a:pt x="80390" y="127000"/>
                </a:lnTo>
                <a:lnTo>
                  <a:pt x="80937" y="114300"/>
                </a:lnTo>
                <a:lnTo>
                  <a:pt x="109385" y="114300"/>
                </a:lnTo>
                <a:lnTo>
                  <a:pt x="108877" y="127000"/>
                </a:lnTo>
                <a:close/>
              </a:path>
              <a:path w="175260" h="1892300">
                <a:moveTo>
                  <a:pt x="108394" y="825500"/>
                </a:moveTo>
                <a:lnTo>
                  <a:pt x="79832" y="825500"/>
                </a:lnTo>
                <a:lnTo>
                  <a:pt x="79933" y="812800"/>
                </a:lnTo>
                <a:lnTo>
                  <a:pt x="80048" y="127000"/>
                </a:lnTo>
                <a:lnTo>
                  <a:pt x="108610" y="127000"/>
                </a:lnTo>
                <a:lnTo>
                  <a:pt x="108508" y="139700"/>
                </a:lnTo>
                <a:lnTo>
                  <a:pt x="108394" y="825500"/>
                </a:lnTo>
                <a:close/>
              </a:path>
              <a:path w="175260" h="1892300">
                <a:moveTo>
                  <a:pt x="107505" y="838200"/>
                </a:moveTo>
                <a:lnTo>
                  <a:pt x="79057" y="838200"/>
                </a:lnTo>
                <a:lnTo>
                  <a:pt x="79565" y="825500"/>
                </a:lnTo>
                <a:lnTo>
                  <a:pt x="108051" y="825500"/>
                </a:lnTo>
                <a:lnTo>
                  <a:pt x="107505" y="838200"/>
                </a:lnTo>
                <a:close/>
              </a:path>
              <a:path w="175260" h="1892300">
                <a:moveTo>
                  <a:pt x="105778" y="850900"/>
                </a:moveTo>
                <a:lnTo>
                  <a:pt x="76555" y="850900"/>
                </a:lnTo>
                <a:lnTo>
                  <a:pt x="77622" y="838200"/>
                </a:lnTo>
                <a:lnTo>
                  <a:pt x="106743" y="838200"/>
                </a:lnTo>
                <a:lnTo>
                  <a:pt x="105778" y="850900"/>
                </a:lnTo>
                <a:close/>
              </a:path>
              <a:path w="175260" h="1892300">
                <a:moveTo>
                  <a:pt x="103250" y="863600"/>
                </a:moveTo>
                <a:lnTo>
                  <a:pt x="74053" y="863600"/>
                </a:lnTo>
                <a:lnTo>
                  <a:pt x="75476" y="850900"/>
                </a:lnTo>
                <a:lnTo>
                  <a:pt x="104609" y="850900"/>
                </a:lnTo>
                <a:lnTo>
                  <a:pt x="103250" y="863600"/>
                </a:lnTo>
                <a:close/>
              </a:path>
              <a:path w="175260" h="1892300">
                <a:moveTo>
                  <a:pt x="99961" y="876300"/>
                </a:moveTo>
                <a:lnTo>
                  <a:pt x="70942" y="876300"/>
                </a:lnTo>
                <a:lnTo>
                  <a:pt x="72707" y="863600"/>
                </a:lnTo>
                <a:lnTo>
                  <a:pt x="101701" y="863600"/>
                </a:lnTo>
                <a:lnTo>
                  <a:pt x="99961" y="876300"/>
                </a:lnTo>
                <a:close/>
              </a:path>
              <a:path w="175260" h="1892300">
                <a:moveTo>
                  <a:pt x="95923" y="889000"/>
                </a:moveTo>
                <a:lnTo>
                  <a:pt x="65239" y="889000"/>
                </a:lnTo>
                <a:lnTo>
                  <a:pt x="67462" y="876300"/>
                </a:lnTo>
                <a:lnTo>
                  <a:pt x="98031" y="876300"/>
                </a:lnTo>
                <a:lnTo>
                  <a:pt x="95923" y="889000"/>
                </a:lnTo>
                <a:close/>
              </a:path>
              <a:path w="175260" h="1892300">
                <a:moveTo>
                  <a:pt x="91186" y="901700"/>
                </a:moveTo>
                <a:lnTo>
                  <a:pt x="58458" y="901700"/>
                </a:lnTo>
                <a:lnTo>
                  <a:pt x="61112" y="889000"/>
                </a:lnTo>
                <a:lnTo>
                  <a:pt x="93649" y="889000"/>
                </a:lnTo>
                <a:lnTo>
                  <a:pt x="91186" y="901700"/>
                </a:lnTo>
                <a:close/>
              </a:path>
              <a:path w="175260" h="1892300">
                <a:moveTo>
                  <a:pt x="85763" y="914400"/>
                </a:moveTo>
                <a:lnTo>
                  <a:pt x="50838" y="914400"/>
                </a:lnTo>
                <a:lnTo>
                  <a:pt x="53860" y="901700"/>
                </a:lnTo>
                <a:lnTo>
                  <a:pt x="88557" y="901700"/>
                </a:lnTo>
                <a:lnTo>
                  <a:pt x="85763" y="914400"/>
                </a:lnTo>
                <a:close/>
              </a:path>
              <a:path w="175260" h="1892300">
                <a:moveTo>
                  <a:pt x="76352" y="927100"/>
                </a:moveTo>
                <a:lnTo>
                  <a:pt x="36893" y="927100"/>
                </a:lnTo>
                <a:lnTo>
                  <a:pt x="40436" y="914400"/>
                </a:lnTo>
                <a:lnTo>
                  <a:pt x="80009" y="914400"/>
                </a:lnTo>
                <a:lnTo>
                  <a:pt x="76352" y="927100"/>
                </a:lnTo>
                <a:close/>
              </a:path>
              <a:path w="175260" h="1892300">
                <a:moveTo>
                  <a:pt x="14795" y="952500"/>
                </a:moveTo>
                <a:lnTo>
                  <a:pt x="584" y="952500"/>
                </a:lnTo>
                <a:lnTo>
                  <a:pt x="0" y="939800"/>
                </a:lnTo>
                <a:lnTo>
                  <a:pt x="3416" y="939800"/>
                </a:lnTo>
                <a:lnTo>
                  <a:pt x="5537" y="927100"/>
                </a:lnTo>
                <a:lnTo>
                  <a:pt x="14795" y="927100"/>
                </a:lnTo>
                <a:lnTo>
                  <a:pt x="14795" y="952500"/>
                </a:lnTo>
                <a:close/>
              </a:path>
              <a:path w="175260" h="1892300">
                <a:moveTo>
                  <a:pt x="49428" y="952500"/>
                </a:moveTo>
                <a:lnTo>
                  <a:pt x="14795" y="952500"/>
                </a:lnTo>
                <a:lnTo>
                  <a:pt x="14795" y="927100"/>
                </a:lnTo>
                <a:lnTo>
                  <a:pt x="35356" y="927100"/>
                </a:lnTo>
                <a:lnTo>
                  <a:pt x="39217" y="939800"/>
                </a:lnTo>
                <a:lnTo>
                  <a:pt x="53060" y="939800"/>
                </a:lnTo>
                <a:lnTo>
                  <a:pt x="49428" y="952500"/>
                </a:lnTo>
                <a:close/>
              </a:path>
              <a:path w="175260" h="1892300">
                <a:moveTo>
                  <a:pt x="66001" y="939800"/>
                </a:moveTo>
                <a:lnTo>
                  <a:pt x="39217" y="939800"/>
                </a:lnTo>
                <a:lnTo>
                  <a:pt x="35356" y="927100"/>
                </a:lnTo>
                <a:lnTo>
                  <a:pt x="69253" y="927100"/>
                </a:lnTo>
                <a:lnTo>
                  <a:pt x="66001" y="939800"/>
                </a:lnTo>
                <a:close/>
              </a:path>
              <a:path w="175260" h="1892300">
                <a:moveTo>
                  <a:pt x="61493" y="952500"/>
                </a:moveTo>
                <a:lnTo>
                  <a:pt x="49428" y="952500"/>
                </a:lnTo>
                <a:lnTo>
                  <a:pt x="53060" y="939800"/>
                </a:lnTo>
                <a:lnTo>
                  <a:pt x="58038" y="939800"/>
                </a:lnTo>
                <a:lnTo>
                  <a:pt x="61493" y="952500"/>
                </a:lnTo>
                <a:close/>
              </a:path>
              <a:path w="175260" h="1892300">
                <a:moveTo>
                  <a:pt x="73329" y="965200"/>
                </a:moveTo>
                <a:lnTo>
                  <a:pt x="23507" y="965200"/>
                </a:lnTo>
                <a:lnTo>
                  <a:pt x="19507" y="952500"/>
                </a:lnTo>
                <a:lnTo>
                  <a:pt x="69748" y="952500"/>
                </a:lnTo>
                <a:lnTo>
                  <a:pt x="73329" y="965200"/>
                </a:lnTo>
                <a:close/>
              </a:path>
              <a:path w="175260" h="1892300">
                <a:moveTo>
                  <a:pt x="82791" y="977900"/>
                </a:moveTo>
                <a:lnTo>
                  <a:pt x="45948" y="977900"/>
                </a:lnTo>
                <a:lnTo>
                  <a:pt x="42595" y="965200"/>
                </a:lnTo>
                <a:lnTo>
                  <a:pt x="80009" y="965200"/>
                </a:lnTo>
                <a:lnTo>
                  <a:pt x="82791" y="977900"/>
                </a:lnTo>
                <a:close/>
              </a:path>
              <a:path w="175260" h="1892300">
                <a:moveTo>
                  <a:pt x="88557" y="990600"/>
                </a:moveTo>
                <a:lnTo>
                  <a:pt x="56362" y="990600"/>
                </a:lnTo>
                <a:lnTo>
                  <a:pt x="53454" y="977900"/>
                </a:lnTo>
                <a:lnTo>
                  <a:pt x="85763" y="977900"/>
                </a:lnTo>
                <a:lnTo>
                  <a:pt x="88557" y="990600"/>
                </a:lnTo>
                <a:close/>
              </a:path>
              <a:path w="175260" h="1892300">
                <a:moveTo>
                  <a:pt x="96100" y="1003300"/>
                </a:moveTo>
                <a:lnTo>
                  <a:pt x="63347" y="1003300"/>
                </a:lnTo>
                <a:lnTo>
                  <a:pt x="60832" y="990600"/>
                </a:lnTo>
                <a:lnTo>
                  <a:pt x="93852" y="990600"/>
                </a:lnTo>
                <a:lnTo>
                  <a:pt x="96100" y="1003300"/>
                </a:lnTo>
                <a:close/>
              </a:path>
              <a:path w="175260" h="1892300">
                <a:moveTo>
                  <a:pt x="100101" y="1016000"/>
                </a:moveTo>
                <a:lnTo>
                  <a:pt x="69341" y="1016000"/>
                </a:lnTo>
                <a:lnTo>
                  <a:pt x="67271" y="1003300"/>
                </a:lnTo>
                <a:lnTo>
                  <a:pt x="98196" y="1003300"/>
                </a:lnTo>
                <a:lnTo>
                  <a:pt x="100101" y="1016000"/>
                </a:lnTo>
                <a:close/>
              </a:path>
              <a:path w="175260" h="1892300">
                <a:moveTo>
                  <a:pt x="103352" y="1028700"/>
                </a:moveTo>
                <a:lnTo>
                  <a:pt x="74167" y="1028700"/>
                </a:lnTo>
                <a:lnTo>
                  <a:pt x="72567" y="1016000"/>
                </a:lnTo>
                <a:lnTo>
                  <a:pt x="101815" y="1016000"/>
                </a:lnTo>
                <a:lnTo>
                  <a:pt x="103352" y="1028700"/>
                </a:lnTo>
                <a:close/>
              </a:path>
              <a:path w="175260" h="1892300">
                <a:moveTo>
                  <a:pt x="105778" y="1041400"/>
                </a:moveTo>
                <a:lnTo>
                  <a:pt x="76631" y="1041400"/>
                </a:lnTo>
                <a:lnTo>
                  <a:pt x="75374" y="1028700"/>
                </a:lnTo>
                <a:lnTo>
                  <a:pt x="104698" y="1028700"/>
                </a:lnTo>
                <a:lnTo>
                  <a:pt x="105778" y="1041400"/>
                </a:lnTo>
                <a:close/>
              </a:path>
              <a:path w="175260" h="1892300">
                <a:moveTo>
                  <a:pt x="107543" y="1054100"/>
                </a:moveTo>
                <a:lnTo>
                  <a:pt x="78447" y="1054100"/>
                </a:lnTo>
                <a:lnTo>
                  <a:pt x="77558" y="1041400"/>
                </a:lnTo>
                <a:lnTo>
                  <a:pt x="106794" y="1041400"/>
                </a:lnTo>
                <a:lnTo>
                  <a:pt x="107543" y="1054100"/>
                </a:lnTo>
                <a:close/>
              </a:path>
              <a:path w="175260" h="1892300">
                <a:moveTo>
                  <a:pt x="108902" y="1765300"/>
                </a:moveTo>
                <a:lnTo>
                  <a:pt x="80365" y="1765300"/>
                </a:lnTo>
                <a:lnTo>
                  <a:pt x="80048" y="1752600"/>
                </a:lnTo>
                <a:lnTo>
                  <a:pt x="79933" y="1079500"/>
                </a:lnTo>
                <a:lnTo>
                  <a:pt x="79832" y="1066800"/>
                </a:lnTo>
                <a:lnTo>
                  <a:pt x="79565" y="1066800"/>
                </a:lnTo>
                <a:lnTo>
                  <a:pt x="79057" y="1054100"/>
                </a:lnTo>
                <a:lnTo>
                  <a:pt x="108076" y="1054100"/>
                </a:lnTo>
                <a:lnTo>
                  <a:pt x="108394" y="1066800"/>
                </a:lnTo>
                <a:lnTo>
                  <a:pt x="108508" y="1752600"/>
                </a:lnTo>
                <a:lnTo>
                  <a:pt x="108902" y="1765300"/>
                </a:lnTo>
                <a:close/>
              </a:path>
              <a:path w="175260" h="1892300">
                <a:moveTo>
                  <a:pt x="111887" y="1790700"/>
                </a:moveTo>
                <a:lnTo>
                  <a:pt x="82664" y="1790700"/>
                </a:lnTo>
                <a:lnTo>
                  <a:pt x="81648" y="1778000"/>
                </a:lnTo>
                <a:lnTo>
                  <a:pt x="80899" y="1765300"/>
                </a:lnTo>
                <a:lnTo>
                  <a:pt x="109346" y="1765300"/>
                </a:lnTo>
                <a:lnTo>
                  <a:pt x="110045" y="1778000"/>
                </a:lnTo>
                <a:lnTo>
                  <a:pt x="110820" y="1778000"/>
                </a:lnTo>
                <a:lnTo>
                  <a:pt x="111887" y="1790700"/>
                </a:lnTo>
                <a:close/>
              </a:path>
              <a:path w="175260" h="1892300">
                <a:moveTo>
                  <a:pt x="114388" y="1803400"/>
                </a:moveTo>
                <a:lnTo>
                  <a:pt x="85089" y="1803400"/>
                </a:lnTo>
                <a:lnTo>
                  <a:pt x="83743" y="1790700"/>
                </a:lnTo>
                <a:lnTo>
                  <a:pt x="112966" y="1790700"/>
                </a:lnTo>
                <a:lnTo>
                  <a:pt x="114388" y="1803400"/>
                </a:lnTo>
                <a:close/>
              </a:path>
              <a:path w="175260" h="1892300">
                <a:moveTo>
                  <a:pt x="115874" y="1803400"/>
                </a:moveTo>
                <a:lnTo>
                  <a:pt x="114388" y="1803400"/>
                </a:lnTo>
                <a:lnTo>
                  <a:pt x="114274" y="1790700"/>
                </a:lnTo>
                <a:lnTo>
                  <a:pt x="115874" y="1803400"/>
                </a:lnTo>
                <a:close/>
              </a:path>
              <a:path w="175260" h="1892300">
                <a:moveTo>
                  <a:pt x="119278" y="1816100"/>
                </a:moveTo>
                <a:lnTo>
                  <a:pt x="88341" y="1816100"/>
                </a:lnTo>
                <a:lnTo>
                  <a:pt x="86626" y="1803400"/>
                </a:lnTo>
                <a:lnTo>
                  <a:pt x="117348" y="1803400"/>
                </a:lnTo>
                <a:lnTo>
                  <a:pt x="119278" y="1816100"/>
                </a:lnTo>
                <a:close/>
              </a:path>
              <a:path w="175260" h="1892300">
                <a:moveTo>
                  <a:pt x="125349" y="1828800"/>
                </a:moveTo>
                <a:lnTo>
                  <a:pt x="94589" y="1828800"/>
                </a:lnTo>
                <a:lnTo>
                  <a:pt x="92341" y="1816100"/>
                </a:lnTo>
                <a:lnTo>
                  <a:pt x="122974" y="1816100"/>
                </a:lnTo>
                <a:lnTo>
                  <a:pt x="125349" y="1828800"/>
                </a:lnTo>
                <a:close/>
              </a:path>
              <a:path w="175260" h="1892300">
                <a:moveTo>
                  <a:pt x="132435" y="1841500"/>
                </a:moveTo>
                <a:lnTo>
                  <a:pt x="99885" y="1841500"/>
                </a:lnTo>
                <a:lnTo>
                  <a:pt x="97027" y="1828800"/>
                </a:lnTo>
                <a:lnTo>
                  <a:pt x="129654" y="1828800"/>
                </a:lnTo>
                <a:lnTo>
                  <a:pt x="132435" y="1841500"/>
                </a:lnTo>
                <a:close/>
              </a:path>
              <a:path w="175260" h="1892300">
                <a:moveTo>
                  <a:pt x="140296" y="1854200"/>
                </a:moveTo>
                <a:lnTo>
                  <a:pt x="105651" y="1854200"/>
                </a:lnTo>
                <a:lnTo>
                  <a:pt x="102679" y="1841500"/>
                </a:lnTo>
                <a:lnTo>
                  <a:pt x="137159" y="1841500"/>
                </a:lnTo>
                <a:lnTo>
                  <a:pt x="140296" y="1854200"/>
                </a:lnTo>
                <a:close/>
              </a:path>
              <a:path w="175260" h="1892300">
                <a:moveTo>
                  <a:pt x="143052" y="1854200"/>
                </a:moveTo>
                <a:lnTo>
                  <a:pt x="140296" y="1854200"/>
                </a:lnTo>
                <a:lnTo>
                  <a:pt x="139801" y="1841500"/>
                </a:lnTo>
                <a:lnTo>
                  <a:pt x="143052" y="1854200"/>
                </a:lnTo>
                <a:close/>
              </a:path>
              <a:path w="175260" h="1892300">
                <a:moveTo>
                  <a:pt x="157327" y="1866900"/>
                </a:moveTo>
                <a:lnTo>
                  <a:pt x="115112" y="1866900"/>
                </a:lnTo>
                <a:lnTo>
                  <a:pt x="111683" y="1854200"/>
                </a:lnTo>
                <a:lnTo>
                  <a:pt x="153606" y="1854200"/>
                </a:lnTo>
                <a:lnTo>
                  <a:pt x="157327" y="1866900"/>
                </a:lnTo>
                <a:close/>
              </a:path>
              <a:path w="175260" h="1892300">
                <a:moveTo>
                  <a:pt x="173647" y="1892300"/>
                </a:moveTo>
                <a:lnTo>
                  <a:pt x="143560" y="1892300"/>
                </a:lnTo>
                <a:lnTo>
                  <a:pt x="139839" y="1879600"/>
                </a:lnTo>
                <a:lnTo>
                  <a:pt x="126339" y="1879600"/>
                </a:lnTo>
                <a:lnTo>
                  <a:pt x="122986" y="1866900"/>
                </a:lnTo>
                <a:lnTo>
                  <a:pt x="174815" y="1866900"/>
                </a:lnTo>
                <a:lnTo>
                  <a:pt x="173647" y="1892300"/>
                </a:lnTo>
                <a:close/>
              </a:path>
            </a:pathLst>
          </a:custGeom>
          <a:solidFill>
            <a:srgbClr val="C00000"/>
          </a:solidFill>
        </p:spPr>
        <p:txBody>
          <a:bodyPr wrap="square" lIns="0" tIns="0" rIns="0" bIns="0" rtlCol="0"/>
          <a:lstStyle/>
          <a:p>
            <a:endParaRPr sz="1800"/>
          </a:p>
        </p:txBody>
      </p:sp>
      <p:sp>
        <p:nvSpPr>
          <p:cNvPr id="4" name="object 4"/>
          <p:cNvSpPr txBox="1"/>
          <p:nvPr/>
        </p:nvSpPr>
        <p:spPr>
          <a:xfrm>
            <a:off x="3982085" y="2283460"/>
            <a:ext cx="4284345" cy="368935"/>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基本动力：</a:t>
            </a:r>
            <a:r>
              <a:rPr sz="2400" b="1" dirty="0">
                <a:solidFill>
                  <a:srgbClr val="C00000"/>
                </a:solidFill>
                <a:latin typeface="微软雅黑" panose="020B0503020204020204" pitchFamily="34" charset="-122"/>
                <a:cs typeface="微软雅黑" panose="020B0503020204020204" pitchFamily="34" charset="-122"/>
              </a:rPr>
              <a:t>社会基本矛盾</a:t>
            </a:r>
            <a:endParaRPr sz="2400" b="1" dirty="0">
              <a:solidFill>
                <a:srgbClr val="C00000"/>
              </a:solidFill>
              <a:latin typeface="微软雅黑" panose="020B0503020204020204" pitchFamily="34" charset="-122"/>
              <a:cs typeface="微软雅黑" panose="020B0503020204020204" pitchFamily="34" charset="-122"/>
            </a:endParaRPr>
          </a:p>
        </p:txBody>
      </p:sp>
      <p:sp>
        <p:nvSpPr>
          <p:cNvPr id="5" name="object 5"/>
          <p:cNvSpPr txBox="1"/>
          <p:nvPr/>
        </p:nvSpPr>
        <p:spPr>
          <a:xfrm>
            <a:off x="3981792" y="2801518"/>
            <a:ext cx="6757670" cy="363220"/>
          </a:xfrm>
          <a:prstGeom prst="rect">
            <a:avLst/>
          </a:prstGeom>
        </p:spPr>
        <p:txBody>
          <a:bodyPr vert="horz" wrap="square" lIns="0" tIns="0" rIns="0" bIns="0" rtlCol="0">
            <a:spAutoFit/>
          </a:bodyPr>
          <a:lstStyle/>
          <a:p>
            <a:pPr marL="12700">
              <a:lnSpc>
                <a:spcPts val="2835"/>
              </a:lnSpc>
            </a:pPr>
            <a:r>
              <a:rPr lang="zh-CN" sz="2400">
                <a:latin typeface="楷体" panose="02010609060101010101" pitchFamily="49" charset="-122"/>
                <a:cs typeface="楷体" panose="02010609060101010101" pitchFamily="49" charset="-122"/>
              </a:rPr>
              <a:t>（                ）（                ）</a:t>
            </a:r>
            <a:endParaRPr lang="zh-CN" sz="2400">
              <a:latin typeface="楷体" panose="02010609060101010101" pitchFamily="49" charset="-122"/>
              <a:cs typeface="楷体" panose="02010609060101010101" pitchFamily="49" charset="-122"/>
            </a:endParaRPr>
          </a:p>
        </p:txBody>
      </p:sp>
      <p:sp>
        <p:nvSpPr>
          <p:cNvPr id="1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9406" y="2594319"/>
            <a:ext cx="4480560" cy="110744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a:t>
            </a:r>
            <a:endParaRPr sz="2400" b="1" spc="-5" dirty="0">
              <a:latin typeface="微软雅黑" panose="020B0503020204020204" pitchFamily="34" charset="-122"/>
              <a:cs typeface="微软雅黑" panose="020B0503020204020204" pitchFamily="34" charset="-122"/>
            </a:endParaRPr>
          </a:p>
          <a:p>
            <a:pPr marL="12700">
              <a:lnSpc>
                <a:spcPct val="100000"/>
              </a:lnSpc>
            </a:pPr>
            <a:endParaRPr sz="2400" b="1" spc="-5" dirty="0">
              <a:latin typeface="微软雅黑" panose="020B0503020204020204" pitchFamily="34" charset="-122"/>
              <a:cs typeface="微软雅黑" panose="020B0503020204020204" pitchFamily="34" charset="-122"/>
            </a:endParaRPr>
          </a:p>
          <a:p>
            <a:pPr marL="12700">
              <a:lnSpc>
                <a:spcPct val="100000"/>
              </a:lnSpc>
            </a:pPr>
            <a:r>
              <a:rPr sz="2400" b="1" spc="-5" dirty="0">
                <a:latin typeface="微软雅黑" panose="020B0503020204020204" pitchFamily="34" charset="-122"/>
                <a:cs typeface="微软雅黑" panose="020B0503020204020204" pitchFamily="34" charset="-122"/>
              </a:rPr>
              <a:t>社会历史发展的动力</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3586873" y="2482545"/>
            <a:ext cx="175260" cy="1892300"/>
          </a:xfrm>
          <a:custGeom>
            <a:avLst/>
            <a:gdLst/>
            <a:ahLst/>
            <a:cxnLst/>
            <a:rect l="l" t="t" r="r" b="b"/>
            <a:pathLst>
              <a:path w="175260" h="1892300">
                <a:moveTo>
                  <a:pt x="174815" y="25400"/>
                </a:moveTo>
                <a:lnTo>
                  <a:pt x="119189" y="25400"/>
                </a:lnTo>
                <a:lnTo>
                  <a:pt x="122440" y="12700"/>
                </a:lnTo>
                <a:lnTo>
                  <a:pt x="134632" y="12700"/>
                </a:lnTo>
                <a:lnTo>
                  <a:pt x="135381" y="0"/>
                </a:lnTo>
                <a:lnTo>
                  <a:pt x="173647" y="0"/>
                </a:lnTo>
                <a:lnTo>
                  <a:pt x="174815" y="25400"/>
                </a:lnTo>
                <a:close/>
              </a:path>
              <a:path w="175260" h="1892300">
                <a:moveTo>
                  <a:pt x="145237" y="38100"/>
                </a:moveTo>
                <a:lnTo>
                  <a:pt x="108432" y="38100"/>
                </a:lnTo>
                <a:lnTo>
                  <a:pt x="111683" y="25400"/>
                </a:lnTo>
                <a:lnTo>
                  <a:pt x="148678" y="25400"/>
                </a:lnTo>
                <a:lnTo>
                  <a:pt x="145237" y="38100"/>
                </a:lnTo>
                <a:close/>
              </a:path>
              <a:path w="175260" h="1892300">
                <a:moveTo>
                  <a:pt x="148005" y="38100"/>
                </a:moveTo>
                <a:lnTo>
                  <a:pt x="148678" y="25400"/>
                </a:lnTo>
                <a:lnTo>
                  <a:pt x="151549" y="25400"/>
                </a:lnTo>
                <a:lnTo>
                  <a:pt x="148005" y="38100"/>
                </a:lnTo>
                <a:close/>
              </a:path>
              <a:path w="175260" h="1892300">
                <a:moveTo>
                  <a:pt x="134581" y="50800"/>
                </a:moveTo>
                <a:lnTo>
                  <a:pt x="99885" y="50800"/>
                </a:lnTo>
                <a:lnTo>
                  <a:pt x="102679" y="38100"/>
                </a:lnTo>
                <a:lnTo>
                  <a:pt x="137604" y="38100"/>
                </a:lnTo>
                <a:lnTo>
                  <a:pt x="134581" y="50800"/>
                </a:lnTo>
                <a:close/>
              </a:path>
              <a:path w="175260" h="1892300">
                <a:moveTo>
                  <a:pt x="127330" y="63500"/>
                </a:moveTo>
                <a:lnTo>
                  <a:pt x="94792" y="63500"/>
                </a:lnTo>
                <a:lnTo>
                  <a:pt x="97256" y="50800"/>
                </a:lnTo>
                <a:lnTo>
                  <a:pt x="129984" y="50800"/>
                </a:lnTo>
                <a:lnTo>
                  <a:pt x="127330" y="63500"/>
                </a:lnTo>
                <a:close/>
              </a:path>
              <a:path w="175260" h="1892300">
                <a:moveTo>
                  <a:pt x="120980" y="76200"/>
                </a:moveTo>
                <a:lnTo>
                  <a:pt x="90411" y="76200"/>
                </a:lnTo>
                <a:lnTo>
                  <a:pt x="92519" y="63500"/>
                </a:lnTo>
                <a:lnTo>
                  <a:pt x="123202" y="63500"/>
                </a:lnTo>
                <a:lnTo>
                  <a:pt x="120980" y="76200"/>
                </a:lnTo>
                <a:close/>
              </a:path>
              <a:path w="175260" h="1892300">
                <a:moveTo>
                  <a:pt x="115735" y="88900"/>
                </a:moveTo>
                <a:lnTo>
                  <a:pt x="86740" y="88900"/>
                </a:lnTo>
                <a:lnTo>
                  <a:pt x="88480" y="76200"/>
                </a:lnTo>
                <a:lnTo>
                  <a:pt x="117500" y="76200"/>
                </a:lnTo>
                <a:lnTo>
                  <a:pt x="115735" y="88900"/>
                </a:lnTo>
                <a:close/>
              </a:path>
              <a:path w="175260" h="1892300">
                <a:moveTo>
                  <a:pt x="112966" y="101600"/>
                </a:moveTo>
                <a:lnTo>
                  <a:pt x="83832" y="101600"/>
                </a:lnTo>
                <a:lnTo>
                  <a:pt x="85191" y="88900"/>
                </a:lnTo>
                <a:lnTo>
                  <a:pt x="114388" y="88900"/>
                </a:lnTo>
                <a:lnTo>
                  <a:pt x="112966" y="101600"/>
                </a:lnTo>
                <a:close/>
              </a:path>
              <a:path w="175260" h="1892300">
                <a:moveTo>
                  <a:pt x="109994" y="114300"/>
                </a:moveTo>
                <a:lnTo>
                  <a:pt x="81699" y="114300"/>
                </a:lnTo>
                <a:lnTo>
                  <a:pt x="82664" y="101600"/>
                </a:lnTo>
                <a:lnTo>
                  <a:pt x="110883" y="101600"/>
                </a:lnTo>
                <a:lnTo>
                  <a:pt x="109994" y="114300"/>
                </a:lnTo>
                <a:close/>
              </a:path>
              <a:path w="175260" h="1892300">
                <a:moveTo>
                  <a:pt x="108877" y="127000"/>
                </a:moveTo>
                <a:lnTo>
                  <a:pt x="80390" y="127000"/>
                </a:lnTo>
                <a:lnTo>
                  <a:pt x="80937" y="114300"/>
                </a:lnTo>
                <a:lnTo>
                  <a:pt x="109385" y="114300"/>
                </a:lnTo>
                <a:lnTo>
                  <a:pt x="108877" y="127000"/>
                </a:lnTo>
                <a:close/>
              </a:path>
              <a:path w="175260" h="1892300">
                <a:moveTo>
                  <a:pt x="108394" y="825500"/>
                </a:moveTo>
                <a:lnTo>
                  <a:pt x="79832" y="825500"/>
                </a:lnTo>
                <a:lnTo>
                  <a:pt x="79933" y="812800"/>
                </a:lnTo>
                <a:lnTo>
                  <a:pt x="80048" y="127000"/>
                </a:lnTo>
                <a:lnTo>
                  <a:pt x="108610" y="127000"/>
                </a:lnTo>
                <a:lnTo>
                  <a:pt x="108508" y="139700"/>
                </a:lnTo>
                <a:lnTo>
                  <a:pt x="108394" y="825500"/>
                </a:lnTo>
                <a:close/>
              </a:path>
              <a:path w="175260" h="1892300">
                <a:moveTo>
                  <a:pt x="107505" y="838200"/>
                </a:moveTo>
                <a:lnTo>
                  <a:pt x="79057" y="838200"/>
                </a:lnTo>
                <a:lnTo>
                  <a:pt x="79565" y="825500"/>
                </a:lnTo>
                <a:lnTo>
                  <a:pt x="108051" y="825500"/>
                </a:lnTo>
                <a:lnTo>
                  <a:pt x="107505" y="838200"/>
                </a:lnTo>
                <a:close/>
              </a:path>
              <a:path w="175260" h="1892300">
                <a:moveTo>
                  <a:pt x="105778" y="850900"/>
                </a:moveTo>
                <a:lnTo>
                  <a:pt x="76555" y="850900"/>
                </a:lnTo>
                <a:lnTo>
                  <a:pt x="77622" y="838200"/>
                </a:lnTo>
                <a:lnTo>
                  <a:pt x="106743" y="838200"/>
                </a:lnTo>
                <a:lnTo>
                  <a:pt x="105778" y="850900"/>
                </a:lnTo>
                <a:close/>
              </a:path>
              <a:path w="175260" h="1892300">
                <a:moveTo>
                  <a:pt x="103250" y="863600"/>
                </a:moveTo>
                <a:lnTo>
                  <a:pt x="74053" y="863600"/>
                </a:lnTo>
                <a:lnTo>
                  <a:pt x="75476" y="850900"/>
                </a:lnTo>
                <a:lnTo>
                  <a:pt x="104609" y="850900"/>
                </a:lnTo>
                <a:lnTo>
                  <a:pt x="103250" y="863600"/>
                </a:lnTo>
                <a:close/>
              </a:path>
              <a:path w="175260" h="1892300">
                <a:moveTo>
                  <a:pt x="99961" y="876300"/>
                </a:moveTo>
                <a:lnTo>
                  <a:pt x="70942" y="876300"/>
                </a:lnTo>
                <a:lnTo>
                  <a:pt x="72707" y="863600"/>
                </a:lnTo>
                <a:lnTo>
                  <a:pt x="101701" y="863600"/>
                </a:lnTo>
                <a:lnTo>
                  <a:pt x="99961" y="876300"/>
                </a:lnTo>
                <a:close/>
              </a:path>
              <a:path w="175260" h="1892300">
                <a:moveTo>
                  <a:pt x="95923" y="889000"/>
                </a:moveTo>
                <a:lnTo>
                  <a:pt x="65239" y="889000"/>
                </a:lnTo>
                <a:lnTo>
                  <a:pt x="67462" y="876300"/>
                </a:lnTo>
                <a:lnTo>
                  <a:pt x="98031" y="876300"/>
                </a:lnTo>
                <a:lnTo>
                  <a:pt x="95923" y="889000"/>
                </a:lnTo>
                <a:close/>
              </a:path>
              <a:path w="175260" h="1892300">
                <a:moveTo>
                  <a:pt x="91186" y="901700"/>
                </a:moveTo>
                <a:lnTo>
                  <a:pt x="58458" y="901700"/>
                </a:lnTo>
                <a:lnTo>
                  <a:pt x="61112" y="889000"/>
                </a:lnTo>
                <a:lnTo>
                  <a:pt x="93649" y="889000"/>
                </a:lnTo>
                <a:lnTo>
                  <a:pt x="91186" y="901700"/>
                </a:lnTo>
                <a:close/>
              </a:path>
              <a:path w="175260" h="1892300">
                <a:moveTo>
                  <a:pt x="85763" y="914400"/>
                </a:moveTo>
                <a:lnTo>
                  <a:pt x="50838" y="914400"/>
                </a:lnTo>
                <a:lnTo>
                  <a:pt x="53860" y="901700"/>
                </a:lnTo>
                <a:lnTo>
                  <a:pt x="88557" y="901700"/>
                </a:lnTo>
                <a:lnTo>
                  <a:pt x="85763" y="914400"/>
                </a:lnTo>
                <a:close/>
              </a:path>
              <a:path w="175260" h="1892300">
                <a:moveTo>
                  <a:pt x="76352" y="927100"/>
                </a:moveTo>
                <a:lnTo>
                  <a:pt x="36893" y="927100"/>
                </a:lnTo>
                <a:lnTo>
                  <a:pt x="40436" y="914400"/>
                </a:lnTo>
                <a:lnTo>
                  <a:pt x="80009" y="914400"/>
                </a:lnTo>
                <a:lnTo>
                  <a:pt x="76352" y="927100"/>
                </a:lnTo>
                <a:close/>
              </a:path>
              <a:path w="175260" h="1892300">
                <a:moveTo>
                  <a:pt x="14795" y="952500"/>
                </a:moveTo>
                <a:lnTo>
                  <a:pt x="584" y="952500"/>
                </a:lnTo>
                <a:lnTo>
                  <a:pt x="0" y="939800"/>
                </a:lnTo>
                <a:lnTo>
                  <a:pt x="3416" y="939800"/>
                </a:lnTo>
                <a:lnTo>
                  <a:pt x="5537" y="927100"/>
                </a:lnTo>
                <a:lnTo>
                  <a:pt x="14795" y="927100"/>
                </a:lnTo>
                <a:lnTo>
                  <a:pt x="14795" y="952500"/>
                </a:lnTo>
                <a:close/>
              </a:path>
              <a:path w="175260" h="1892300">
                <a:moveTo>
                  <a:pt x="49428" y="952500"/>
                </a:moveTo>
                <a:lnTo>
                  <a:pt x="14795" y="952500"/>
                </a:lnTo>
                <a:lnTo>
                  <a:pt x="14795" y="927100"/>
                </a:lnTo>
                <a:lnTo>
                  <a:pt x="35356" y="927100"/>
                </a:lnTo>
                <a:lnTo>
                  <a:pt x="39217" y="939800"/>
                </a:lnTo>
                <a:lnTo>
                  <a:pt x="53060" y="939800"/>
                </a:lnTo>
                <a:lnTo>
                  <a:pt x="49428" y="952500"/>
                </a:lnTo>
                <a:close/>
              </a:path>
              <a:path w="175260" h="1892300">
                <a:moveTo>
                  <a:pt x="66001" y="939800"/>
                </a:moveTo>
                <a:lnTo>
                  <a:pt x="39217" y="939800"/>
                </a:lnTo>
                <a:lnTo>
                  <a:pt x="35356" y="927100"/>
                </a:lnTo>
                <a:lnTo>
                  <a:pt x="69253" y="927100"/>
                </a:lnTo>
                <a:lnTo>
                  <a:pt x="66001" y="939800"/>
                </a:lnTo>
                <a:close/>
              </a:path>
              <a:path w="175260" h="1892300">
                <a:moveTo>
                  <a:pt x="61493" y="952500"/>
                </a:moveTo>
                <a:lnTo>
                  <a:pt x="49428" y="952500"/>
                </a:lnTo>
                <a:lnTo>
                  <a:pt x="53060" y="939800"/>
                </a:lnTo>
                <a:lnTo>
                  <a:pt x="58038" y="939800"/>
                </a:lnTo>
                <a:lnTo>
                  <a:pt x="61493" y="952500"/>
                </a:lnTo>
                <a:close/>
              </a:path>
              <a:path w="175260" h="1892300">
                <a:moveTo>
                  <a:pt x="73329" y="965200"/>
                </a:moveTo>
                <a:lnTo>
                  <a:pt x="23507" y="965200"/>
                </a:lnTo>
                <a:lnTo>
                  <a:pt x="19507" y="952500"/>
                </a:lnTo>
                <a:lnTo>
                  <a:pt x="69748" y="952500"/>
                </a:lnTo>
                <a:lnTo>
                  <a:pt x="73329" y="965200"/>
                </a:lnTo>
                <a:close/>
              </a:path>
              <a:path w="175260" h="1892300">
                <a:moveTo>
                  <a:pt x="82791" y="977900"/>
                </a:moveTo>
                <a:lnTo>
                  <a:pt x="45948" y="977900"/>
                </a:lnTo>
                <a:lnTo>
                  <a:pt x="42595" y="965200"/>
                </a:lnTo>
                <a:lnTo>
                  <a:pt x="80009" y="965200"/>
                </a:lnTo>
                <a:lnTo>
                  <a:pt x="82791" y="977900"/>
                </a:lnTo>
                <a:close/>
              </a:path>
              <a:path w="175260" h="1892300">
                <a:moveTo>
                  <a:pt x="88557" y="990600"/>
                </a:moveTo>
                <a:lnTo>
                  <a:pt x="56362" y="990600"/>
                </a:lnTo>
                <a:lnTo>
                  <a:pt x="53454" y="977900"/>
                </a:lnTo>
                <a:lnTo>
                  <a:pt x="85763" y="977900"/>
                </a:lnTo>
                <a:lnTo>
                  <a:pt x="88557" y="990600"/>
                </a:lnTo>
                <a:close/>
              </a:path>
              <a:path w="175260" h="1892300">
                <a:moveTo>
                  <a:pt x="96100" y="1003300"/>
                </a:moveTo>
                <a:lnTo>
                  <a:pt x="63347" y="1003300"/>
                </a:lnTo>
                <a:lnTo>
                  <a:pt x="60832" y="990600"/>
                </a:lnTo>
                <a:lnTo>
                  <a:pt x="93852" y="990600"/>
                </a:lnTo>
                <a:lnTo>
                  <a:pt x="96100" y="1003300"/>
                </a:lnTo>
                <a:close/>
              </a:path>
              <a:path w="175260" h="1892300">
                <a:moveTo>
                  <a:pt x="100101" y="1016000"/>
                </a:moveTo>
                <a:lnTo>
                  <a:pt x="69341" y="1016000"/>
                </a:lnTo>
                <a:lnTo>
                  <a:pt x="67271" y="1003300"/>
                </a:lnTo>
                <a:lnTo>
                  <a:pt x="98196" y="1003300"/>
                </a:lnTo>
                <a:lnTo>
                  <a:pt x="100101" y="1016000"/>
                </a:lnTo>
                <a:close/>
              </a:path>
              <a:path w="175260" h="1892300">
                <a:moveTo>
                  <a:pt x="103352" y="1028700"/>
                </a:moveTo>
                <a:lnTo>
                  <a:pt x="74167" y="1028700"/>
                </a:lnTo>
                <a:lnTo>
                  <a:pt x="72567" y="1016000"/>
                </a:lnTo>
                <a:lnTo>
                  <a:pt x="101815" y="1016000"/>
                </a:lnTo>
                <a:lnTo>
                  <a:pt x="103352" y="1028700"/>
                </a:lnTo>
                <a:close/>
              </a:path>
              <a:path w="175260" h="1892300">
                <a:moveTo>
                  <a:pt x="105778" y="1041400"/>
                </a:moveTo>
                <a:lnTo>
                  <a:pt x="76631" y="1041400"/>
                </a:lnTo>
                <a:lnTo>
                  <a:pt x="75374" y="1028700"/>
                </a:lnTo>
                <a:lnTo>
                  <a:pt x="104698" y="1028700"/>
                </a:lnTo>
                <a:lnTo>
                  <a:pt x="105778" y="1041400"/>
                </a:lnTo>
                <a:close/>
              </a:path>
              <a:path w="175260" h="1892300">
                <a:moveTo>
                  <a:pt x="107543" y="1054100"/>
                </a:moveTo>
                <a:lnTo>
                  <a:pt x="78447" y="1054100"/>
                </a:lnTo>
                <a:lnTo>
                  <a:pt x="77558" y="1041400"/>
                </a:lnTo>
                <a:lnTo>
                  <a:pt x="106794" y="1041400"/>
                </a:lnTo>
                <a:lnTo>
                  <a:pt x="107543" y="1054100"/>
                </a:lnTo>
                <a:close/>
              </a:path>
              <a:path w="175260" h="1892300">
                <a:moveTo>
                  <a:pt x="108902" y="1765300"/>
                </a:moveTo>
                <a:lnTo>
                  <a:pt x="80365" y="1765300"/>
                </a:lnTo>
                <a:lnTo>
                  <a:pt x="80048" y="1752600"/>
                </a:lnTo>
                <a:lnTo>
                  <a:pt x="79933" y="1079500"/>
                </a:lnTo>
                <a:lnTo>
                  <a:pt x="79832" y="1066800"/>
                </a:lnTo>
                <a:lnTo>
                  <a:pt x="79565" y="1066800"/>
                </a:lnTo>
                <a:lnTo>
                  <a:pt x="79057" y="1054100"/>
                </a:lnTo>
                <a:lnTo>
                  <a:pt x="108076" y="1054100"/>
                </a:lnTo>
                <a:lnTo>
                  <a:pt x="108394" y="1066800"/>
                </a:lnTo>
                <a:lnTo>
                  <a:pt x="108508" y="1752600"/>
                </a:lnTo>
                <a:lnTo>
                  <a:pt x="108902" y="1765300"/>
                </a:lnTo>
                <a:close/>
              </a:path>
              <a:path w="175260" h="1892300">
                <a:moveTo>
                  <a:pt x="111887" y="1790700"/>
                </a:moveTo>
                <a:lnTo>
                  <a:pt x="82664" y="1790700"/>
                </a:lnTo>
                <a:lnTo>
                  <a:pt x="81648" y="1778000"/>
                </a:lnTo>
                <a:lnTo>
                  <a:pt x="80899" y="1765300"/>
                </a:lnTo>
                <a:lnTo>
                  <a:pt x="109346" y="1765300"/>
                </a:lnTo>
                <a:lnTo>
                  <a:pt x="110045" y="1778000"/>
                </a:lnTo>
                <a:lnTo>
                  <a:pt x="110820" y="1778000"/>
                </a:lnTo>
                <a:lnTo>
                  <a:pt x="111887" y="1790700"/>
                </a:lnTo>
                <a:close/>
              </a:path>
              <a:path w="175260" h="1892300">
                <a:moveTo>
                  <a:pt x="114388" y="1803400"/>
                </a:moveTo>
                <a:lnTo>
                  <a:pt x="85089" y="1803400"/>
                </a:lnTo>
                <a:lnTo>
                  <a:pt x="83743" y="1790700"/>
                </a:lnTo>
                <a:lnTo>
                  <a:pt x="112966" y="1790700"/>
                </a:lnTo>
                <a:lnTo>
                  <a:pt x="114388" y="1803400"/>
                </a:lnTo>
                <a:close/>
              </a:path>
              <a:path w="175260" h="1892300">
                <a:moveTo>
                  <a:pt x="115874" y="1803400"/>
                </a:moveTo>
                <a:lnTo>
                  <a:pt x="114388" y="1803400"/>
                </a:lnTo>
                <a:lnTo>
                  <a:pt x="114274" y="1790700"/>
                </a:lnTo>
                <a:lnTo>
                  <a:pt x="115874" y="1803400"/>
                </a:lnTo>
                <a:close/>
              </a:path>
              <a:path w="175260" h="1892300">
                <a:moveTo>
                  <a:pt x="119278" y="1816100"/>
                </a:moveTo>
                <a:lnTo>
                  <a:pt x="88341" y="1816100"/>
                </a:lnTo>
                <a:lnTo>
                  <a:pt x="86626" y="1803400"/>
                </a:lnTo>
                <a:lnTo>
                  <a:pt x="117348" y="1803400"/>
                </a:lnTo>
                <a:lnTo>
                  <a:pt x="119278" y="1816100"/>
                </a:lnTo>
                <a:close/>
              </a:path>
              <a:path w="175260" h="1892300">
                <a:moveTo>
                  <a:pt x="125349" y="1828800"/>
                </a:moveTo>
                <a:lnTo>
                  <a:pt x="94589" y="1828800"/>
                </a:lnTo>
                <a:lnTo>
                  <a:pt x="92341" y="1816100"/>
                </a:lnTo>
                <a:lnTo>
                  <a:pt x="122974" y="1816100"/>
                </a:lnTo>
                <a:lnTo>
                  <a:pt x="125349" y="1828800"/>
                </a:lnTo>
                <a:close/>
              </a:path>
              <a:path w="175260" h="1892300">
                <a:moveTo>
                  <a:pt x="132435" y="1841500"/>
                </a:moveTo>
                <a:lnTo>
                  <a:pt x="99885" y="1841500"/>
                </a:lnTo>
                <a:lnTo>
                  <a:pt x="97027" y="1828800"/>
                </a:lnTo>
                <a:lnTo>
                  <a:pt x="129654" y="1828800"/>
                </a:lnTo>
                <a:lnTo>
                  <a:pt x="132435" y="1841500"/>
                </a:lnTo>
                <a:close/>
              </a:path>
              <a:path w="175260" h="1892300">
                <a:moveTo>
                  <a:pt x="140296" y="1854200"/>
                </a:moveTo>
                <a:lnTo>
                  <a:pt x="105651" y="1854200"/>
                </a:lnTo>
                <a:lnTo>
                  <a:pt x="102679" y="1841500"/>
                </a:lnTo>
                <a:lnTo>
                  <a:pt x="137159" y="1841500"/>
                </a:lnTo>
                <a:lnTo>
                  <a:pt x="140296" y="1854200"/>
                </a:lnTo>
                <a:close/>
              </a:path>
              <a:path w="175260" h="1892300">
                <a:moveTo>
                  <a:pt x="143052" y="1854200"/>
                </a:moveTo>
                <a:lnTo>
                  <a:pt x="140296" y="1854200"/>
                </a:lnTo>
                <a:lnTo>
                  <a:pt x="139801" y="1841500"/>
                </a:lnTo>
                <a:lnTo>
                  <a:pt x="143052" y="1854200"/>
                </a:lnTo>
                <a:close/>
              </a:path>
              <a:path w="175260" h="1892300">
                <a:moveTo>
                  <a:pt x="157327" y="1866900"/>
                </a:moveTo>
                <a:lnTo>
                  <a:pt x="115112" y="1866900"/>
                </a:lnTo>
                <a:lnTo>
                  <a:pt x="111683" y="1854200"/>
                </a:lnTo>
                <a:lnTo>
                  <a:pt x="153606" y="1854200"/>
                </a:lnTo>
                <a:lnTo>
                  <a:pt x="157327" y="1866900"/>
                </a:lnTo>
                <a:close/>
              </a:path>
              <a:path w="175260" h="1892300">
                <a:moveTo>
                  <a:pt x="173647" y="1892300"/>
                </a:moveTo>
                <a:lnTo>
                  <a:pt x="143560" y="1892300"/>
                </a:lnTo>
                <a:lnTo>
                  <a:pt x="139839" y="1879600"/>
                </a:lnTo>
                <a:lnTo>
                  <a:pt x="126339" y="1879600"/>
                </a:lnTo>
                <a:lnTo>
                  <a:pt x="122986" y="1866900"/>
                </a:lnTo>
                <a:lnTo>
                  <a:pt x="174815" y="1866900"/>
                </a:lnTo>
                <a:lnTo>
                  <a:pt x="173647" y="1892300"/>
                </a:lnTo>
                <a:close/>
              </a:path>
            </a:pathLst>
          </a:custGeom>
          <a:solidFill>
            <a:srgbClr val="C00000"/>
          </a:solidFill>
        </p:spPr>
        <p:txBody>
          <a:bodyPr wrap="square" lIns="0" tIns="0" rIns="0" bIns="0" rtlCol="0"/>
          <a:lstStyle/>
          <a:p>
            <a:endParaRPr sz="1800"/>
          </a:p>
        </p:txBody>
      </p:sp>
      <p:sp>
        <p:nvSpPr>
          <p:cNvPr id="4" name="object 4"/>
          <p:cNvSpPr txBox="1"/>
          <p:nvPr/>
        </p:nvSpPr>
        <p:spPr>
          <a:xfrm>
            <a:off x="3982085" y="2283460"/>
            <a:ext cx="4284345" cy="368935"/>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基本动力：</a:t>
            </a:r>
            <a:r>
              <a:rPr sz="2400" b="1" dirty="0">
                <a:solidFill>
                  <a:srgbClr val="C00000"/>
                </a:solidFill>
                <a:latin typeface="微软雅黑" panose="020B0503020204020204" pitchFamily="34" charset="-122"/>
                <a:cs typeface="微软雅黑" panose="020B0503020204020204" pitchFamily="34" charset="-122"/>
              </a:rPr>
              <a:t>社会基本矛盾</a:t>
            </a:r>
            <a:endParaRPr sz="2400" b="1" dirty="0">
              <a:solidFill>
                <a:srgbClr val="C00000"/>
              </a:solidFill>
              <a:latin typeface="微软雅黑" panose="020B0503020204020204" pitchFamily="34" charset="-122"/>
              <a:cs typeface="微软雅黑" panose="020B0503020204020204" pitchFamily="34" charset="-122"/>
            </a:endParaRPr>
          </a:p>
        </p:txBody>
      </p:sp>
      <p:sp>
        <p:nvSpPr>
          <p:cNvPr id="5" name="object 5"/>
          <p:cNvSpPr txBox="1"/>
          <p:nvPr/>
        </p:nvSpPr>
        <p:spPr>
          <a:xfrm>
            <a:off x="3981792" y="2801518"/>
            <a:ext cx="6757670" cy="330200"/>
          </a:xfrm>
          <a:prstGeom prst="rect">
            <a:avLst/>
          </a:prstGeom>
        </p:spPr>
        <p:txBody>
          <a:bodyPr vert="horz" wrap="square" lIns="0" tIns="0" rIns="0" bIns="0" rtlCol="0">
            <a:spAutoFit/>
          </a:bodyPr>
          <a:lstStyle/>
          <a:p>
            <a:pPr marL="12700">
              <a:lnSpc>
                <a:spcPts val="2835"/>
              </a:lnSpc>
            </a:pPr>
            <a:r>
              <a:rPr sz="2400" b="1" u="heavy" dirty="0">
                <a:solidFill>
                  <a:srgbClr val="C00000"/>
                </a:solidFill>
                <a:latin typeface="楷体" panose="02010609060101010101" pitchFamily="49" charset="-122"/>
                <a:cs typeface="楷体" panose="02010609060101010101" pitchFamily="49" charset="-122"/>
              </a:rPr>
              <a:t>生产力和生产关系，经济基础和上层建筑的矛盾</a:t>
            </a:r>
            <a:r>
              <a:rPr sz="2400" b="1" u="heavy" spc="-10" dirty="0">
                <a:solidFill>
                  <a:srgbClr val="C00000"/>
                </a:solidFill>
                <a:latin typeface="楷体" panose="02010609060101010101" pitchFamily="49" charset="-122"/>
                <a:cs typeface="楷体" panose="02010609060101010101" pitchFamily="49" charset="-122"/>
              </a:rPr>
              <a:t>。</a:t>
            </a:r>
            <a:endParaRPr sz="2400">
              <a:latin typeface="楷体" panose="02010609060101010101" pitchFamily="49" charset="-122"/>
              <a:cs typeface="楷体" panose="02010609060101010101" pitchFamily="49" charset="-122"/>
            </a:endParaRPr>
          </a:p>
        </p:txBody>
      </p:sp>
      <p:sp>
        <p:nvSpPr>
          <p:cNvPr id="1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9406" y="2594319"/>
            <a:ext cx="4480560" cy="1107440"/>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1】</a:t>
            </a:r>
            <a:endParaRPr sz="2400" b="1" spc="-5"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pPr>
            <a:endParaRPr sz="2400" b="1" spc="-5"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pPr>
            <a:r>
              <a:rPr sz="2400" b="1" spc="-5" dirty="0">
                <a:latin typeface="华文中宋" panose="02010600040101010101" charset="-122"/>
                <a:ea typeface="华文中宋" panose="02010600040101010101" charset="-122"/>
                <a:cs typeface="微软雅黑" panose="020B0503020204020204" pitchFamily="34" charset="-122"/>
              </a:rPr>
              <a:t>社会历史发展的动力</a:t>
            </a:r>
            <a:endParaRPr sz="240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3586873" y="2482545"/>
            <a:ext cx="175260" cy="1892300"/>
          </a:xfrm>
          <a:custGeom>
            <a:avLst/>
            <a:gdLst/>
            <a:ahLst/>
            <a:cxnLst/>
            <a:rect l="l" t="t" r="r" b="b"/>
            <a:pathLst>
              <a:path w="175260" h="1892300">
                <a:moveTo>
                  <a:pt x="174815" y="25400"/>
                </a:moveTo>
                <a:lnTo>
                  <a:pt x="119189" y="25400"/>
                </a:lnTo>
                <a:lnTo>
                  <a:pt x="122440" y="12700"/>
                </a:lnTo>
                <a:lnTo>
                  <a:pt x="134632" y="12700"/>
                </a:lnTo>
                <a:lnTo>
                  <a:pt x="135381" y="0"/>
                </a:lnTo>
                <a:lnTo>
                  <a:pt x="173647" y="0"/>
                </a:lnTo>
                <a:lnTo>
                  <a:pt x="174815" y="25400"/>
                </a:lnTo>
                <a:close/>
              </a:path>
              <a:path w="175260" h="1892300">
                <a:moveTo>
                  <a:pt x="145237" y="38100"/>
                </a:moveTo>
                <a:lnTo>
                  <a:pt x="108432" y="38100"/>
                </a:lnTo>
                <a:lnTo>
                  <a:pt x="111683" y="25400"/>
                </a:lnTo>
                <a:lnTo>
                  <a:pt x="148678" y="25400"/>
                </a:lnTo>
                <a:lnTo>
                  <a:pt x="145237" y="38100"/>
                </a:lnTo>
                <a:close/>
              </a:path>
              <a:path w="175260" h="1892300">
                <a:moveTo>
                  <a:pt x="148005" y="38100"/>
                </a:moveTo>
                <a:lnTo>
                  <a:pt x="148678" y="25400"/>
                </a:lnTo>
                <a:lnTo>
                  <a:pt x="151549" y="25400"/>
                </a:lnTo>
                <a:lnTo>
                  <a:pt x="148005" y="38100"/>
                </a:lnTo>
                <a:close/>
              </a:path>
              <a:path w="175260" h="1892300">
                <a:moveTo>
                  <a:pt x="134581" y="50800"/>
                </a:moveTo>
                <a:lnTo>
                  <a:pt x="99885" y="50800"/>
                </a:lnTo>
                <a:lnTo>
                  <a:pt x="102679" y="38100"/>
                </a:lnTo>
                <a:lnTo>
                  <a:pt x="137604" y="38100"/>
                </a:lnTo>
                <a:lnTo>
                  <a:pt x="134581" y="50800"/>
                </a:lnTo>
                <a:close/>
              </a:path>
              <a:path w="175260" h="1892300">
                <a:moveTo>
                  <a:pt x="127330" y="63500"/>
                </a:moveTo>
                <a:lnTo>
                  <a:pt x="94792" y="63500"/>
                </a:lnTo>
                <a:lnTo>
                  <a:pt x="97256" y="50800"/>
                </a:lnTo>
                <a:lnTo>
                  <a:pt x="129984" y="50800"/>
                </a:lnTo>
                <a:lnTo>
                  <a:pt x="127330" y="63500"/>
                </a:lnTo>
                <a:close/>
              </a:path>
              <a:path w="175260" h="1892300">
                <a:moveTo>
                  <a:pt x="120980" y="76200"/>
                </a:moveTo>
                <a:lnTo>
                  <a:pt x="90411" y="76200"/>
                </a:lnTo>
                <a:lnTo>
                  <a:pt x="92519" y="63500"/>
                </a:lnTo>
                <a:lnTo>
                  <a:pt x="123202" y="63500"/>
                </a:lnTo>
                <a:lnTo>
                  <a:pt x="120980" y="76200"/>
                </a:lnTo>
                <a:close/>
              </a:path>
              <a:path w="175260" h="1892300">
                <a:moveTo>
                  <a:pt x="115735" y="88900"/>
                </a:moveTo>
                <a:lnTo>
                  <a:pt x="86740" y="88900"/>
                </a:lnTo>
                <a:lnTo>
                  <a:pt x="88480" y="76200"/>
                </a:lnTo>
                <a:lnTo>
                  <a:pt x="117500" y="76200"/>
                </a:lnTo>
                <a:lnTo>
                  <a:pt x="115735" y="88900"/>
                </a:lnTo>
                <a:close/>
              </a:path>
              <a:path w="175260" h="1892300">
                <a:moveTo>
                  <a:pt x="112966" y="101600"/>
                </a:moveTo>
                <a:lnTo>
                  <a:pt x="83832" y="101600"/>
                </a:lnTo>
                <a:lnTo>
                  <a:pt x="85191" y="88900"/>
                </a:lnTo>
                <a:lnTo>
                  <a:pt x="114388" y="88900"/>
                </a:lnTo>
                <a:lnTo>
                  <a:pt x="112966" y="101600"/>
                </a:lnTo>
                <a:close/>
              </a:path>
              <a:path w="175260" h="1892300">
                <a:moveTo>
                  <a:pt x="109994" y="114300"/>
                </a:moveTo>
                <a:lnTo>
                  <a:pt x="81699" y="114300"/>
                </a:lnTo>
                <a:lnTo>
                  <a:pt x="82664" y="101600"/>
                </a:lnTo>
                <a:lnTo>
                  <a:pt x="110883" y="101600"/>
                </a:lnTo>
                <a:lnTo>
                  <a:pt x="109994" y="114300"/>
                </a:lnTo>
                <a:close/>
              </a:path>
              <a:path w="175260" h="1892300">
                <a:moveTo>
                  <a:pt x="108877" y="127000"/>
                </a:moveTo>
                <a:lnTo>
                  <a:pt x="80390" y="127000"/>
                </a:lnTo>
                <a:lnTo>
                  <a:pt x="80937" y="114300"/>
                </a:lnTo>
                <a:lnTo>
                  <a:pt x="109385" y="114300"/>
                </a:lnTo>
                <a:lnTo>
                  <a:pt x="108877" y="127000"/>
                </a:lnTo>
                <a:close/>
              </a:path>
              <a:path w="175260" h="1892300">
                <a:moveTo>
                  <a:pt x="108394" y="825500"/>
                </a:moveTo>
                <a:lnTo>
                  <a:pt x="79832" y="825500"/>
                </a:lnTo>
                <a:lnTo>
                  <a:pt x="79933" y="812800"/>
                </a:lnTo>
                <a:lnTo>
                  <a:pt x="80048" y="127000"/>
                </a:lnTo>
                <a:lnTo>
                  <a:pt x="108610" y="127000"/>
                </a:lnTo>
                <a:lnTo>
                  <a:pt x="108508" y="139700"/>
                </a:lnTo>
                <a:lnTo>
                  <a:pt x="108394" y="825500"/>
                </a:lnTo>
                <a:close/>
              </a:path>
              <a:path w="175260" h="1892300">
                <a:moveTo>
                  <a:pt x="107505" y="838200"/>
                </a:moveTo>
                <a:lnTo>
                  <a:pt x="79057" y="838200"/>
                </a:lnTo>
                <a:lnTo>
                  <a:pt x="79565" y="825500"/>
                </a:lnTo>
                <a:lnTo>
                  <a:pt x="108051" y="825500"/>
                </a:lnTo>
                <a:lnTo>
                  <a:pt x="107505" y="838200"/>
                </a:lnTo>
                <a:close/>
              </a:path>
              <a:path w="175260" h="1892300">
                <a:moveTo>
                  <a:pt x="105778" y="850900"/>
                </a:moveTo>
                <a:lnTo>
                  <a:pt x="76555" y="850900"/>
                </a:lnTo>
                <a:lnTo>
                  <a:pt x="77622" y="838200"/>
                </a:lnTo>
                <a:lnTo>
                  <a:pt x="106743" y="838200"/>
                </a:lnTo>
                <a:lnTo>
                  <a:pt x="105778" y="850900"/>
                </a:lnTo>
                <a:close/>
              </a:path>
              <a:path w="175260" h="1892300">
                <a:moveTo>
                  <a:pt x="103250" y="863600"/>
                </a:moveTo>
                <a:lnTo>
                  <a:pt x="74053" y="863600"/>
                </a:lnTo>
                <a:lnTo>
                  <a:pt x="75476" y="850900"/>
                </a:lnTo>
                <a:lnTo>
                  <a:pt x="104609" y="850900"/>
                </a:lnTo>
                <a:lnTo>
                  <a:pt x="103250" y="863600"/>
                </a:lnTo>
                <a:close/>
              </a:path>
              <a:path w="175260" h="1892300">
                <a:moveTo>
                  <a:pt x="99961" y="876300"/>
                </a:moveTo>
                <a:lnTo>
                  <a:pt x="70942" y="876300"/>
                </a:lnTo>
                <a:lnTo>
                  <a:pt x="72707" y="863600"/>
                </a:lnTo>
                <a:lnTo>
                  <a:pt x="101701" y="863600"/>
                </a:lnTo>
                <a:lnTo>
                  <a:pt x="99961" y="876300"/>
                </a:lnTo>
                <a:close/>
              </a:path>
              <a:path w="175260" h="1892300">
                <a:moveTo>
                  <a:pt x="95923" y="889000"/>
                </a:moveTo>
                <a:lnTo>
                  <a:pt x="65239" y="889000"/>
                </a:lnTo>
                <a:lnTo>
                  <a:pt x="67462" y="876300"/>
                </a:lnTo>
                <a:lnTo>
                  <a:pt x="98031" y="876300"/>
                </a:lnTo>
                <a:lnTo>
                  <a:pt x="95923" y="889000"/>
                </a:lnTo>
                <a:close/>
              </a:path>
              <a:path w="175260" h="1892300">
                <a:moveTo>
                  <a:pt x="91186" y="901700"/>
                </a:moveTo>
                <a:lnTo>
                  <a:pt x="58458" y="901700"/>
                </a:lnTo>
                <a:lnTo>
                  <a:pt x="61112" y="889000"/>
                </a:lnTo>
                <a:lnTo>
                  <a:pt x="93649" y="889000"/>
                </a:lnTo>
                <a:lnTo>
                  <a:pt x="91186" y="901700"/>
                </a:lnTo>
                <a:close/>
              </a:path>
              <a:path w="175260" h="1892300">
                <a:moveTo>
                  <a:pt x="85763" y="914400"/>
                </a:moveTo>
                <a:lnTo>
                  <a:pt x="50838" y="914400"/>
                </a:lnTo>
                <a:lnTo>
                  <a:pt x="53860" y="901700"/>
                </a:lnTo>
                <a:lnTo>
                  <a:pt x="88557" y="901700"/>
                </a:lnTo>
                <a:lnTo>
                  <a:pt x="85763" y="914400"/>
                </a:lnTo>
                <a:close/>
              </a:path>
              <a:path w="175260" h="1892300">
                <a:moveTo>
                  <a:pt x="76352" y="927100"/>
                </a:moveTo>
                <a:lnTo>
                  <a:pt x="36893" y="927100"/>
                </a:lnTo>
                <a:lnTo>
                  <a:pt x="40436" y="914400"/>
                </a:lnTo>
                <a:lnTo>
                  <a:pt x="80009" y="914400"/>
                </a:lnTo>
                <a:lnTo>
                  <a:pt x="76352" y="927100"/>
                </a:lnTo>
                <a:close/>
              </a:path>
              <a:path w="175260" h="1892300">
                <a:moveTo>
                  <a:pt x="14795" y="952500"/>
                </a:moveTo>
                <a:lnTo>
                  <a:pt x="584" y="952500"/>
                </a:lnTo>
                <a:lnTo>
                  <a:pt x="0" y="939800"/>
                </a:lnTo>
                <a:lnTo>
                  <a:pt x="3416" y="939800"/>
                </a:lnTo>
                <a:lnTo>
                  <a:pt x="5537" y="927100"/>
                </a:lnTo>
                <a:lnTo>
                  <a:pt x="14795" y="927100"/>
                </a:lnTo>
                <a:lnTo>
                  <a:pt x="14795" y="952500"/>
                </a:lnTo>
                <a:close/>
              </a:path>
              <a:path w="175260" h="1892300">
                <a:moveTo>
                  <a:pt x="49428" y="952500"/>
                </a:moveTo>
                <a:lnTo>
                  <a:pt x="14795" y="952500"/>
                </a:lnTo>
                <a:lnTo>
                  <a:pt x="14795" y="927100"/>
                </a:lnTo>
                <a:lnTo>
                  <a:pt x="35356" y="927100"/>
                </a:lnTo>
                <a:lnTo>
                  <a:pt x="39217" y="939800"/>
                </a:lnTo>
                <a:lnTo>
                  <a:pt x="53060" y="939800"/>
                </a:lnTo>
                <a:lnTo>
                  <a:pt x="49428" y="952500"/>
                </a:lnTo>
                <a:close/>
              </a:path>
              <a:path w="175260" h="1892300">
                <a:moveTo>
                  <a:pt x="66001" y="939800"/>
                </a:moveTo>
                <a:lnTo>
                  <a:pt x="39217" y="939800"/>
                </a:lnTo>
                <a:lnTo>
                  <a:pt x="35356" y="927100"/>
                </a:lnTo>
                <a:lnTo>
                  <a:pt x="69253" y="927100"/>
                </a:lnTo>
                <a:lnTo>
                  <a:pt x="66001" y="939800"/>
                </a:lnTo>
                <a:close/>
              </a:path>
              <a:path w="175260" h="1892300">
                <a:moveTo>
                  <a:pt x="61493" y="952500"/>
                </a:moveTo>
                <a:lnTo>
                  <a:pt x="49428" y="952500"/>
                </a:lnTo>
                <a:lnTo>
                  <a:pt x="53060" y="939800"/>
                </a:lnTo>
                <a:lnTo>
                  <a:pt x="58038" y="939800"/>
                </a:lnTo>
                <a:lnTo>
                  <a:pt x="61493" y="952500"/>
                </a:lnTo>
                <a:close/>
              </a:path>
              <a:path w="175260" h="1892300">
                <a:moveTo>
                  <a:pt x="73329" y="965200"/>
                </a:moveTo>
                <a:lnTo>
                  <a:pt x="23507" y="965200"/>
                </a:lnTo>
                <a:lnTo>
                  <a:pt x="19507" y="952500"/>
                </a:lnTo>
                <a:lnTo>
                  <a:pt x="69748" y="952500"/>
                </a:lnTo>
                <a:lnTo>
                  <a:pt x="73329" y="965200"/>
                </a:lnTo>
                <a:close/>
              </a:path>
              <a:path w="175260" h="1892300">
                <a:moveTo>
                  <a:pt x="82791" y="977900"/>
                </a:moveTo>
                <a:lnTo>
                  <a:pt x="45948" y="977900"/>
                </a:lnTo>
                <a:lnTo>
                  <a:pt x="42595" y="965200"/>
                </a:lnTo>
                <a:lnTo>
                  <a:pt x="80009" y="965200"/>
                </a:lnTo>
                <a:lnTo>
                  <a:pt x="82791" y="977900"/>
                </a:lnTo>
                <a:close/>
              </a:path>
              <a:path w="175260" h="1892300">
                <a:moveTo>
                  <a:pt x="88557" y="990600"/>
                </a:moveTo>
                <a:lnTo>
                  <a:pt x="56362" y="990600"/>
                </a:lnTo>
                <a:lnTo>
                  <a:pt x="53454" y="977900"/>
                </a:lnTo>
                <a:lnTo>
                  <a:pt x="85763" y="977900"/>
                </a:lnTo>
                <a:lnTo>
                  <a:pt x="88557" y="990600"/>
                </a:lnTo>
                <a:close/>
              </a:path>
              <a:path w="175260" h="1892300">
                <a:moveTo>
                  <a:pt x="96100" y="1003300"/>
                </a:moveTo>
                <a:lnTo>
                  <a:pt x="63347" y="1003300"/>
                </a:lnTo>
                <a:lnTo>
                  <a:pt x="60832" y="990600"/>
                </a:lnTo>
                <a:lnTo>
                  <a:pt x="93852" y="990600"/>
                </a:lnTo>
                <a:lnTo>
                  <a:pt x="96100" y="1003300"/>
                </a:lnTo>
                <a:close/>
              </a:path>
              <a:path w="175260" h="1892300">
                <a:moveTo>
                  <a:pt x="100101" y="1016000"/>
                </a:moveTo>
                <a:lnTo>
                  <a:pt x="69341" y="1016000"/>
                </a:lnTo>
                <a:lnTo>
                  <a:pt x="67271" y="1003300"/>
                </a:lnTo>
                <a:lnTo>
                  <a:pt x="98196" y="1003300"/>
                </a:lnTo>
                <a:lnTo>
                  <a:pt x="100101" y="1016000"/>
                </a:lnTo>
                <a:close/>
              </a:path>
              <a:path w="175260" h="1892300">
                <a:moveTo>
                  <a:pt x="103352" y="1028700"/>
                </a:moveTo>
                <a:lnTo>
                  <a:pt x="74167" y="1028700"/>
                </a:lnTo>
                <a:lnTo>
                  <a:pt x="72567" y="1016000"/>
                </a:lnTo>
                <a:lnTo>
                  <a:pt x="101815" y="1016000"/>
                </a:lnTo>
                <a:lnTo>
                  <a:pt x="103352" y="1028700"/>
                </a:lnTo>
                <a:close/>
              </a:path>
              <a:path w="175260" h="1892300">
                <a:moveTo>
                  <a:pt x="105778" y="1041400"/>
                </a:moveTo>
                <a:lnTo>
                  <a:pt x="76631" y="1041400"/>
                </a:lnTo>
                <a:lnTo>
                  <a:pt x="75374" y="1028700"/>
                </a:lnTo>
                <a:lnTo>
                  <a:pt x="104698" y="1028700"/>
                </a:lnTo>
                <a:lnTo>
                  <a:pt x="105778" y="1041400"/>
                </a:lnTo>
                <a:close/>
              </a:path>
              <a:path w="175260" h="1892300">
                <a:moveTo>
                  <a:pt x="107543" y="1054100"/>
                </a:moveTo>
                <a:lnTo>
                  <a:pt x="78447" y="1054100"/>
                </a:lnTo>
                <a:lnTo>
                  <a:pt x="77558" y="1041400"/>
                </a:lnTo>
                <a:lnTo>
                  <a:pt x="106794" y="1041400"/>
                </a:lnTo>
                <a:lnTo>
                  <a:pt x="107543" y="1054100"/>
                </a:lnTo>
                <a:close/>
              </a:path>
              <a:path w="175260" h="1892300">
                <a:moveTo>
                  <a:pt x="108902" y="1765300"/>
                </a:moveTo>
                <a:lnTo>
                  <a:pt x="80365" y="1765300"/>
                </a:lnTo>
                <a:lnTo>
                  <a:pt x="80048" y="1752600"/>
                </a:lnTo>
                <a:lnTo>
                  <a:pt x="79933" y="1079500"/>
                </a:lnTo>
                <a:lnTo>
                  <a:pt x="79832" y="1066800"/>
                </a:lnTo>
                <a:lnTo>
                  <a:pt x="79565" y="1066800"/>
                </a:lnTo>
                <a:lnTo>
                  <a:pt x="79057" y="1054100"/>
                </a:lnTo>
                <a:lnTo>
                  <a:pt x="108076" y="1054100"/>
                </a:lnTo>
                <a:lnTo>
                  <a:pt x="108394" y="1066800"/>
                </a:lnTo>
                <a:lnTo>
                  <a:pt x="108508" y="1752600"/>
                </a:lnTo>
                <a:lnTo>
                  <a:pt x="108902" y="1765300"/>
                </a:lnTo>
                <a:close/>
              </a:path>
              <a:path w="175260" h="1892300">
                <a:moveTo>
                  <a:pt x="111887" y="1790700"/>
                </a:moveTo>
                <a:lnTo>
                  <a:pt x="82664" y="1790700"/>
                </a:lnTo>
                <a:lnTo>
                  <a:pt x="81648" y="1778000"/>
                </a:lnTo>
                <a:lnTo>
                  <a:pt x="80899" y="1765300"/>
                </a:lnTo>
                <a:lnTo>
                  <a:pt x="109346" y="1765300"/>
                </a:lnTo>
                <a:lnTo>
                  <a:pt x="110045" y="1778000"/>
                </a:lnTo>
                <a:lnTo>
                  <a:pt x="110820" y="1778000"/>
                </a:lnTo>
                <a:lnTo>
                  <a:pt x="111887" y="1790700"/>
                </a:lnTo>
                <a:close/>
              </a:path>
              <a:path w="175260" h="1892300">
                <a:moveTo>
                  <a:pt x="114388" y="1803400"/>
                </a:moveTo>
                <a:lnTo>
                  <a:pt x="85089" y="1803400"/>
                </a:lnTo>
                <a:lnTo>
                  <a:pt x="83743" y="1790700"/>
                </a:lnTo>
                <a:lnTo>
                  <a:pt x="112966" y="1790700"/>
                </a:lnTo>
                <a:lnTo>
                  <a:pt x="114388" y="1803400"/>
                </a:lnTo>
                <a:close/>
              </a:path>
              <a:path w="175260" h="1892300">
                <a:moveTo>
                  <a:pt x="115874" y="1803400"/>
                </a:moveTo>
                <a:lnTo>
                  <a:pt x="114388" y="1803400"/>
                </a:lnTo>
                <a:lnTo>
                  <a:pt x="114274" y="1790700"/>
                </a:lnTo>
                <a:lnTo>
                  <a:pt x="115874" y="1803400"/>
                </a:lnTo>
                <a:close/>
              </a:path>
              <a:path w="175260" h="1892300">
                <a:moveTo>
                  <a:pt x="119278" y="1816100"/>
                </a:moveTo>
                <a:lnTo>
                  <a:pt x="88341" y="1816100"/>
                </a:lnTo>
                <a:lnTo>
                  <a:pt x="86626" y="1803400"/>
                </a:lnTo>
                <a:lnTo>
                  <a:pt x="117348" y="1803400"/>
                </a:lnTo>
                <a:lnTo>
                  <a:pt x="119278" y="1816100"/>
                </a:lnTo>
                <a:close/>
              </a:path>
              <a:path w="175260" h="1892300">
                <a:moveTo>
                  <a:pt x="125349" y="1828800"/>
                </a:moveTo>
                <a:lnTo>
                  <a:pt x="94589" y="1828800"/>
                </a:lnTo>
                <a:lnTo>
                  <a:pt x="92341" y="1816100"/>
                </a:lnTo>
                <a:lnTo>
                  <a:pt x="122974" y="1816100"/>
                </a:lnTo>
                <a:lnTo>
                  <a:pt x="125349" y="1828800"/>
                </a:lnTo>
                <a:close/>
              </a:path>
              <a:path w="175260" h="1892300">
                <a:moveTo>
                  <a:pt x="132435" y="1841500"/>
                </a:moveTo>
                <a:lnTo>
                  <a:pt x="99885" y="1841500"/>
                </a:lnTo>
                <a:lnTo>
                  <a:pt x="97027" y="1828800"/>
                </a:lnTo>
                <a:lnTo>
                  <a:pt x="129654" y="1828800"/>
                </a:lnTo>
                <a:lnTo>
                  <a:pt x="132435" y="1841500"/>
                </a:lnTo>
                <a:close/>
              </a:path>
              <a:path w="175260" h="1892300">
                <a:moveTo>
                  <a:pt x="140296" y="1854200"/>
                </a:moveTo>
                <a:lnTo>
                  <a:pt x="105651" y="1854200"/>
                </a:lnTo>
                <a:lnTo>
                  <a:pt x="102679" y="1841500"/>
                </a:lnTo>
                <a:lnTo>
                  <a:pt x="137159" y="1841500"/>
                </a:lnTo>
                <a:lnTo>
                  <a:pt x="140296" y="1854200"/>
                </a:lnTo>
                <a:close/>
              </a:path>
              <a:path w="175260" h="1892300">
                <a:moveTo>
                  <a:pt x="143052" y="1854200"/>
                </a:moveTo>
                <a:lnTo>
                  <a:pt x="140296" y="1854200"/>
                </a:lnTo>
                <a:lnTo>
                  <a:pt x="139801" y="1841500"/>
                </a:lnTo>
                <a:lnTo>
                  <a:pt x="143052" y="1854200"/>
                </a:lnTo>
                <a:close/>
              </a:path>
              <a:path w="175260" h="1892300">
                <a:moveTo>
                  <a:pt x="157327" y="1866900"/>
                </a:moveTo>
                <a:lnTo>
                  <a:pt x="115112" y="1866900"/>
                </a:lnTo>
                <a:lnTo>
                  <a:pt x="111683" y="1854200"/>
                </a:lnTo>
                <a:lnTo>
                  <a:pt x="153606" y="1854200"/>
                </a:lnTo>
                <a:lnTo>
                  <a:pt x="157327" y="1866900"/>
                </a:lnTo>
                <a:close/>
              </a:path>
              <a:path w="175260" h="1892300">
                <a:moveTo>
                  <a:pt x="173647" y="1892300"/>
                </a:moveTo>
                <a:lnTo>
                  <a:pt x="143560" y="1892300"/>
                </a:lnTo>
                <a:lnTo>
                  <a:pt x="139839" y="1879600"/>
                </a:lnTo>
                <a:lnTo>
                  <a:pt x="126339" y="1879600"/>
                </a:lnTo>
                <a:lnTo>
                  <a:pt x="122986" y="1866900"/>
                </a:lnTo>
                <a:lnTo>
                  <a:pt x="174815" y="1866900"/>
                </a:lnTo>
                <a:lnTo>
                  <a:pt x="173647" y="1892300"/>
                </a:lnTo>
                <a:close/>
              </a:path>
            </a:pathLst>
          </a:custGeom>
          <a:solidFill>
            <a:srgbClr val="C00000"/>
          </a:solidFill>
        </p:spPr>
        <p:txBody>
          <a:bodyPr wrap="square" lIns="0" tIns="0" rIns="0" bIns="0" rtlCol="0"/>
          <a:lstStyle/>
          <a:p>
            <a:endParaRPr sz="1800">
              <a:latin typeface="华文中宋" panose="02010600040101010101" charset="-122"/>
              <a:ea typeface="华文中宋" panose="02010600040101010101" charset="-122"/>
            </a:endParaRPr>
          </a:p>
        </p:txBody>
      </p:sp>
      <p:sp>
        <p:nvSpPr>
          <p:cNvPr id="4" name="object 4"/>
          <p:cNvSpPr txBox="1"/>
          <p:nvPr/>
        </p:nvSpPr>
        <p:spPr>
          <a:xfrm>
            <a:off x="3981792" y="2279982"/>
            <a:ext cx="3378200" cy="330200"/>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基本动力：</a:t>
            </a:r>
            <a:r>
              <a:rPr sz="2400" dirty="0">
                <a:solidFill>
                  <a:srgbClr val="C00000"/>
                </a:solidFill>
                <a:latin typeface="华文中宋" panose="02010600040101010101" charset="-122"/>
                <a:ea typeface="华文中宋" panose="02010600040101010101" charset="-122"/>
                <a:cs typeface="微软雅黑" panose="020B0503020204020204" pitchFamily="34" charset="-122"/>
              </a:rPr>
              <a:t>社会基本矛盾</a:t>
            </a:r>
            <a:endParaRPr sz="2400">
              <a:latin typeface="华文中宋" panose="02010600040101010101" charset="-122"/>
              <a:ea typeface="华文中宋" panose="02010600040101010101" charset="-122"/>
              <a:cs typeface="微软雅黑" panose="020B0503020204020204" pitchFamily="34" charset="-122"/>
            </a:endParaRPr>
          </a:p>
        </p:txBody>
      </p:sp>
      <p:sp>
        <p:nvSpPr>
          <p:cNvPr id="5" name="object 5"/>
          <p:cNvSpPr txBox="1"/>
          <p:nvPr/>
        </p:nvSpPr>
        <p:spPr>
          <a:xfrm>
            <a:off x="3981792" y="2801518"/>
            <a:ext cx="6757670" cy="330200"/>
          </a:xfrm>
          <a:prstGeom prst="rect">
            <a:avLst/>
          </a:prstGeom>
        </p:spPr>
        <p:txBody>
          <a:bodyPr vert="horz" wrap="square" lIns="0" tIns="0" rIns="0" bIns="0" rtlCol="0">
            <a:spAutoFit/>
          </a:bodyPr>
          <a:lstStyle/>
          <a:p>
            <a:pPr marL="12700">
              <a:lnSpc>
                <a:spcPts val="2835"/>
              </a:lnSpc>
            </a:pPr>
            <a:r>
              <a:rPr sz="2400" b="1" u="heavy" dirty="0">
                <a:solidFill>
                  <a:srgbClr val="C00000"/>
                </a:solidFill>
                <a:latin typeface="华文中宋" panose="02010600040101010101" charset="-122"/>
                <a:ea typeface="华文中宋" panose="02010600040101010101" charset="-122"/>
                <a:cs typeface="楷体" panose="02010609060101010101" pitchFamily="49" charset="-122"/>
              </a:rPr>
              <a:t>生产力和生产关系，经济基础和上层建筑的矛盾</a:t>
            </a:r>
            <a:r>
              <a:rPr sz="2400" b="1" u="heavy" spc="-10" dirty="0">
                <a:solidFill>
                  <a:srgbClr val="C00000"/>
                </a:solidFill>
                <a:latin typeface="华文中宋" panose="02010600040101010101" charset="-122"/>
                <a:ea typeface="华文中宋" panose="02010600040101010101" charset="-122"/>
                <a:cs typeface="楷体" panose="02010609060101010101" pitchFamily="49" charset="-122"/>
              </a:rPr>
              <a:t>。</a:t>
            </a:r>
            <a:endParaRPr sz="2400">
              <a:latin typeface="华文中宋" panose="02010600040101010101" charset="-122"/>
              <a:ea typeface="华文中宋" panose="02010600040101010101" charset="-122"/>
              <a:cs typeface="楷体" panose="02010609060101010101" pitchFamily="49" charset="-122"/>
            </a:endParaRPr>
          </a:p>
        </p:txBody>
      </p:sp>
      <p:sp>
        <p:nvSpPr>
          <p:cNvPr id="1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7" name="object 6"/>
          <p:cNvSpPr txBox="1"/>
          <p:nvPr/>
        </p:nvSpPr>
        <p:spPr>
          <a:xfrm>
            <a:off x="3942104" y="4184131"/>
            <a:ext cx="7410480" cy="738664"/>
          </a:xfrm>
          <a:prstGeom prst="rect">
            <a:avLst/>
          </a:prstGeom>
        </p:spPr>
        <p:txBody>
          <a:bodyPr vert="horz" wrap="square" lIns="0" tIns="0" rIns="0" bIns="0" rtlCol="0">
            <a:spAutoFit/>
          </a:bodyPr>
          <a:lstStyle/>
          <a:p>
            <a:pPr marL="12700">
              <a:lnSpc>
                <a:spcPct val="100000"/>
              </a:lnSpc>
            </a:pPr>
            <a:r>
              <a:rPr sz="2400" b="1" dirty="0" err="1">
                <a:latin typeface="华文中宋" panose="02010600040101010101" charset="-122"/>
                <a:ea typeface="华文中宋" panose="02010600040101010101" charset="-122"/>
                <a:cs typeface="微软雅黑" panose="020B0503020204020204" pitchFamily="34" charset="-122"/>
              </a:rPr>
              <a:t>直接动力</a:t>
            </a:r>
            <a:r>
              <a:rPr sz="2400" dirty="0" err="1">
                <a:latin typeface="华文中宋" panose="02010600040101010101" charset="-122"/>
                <a:ea typeface="华文中宋" panose="02010600040101010101" charset="-122"/>
                <a:cs typeface="微软雅黑" panose="020B0503020204020204" pitchFamily="34" charset="-122"/>
              </a:rPr>
              <a:t>：</a:t>
            </a:r>
            <a:r>
              <a:rPr sz="2400" dirty="0" err="1">
                <a:solidFill>
                  <a:srgbClr val="C00000"/>
                </a:solidFill>
                <a:latin typeface="华文中宋" panose="02010600040101010101" charset="-122"/>
                <a:ea typeface="华文中宋" panose="02010600040101010101" charset="-122"/>
                <a:cs typeface="微软雅黑" panose="020B0503020204020204" pitchFamily="34" charset="-122"/>
              </a:rPr>
              <a:t>阶级斗争（根源：物质利益对立</a:t>
            </a:r>
            <a:r>
              <a:rPr sz="2400" dirty="0" smtClean="0">
                <a:solidFill>
                  <a:srgbClr val="C00000"/>
                </a:solidFill>
                <a:latin typeface="华文中宋" panose="02010600040101010101" charset="-122"/>
                <a:ea typeface="华文中宋" panose="02010600040101010101" charset="-122"/>
                <a:cs typeface="微软雅黑" panose="020B0503020204020204" pitchFamily="34" charset="-122"/>
              </a:rPr>
              <a:t>）</a:t>
            </a:r>
            <a:r>
              <a:rPr lang="zh-CN" altLang="en-US" sz="2400" dirty="0" smtClean="0">
                <a:solidFill>
                  <a:srgbClr val="C00000"/>
                </a:solidFill>
                <a:latin typeface="华文中宋" panose="02010600040101010101" charset="-122"/>
                <a:ea typeface="华文中宋" panose="02010600040101010101" charset="-122"/>
                <a:cs typeface="微软雅黑" panose="020B0503020204020204" pitchFamily="34" charset="-122"/>
              </a:rPr>
              <a:t>（选择）</a:t>
            </a:r>
            <a:r>
              <a:rPr sz="2400" spc="-5" dirty="0" smtClean="0">
                <a:solidFill>
                  <a:srgbClr val="C00000"/>
                </a:solidFill>
                <a:latin typeface="华文中宋" panose="02010600040101010101" charset="-122"/>
                <a:ea typeface="华文中宋" panose="02010600040101010101" charset="-122"/>
                <a:cs typeface="微软雅黑" panose="020B0503020204020204" pitchFamily="34" charset="-122"/>
              </a:rPr>
              <a:t>161</a:t>
            </a:r>
            <a:r>
              <a:rPr sz="2400" dirty="0" smtClean="0">
                <a:solidFill>
                  <a:srgbClr val="C00000"/>
                </a:solidFill>
                <a:latin typeface="华文中宋" panose="02010600040101010101" charset="-122"/>
                <a:ea typeface="华文中宋" panose="02010600040101010101" charset="-122"/>
                <a:cs typeface="微软雅黑" panose="020B0503020204020204" pitchFamily="34" charset="-122"/>
              </a:rPr>
              <a:t>0</a:t>
            </a:r>
            <a:endParaRPr sz="2400" dirty="0">
              <a:latin typeface="华文中宋" panose="02010600040101010101" charset="-122"/>
              <a:ea typeface="华文中宋" panose="02010600040101010101"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5032" y="1368120"/>
            <a:ext cx="10653824" cy="2764790"/>
          </a:xfrm>
          <a:prstGeom prst="rect">
            <a:avLst/>
          </a:prstGeom>
          <a:noFill/>
        </p:spPr>
        <p:txBody>
          <a:bodyPr wrap="square" lIns="87901" tIns="43949" rIns="87901" bIns="43949" rtlCol="0">
            <a:spAutoFit/>
          </a:bodyPr>
          <a:lstStyle/>
          <a:p>
            <a:pPr>
              <a:lnSpc>
                <a:spcPct val="150000"/>
              </a:lnSpc>
            </a:pPr>
            <a:r>
              <a:rPr sz="2400" dirty="0">
                <a:latin typeface="华文中宋" panose="02010600040101010101" charset="-122"/>
                <a:ea typeface="华文中宋" panose="02010600040101010101" charset="-122"/>
                <a:sym typeface="+mn-ea"/>
              </a:rPr>
              <a:t>【知识点4】认识的主体和客体的关系</a:t>
            </a:r>
            <a:r>
              <a:rPr sz="2400" b="1" dirty="0">
                <a:latin typeface="华文中宋" panose="02010600040101010101" charset="-122"/>
                <a:ea typeface="华文中宋" panose="02010600040101010101" charset="-122"/>
                <a:sym typeface="+mn-ea"/>
              </a:rPr>
              <a:t>（辩证统一）</a:t>
            </a:r>
            <a:r>
              <a:rPr sz="2400" dirty="0">
                <a:latin typeface="华文中宋" panose="02010600040101010101" charset="-122"/>
                <a:ea typeface="华文中宋" panose="02010600040101010101" charset="-122"/>
                <a:sym typeface="+mn-ea"/>
              </a:rPr>
              <a:t>【理解】</a:t>
            </a:r>
            <a:endParaRPr sz="2400" dirty="0">
              <a:latin typeface="华文中宋" panose="02010600040101010101" charset="-122"/>
              <a:ea typeface="华文中宋" panose="02010600040101010101" charset="-122"/>
              <a:sym typeface="+mn-ea"/>
            </a:endParaRPr>
          </a:p>
          <a:p>
            <a:pPr>
              <a:lnSpc>
                <a:spcPct val="150000"/>
              </a:lnSpc>
            </a:pPr>
            <a:endParaRPr sz="2000" dirty="0">
              <a:latin typeface="华文中宋" panose="02010600040101010101" charset="-122"/>
              <a:ea typeface="华文中宋" panose="02010600040101010101" charset="-122"/>
              <a:sym typeface="+mn-ea"/>
            </a:endParaRPr>
          </a:p>
          <a:p>
            <a:pPr>
              <a:lnSpc>
                <a:spcPct val="150000"/>
              </a:lnSpc>
            </a:pPr>
            <a:r>
              <a:rPr sz="2400" dirty="0">
                <a:latin typeface="华文中宋" panose="02010600040101010101" charset="-122"/>
                <a:ea typeface="华文中宋" panose="02010600040101010101" charset="-122"/>
                <a:sym typeface="+mn-ea"/>
              </a:rPr>
              <a:t>①</a:t>
            </a:r>
            <a:r>
              <a:rPr sz="2400" b="1" dirty="0">
                <a:latin typeface="华文中宋" panose="02010600040101010101" charset="-122"/>
                <a:ea typeface="华文中宋" panose="02010600040101010101" charset="-122"/>
                <a:sym typeface="+mn-ea"/>
              </a:rPr>
              <a:t>实</a:t>
            </a:r>
            <a:r>
              <a:rPr sz="2400" b="1" dirty="0">
                <a:solidFill>
                  <a:srgbClr val="FF0000"/>
                </a:solidFill>
                <a:latin typeface="华文中宋" panose="02010600040101010101" charset="-122"/>
                <a:ea typeface="华文中宋" panose="02010600040101010101" charset="-122"/>
                <a:sym typeface="+mn-ea"/>
              </a:rPr>
              <a:t>践</a:t>
            </a:r>
            <a:r>
              <a:rPr sz="2400" dirty="0">
                <a:latin typeface="华文中宋" panose="02010600040101010101" charset="-122"/>
                <a:ea typeface="华文中宋" panose="02010600040101010101" charset="-122"/>
                <a:sym typeface="+mn-ea"/>
              </a:rPr>
              <a:t>关系</a:t>
            </a:r>
            <a:endParaRPr sz="2400" dirty="0">
              <a:latin typeface="华文中宋" panose="02010600040101010101" charset="-122"/>
              <a:ea typeface="华文中宋" panose="02010600040101010101" charset="-122"/>
              <a:sym typeface="+mn-ea"/>
            </a:endParaRPr>
          </a:p>
          <a:p>
            <a:pPr>
              <a:lnSpc>
                <a:spcPct val="150000"/>
              </a:lnSpc>
            </a:pPr>
            <a:r>
              <a:rPr sz="2400" dirty="0">
                <a:latin typeface="华文中宋" panose="02010600040101010101" charset="-122"/>
                <a:ea typeface="华文中宋" panose="02010600040101010101" charset="-122"/>
                <a:sym typeface="+mn-ea"/>
              </a:rPr>
              <a:t>②</a:t>
            </a:r>
            <a:r>
              <a:rPr sz="2400" b="1" dirty="0">
                <a:solidFill>
                  <a:srgbClr val="FF0000"/>
                </a:solidFill>
                <a:latin typeface="华文中宋" panose="02010600040101010101" charset="-122"/>
                <a:ea typeface="华文中宋" panose="02010600040101010101" charset="-122"/>
                <a:sym typeface="+mn-ea"/>
              </a:rPr>
              <a:t>认</a:t>
            </a:r>
            <a:r>
              <a:rPr sz="2400" b="1" dirty="0">
                <a:latin typeface="华文中宋" panose="02010600040101010101" charset="-122"/>
                <a:ea typeface="华文中宋" panose="02010600040101010101" charset="-122"/>
                <a:sym typeface="+mn-ea"/>
              </a:rPr>
              <a:t>识</a:t>
            </a:r>
            <a:r>
              <a:rPr sz="2400" dirty="0">
                <a:latin typeface="华文中宋" panose="02010600040101010101" charset="-122"/>
                <a:ea typeface="华文中宋" panose="02010600040101010101" charset="-122"/>
                <a:sym typeface="+mn-ea"/>
              </a:rPr>
              <a:t>关系</a:t>
            </a:r>
            <a:endParaRPr sz="2400" dirty="0">
              <a:latin typeface="华文中宋" panose="02010600040101010101" charset="-122"/>
              <a:ea typeface="华文中宋" panose="02010600040101010101" charset="-122"/>
              <a:sym typeface="+mn-ea"/>
            </a:endParaRPr>
          </a:p>
          <a:p>
            <a:pPr>
              <a:lnSpc>
                <a:spcPct val="150000"/>
              </a:lnSpc>
            </a:pPr>
            <a:r>
              <a:rPr sz="2400" dirty="0">
                <a:latin typeface="华文中宋" panose="02010600040101010101" charset="-122"/>
                <a:ea typeface="华文中宋" panose="02010600040101010101" charset="-122"/>
                <a:sym typeface="+mn-ea"/>
              </a:rPr>
              <a:t>③</a:t>
            </a:r>
            <a:r>
              <a:rPr sz="2400" b="1" dirty="0">
                <a:latin typeface="华文中宋" panose="02010600040101010101" charset="-122"/>
                <a:ea typeface="华文中宋" panose="02010600040101010101" charset="-122"/>
                <a:sym typeface="+mn-ea"/>
              </a:rPr>
              <a:t>相互</a:t>
            </a:r>
            <a:r>
              <a:rPr sz="2400" b="1" dirty="0">
                <a:solidFill>
                  <a:srgbClr val="FF0000"/>
                </a:solidFill>
                <a:latin typeface="华文中宋" panose="02010600040101010101" charset="-122"/>
                <a:ea typeface="华文中宋" panose="02010600040101010101" charset="-122"/>
                <a:sym typeface="+mn-ea"/>
              </a:rPr>
              <a:t>作</a:t>
            </a:r>
            <a:r>
              <a:rPr sz="2400" dirty="0">
                <a:latin typeface="华文中宋" panose="02010600040101010101" charset="-122"/>
                <a:ea typeface="华文中宋" panose="02010600040101010101" charset="-122"/>
                <a:sym typeface="+mn-ea"/>
              </a:rPr>
              <a:t>用</a:t>
            </a:r>
            <a:endParaRPr lang="en-US" altLang="zh-CN" sz="2400" b="1" dirty="0" smtClean="0">
              <a:solidFill>
                <a:schemeClr val="tx1"/>
              </a:solidFill>
              <a:latin typeface="华文中宋" panose="02010600040101010101" charset="-122"/>
              <a:ea typeface="华文中宋" panose="02010600040101010101"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567"/>
            <a:ext cx="258829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华文中宋" panose="02010600040101010101" charset="-122"/>
                <a:ea typeface="华文中宋" panose="02010600040101010101" charset="-122"/>
                <a:cs typeface="微软雅黑" panose="020B0503020204020204" pitchFamily="34" charset="-122"/>
                <a:sym typeface="+mn-ea"/>
              </a:rPr>
              <a:t>基本动力</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4" y="3064006"/>
            <a:ext cx="2588295"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err="1">
                <a:latin typeface="华文中宋" panose="02010600040101010101" charset="-122"/>
                <a:ea typeface="华文中宋" panose="02010600040101010101" charset="-122"/>
                <a:cs typeface="微软雅黑" panose="020B0503020204020204" pitchFamily="34" charset="-122"/>
                <a:sym typeface="+mn-ea"/>
              </a:rPr>
              <a:t>直接动力</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68" y="2210567"/>
            <a:ext cx="271025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dirty="0" err="1">
                <a:solidFill>
                  <a:srgbClr val="C00000"/>
                </a:solidFill>
                <a:latin typeface="华文中宋" panose="02010600040101010101" charset="-122"/>
                <a:ea typeface="华文中宋" panose="02010600040101010101" charset="-122"/>
                <a:cs typeface="微软雅黑" panose="020B0503020204020204" pitchFamily="34" charset="-122"/>
                <a:sym typeface="+mn-ea"/>
              </a:rPr>
              <a:t>阶级斗争</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社会基本矛盾</a:t>
            </a:r>
            <a:endParaRPr sz="280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567"/>
            <a:ext cx="258829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华文中宋" panose="02010600040101010101" charset="-122"/>
                <a:ea typeface="华文中宋" panose="02010600040101010101" charset="-122"/>
                <a:cs typeface="微软雅黑" panose="020B0503020204020204" pitchFamily="34" charset="-122"/>
                <a:sym typeface="+mn-ea"/>
              </a:rPr>
              <a:t>基本动力</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4" y="3064006"/>
            <a:ext cx="2588295"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err="1">
                <a:latin typeface="华文中宋" panose="02010600040101010101" charset="-122"/>
                <a:ea typeface="华文中宋" panose="02010600040101010101" charset="-122"/>
                <a:cs typeface="微软雅黑" panose="020B0503020204020204" pitchFamily="34" charset="-122"/>
                <a:sym typeface="+mn-ea"/>
              </a:rPr>
              <a:t>直接动力</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68" y="2210567"/>
            <a:ext cx="271025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dirty="0" err="1">
                <a:solidFill>
                  <a:srgbClr val="C00000"/>
                </a:solidFill>
                <a:latin typeface="华文中宋" panose="02010600040101010101" charset="-122"/>
                <a:ea typeface="华文中宋" panose="02010600040101010101" charset="-122"/>
                <a:cs typeface="微软雅黑" panose="020B0503020204020204" pitchFamily="34" charset="-122"/>
                <a:sym typeface="+mn-ea"/>
              </a:rPr>
              <a:t>阶级斗争</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社会基本矛盾</a:t>
            </a:r>
            <a:endParaRPr sz="2800" dirty="0">
              <a:latin typeface="方正清刻本悦宋简体" panose="02000000000000000000" pitchFamily="2" charset="-122"/>
              <a:cs typeface="方正清刻本悦宋简体" panose="02000000000000000000" pitchFamily="2" charset="-122"/>
            </a:endParaRPr>
          </a:p>
        </p:txBody>
      </p:sp>
      <p:sp>
        <p:nvSpPr>
          <p:cNvPr id="8" name="object 8"/>
          <p:cNvSpPr/>
          <p:nvPr/>
        </p:nvSpPr>
        <p:spPr>
          <a:xfrm rot="20520000">
            <a:off x="4109669" y="1994979"/>
            <a:ext cx="2431415" cy="1748789"/>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3898925" y="2572131"/>
            <a:ext cx="2763520" cy="922019"/>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r>
              <a:rPr lang="en-US" altLang="zh-CN" sz="2400" dirty="0"/>
              <a:t>#.</a:t>
            </a:r>
            <a:r>
              <a:rPr lang="zh-CN" altLang="en-US" sz="2400" dirty="0"/>
              <a:t>阶级斗争是阶级社会发展的 </a:t>
            </a:r>
            <a:r>
              <a:rPr lang="en-US" altLang="zh-CN" sz="2400" dirty="0"/>
              <a:t>( )</a:t>
            </a:r>
            <a:endParaRPr lang="en-US" altLang="zh-CN" sz="2400" dirty="0"/>
          </a:p>
          <a:p>
            <a:br>
              <a:rPr lang="zh-CN" altLang="en-US" sz="2400" dirty="0"/>
            </a:br>
            <a:r>
              <a:rPr lang="en-US" altLang="zh-CN" sz="2400" dirty="0"/>
              <a:t>A</a:t>
            </a:r>
            <a:r>
              <a:rPr lang="zh-CN" altLang="en-US" sz="2400" dirty="0"/>
              <a:t>、 基本动力</a:t>
            </a:r>
            <a:endParaRPr lang="zh-CN" altLang="en-US" sz="2400" dirty="0"/>
          </a:p>
          <a:p>
            <a:r>
              <a:rPr lang="en-US" altLang="zh-CN" sz="2400" dirty="0"/>
              <a:t>B</a:t>
            </a:r>
            <a:r>
              <a:rPr lang="zh-CN" altLang="en-US" sz="2400" dirty="0"/>
              <a:t>、 最终动力</a:t>
            </a:r>
            <a:endParaRPr lang="zh-CN" altLang="en-US" sz="2400" dirty="0"/>
          </a:p>
          <a:p>
            <a:r>
              <a:rPr lang="en-US" altLang="zh-CN" sz="2400" dirty="0"/>
              <a:t>C</a:t>
            </a:r>
            <a:r>
              <a:rPr lang="zh-CN" altLang="en-US" sz="2400" dirty="0"/>
              <a:t>、 直接动力</a:t>
            </a:r>
            <a:endParaRPr lang="zh-CN" altLang="en-US" sz="2400" dirty="0"/>
          </a:p>
          <a:p>
            <a:r>
              <a:rPr lang="en-US" altLang="zh-CN" sz="2400" dirty="0"/>
              <a:t>D</a:t>
            </a:r>
            <a:r>
              <a:rPr lang="zh-CN" altLang="en-US" sz="2400" dirty="0"/>
              <a:t>、 唯一动力</a:t>
            </a:r>
            <a:endParaRPr lang="zh-CN" altLang="en-US" sz="2400" dirty="0"/>
          </a:p>
          <a:p>
            <a:br>
              <a:rPr lang="zh-CN" altLang="en-US" sz="2400" dirty="0"/>
            </a:br>
            <a:endParaRPr lang="zh-CN" altLang="en-US" sz="2400" dirty="0"/>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r>
              <a:rPr lang="en-US" altLang="zh-CN" sz="2400" dirty="0"/>
              <a:t>#.</a:t>
            </a:r>
            <a:r>
              <a:rPr lang="zh-CN" altLang="en-US" sz="2400" dirty="0"/>
              <a:t>阶级斗争是阶级社会发展的 </a:t>
            </a:r>
            <a:r>
              <a:rPr lang="en-US" altLang="zh-CN" sz="2400" dirty="0" smtClean="0"/>
              <a:t>(</a:t>
            </a:r>
            <a:r>
              <a:rPr lang="en-US" altLang="zh-CN" sz="2400" b="1" dirty="0" smtClean="0">
                <a:solidFill>
                  <a:srgbClr val="C00000"/>
                </a:solidFill>
              </a:rPr>
              <a:t>C</a:t>
            </a:r>
            <a:r>
              <a:rPr lang="en-US" altLang="zh-CN" sz="2400" dirty="0" smtClean="0"/>
              <a:t> </a:t>
            </a:r>
            <a:r>
              <a:rPr lang="en-US" altLang="zh-CN" sz="2400" dirty="0"/>
              <a:t>)</a:t>
            </a:r>
            <a:endParaRPr lang="en-US" altLang="zh-CN" sz="2400" dirty="0"/>
          </a:p>
          <a:p>
            <a:br>
              <a:rPr lang="zh-CN" altLang="en-US" sz="2400" dirty="0"/>
            </a:br>
            <a:r>
              <a:rPr lang="en-US" altLang="zh-CN" sz="2400" dirty="0"/>
              <a:t>A</a:t>
            </a:r>
            <a:r>
              <a:rPr lang="zh-CN" altLang="en-US" sz="2400" dirty="0"/>
              <a:t>、 基本动力</a:t>
            </a:r>
            <a:endParaRPr lang="zh-CN" altLang="en-US" sz="2400" dirty="0"/>
          </a:p>
          <a:p>
            <a:r>
              <a:rPr lang="en-US" altLang="zh-CN" sz="2400" dirty="0"/>
              <a:t>B</a:t>
            </a:r>
            <a:r>
              <a:rPr lang="zh-CN" altLang="en-US" sz="2400" dirty="0"/>
              <a:t>、 最终动力</a:t>
            </a:r>
            <a:endParaRPr lang="zh-CN" altLang="en-US" sz="2400" dirty="0"/>
          </a:p>
          <a:p>
            <a:r>
              <a:rPr lang="en-US" altLang="zh-CN" sz="2400" b="1" dirty="0">
                <a:solidFill>
                  <a:srgbClr val="C00000"/>
                </a:solidFill>
              </a:rPr>
              <a:t>C</a:t>
            </a:r>
            <a:r>
              <a:rPr lang="zh-CN" altLang="en-US" sz="2400" b="1" dirty="0">
                <a:solidFill>
                  <a:srgbClr val="C00000"/>
                </a:solidFill>
              </a:rPr>
              <a:t>、 直接动力</a:t>
            </a:r>
            <a:endParaRPr lang="zh-CN" altLang="en-US" sz="2400" b="1" dirty="0">
              <a:solidFill>
                <a:srgbClr val="C00000"/>
              </a:solidFill>
            </a:endParaRPr>
          </a:p>
          <a:p>
            <a:r>
              <a:rPr lang="en-US" altLang="zh-CN" sz="2400" dirty="0"/>
              <a:t>D</a:t>
            </a:r>
            <a:r>
              <a:rPr lang="zh-CN" altLang="en-US" sz="2400" dirty="0"/>
              <a:t>、 唯一动力</a:t>
            </a:r>
            <a:endParaRPr lang="zh-CN" altLang="en-US" sz="2400" dirty="0"/>
          </a:p>
          <a:p>
            <a:br>
              <a:rPr lang="zh-CN" altLang="en-US" sz="2400" dirty="0"/>
            </a:br>
            <a:endParaRPr lang="zh-CN" altLang="en-US" sz="2400" dirty="0"/>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914400" y="1329690"/>
            <a:ext cx="10836275" cy="2385060"/>
          </a:xfrm>
          <a:prstGeom prst="rect">
            <a:avLst/>
          </a:prstGeom>
        </p:spPr>
        <p:txBody>
          <a:bodyPr vert="horz" wrap="square" lIns="0" tIns="0" rIns="0" bIns="0" rtlCol="0">
            <a:spAutoFit/>
          </a:bodyPr>
          <a:lstStyle/>
          <a:p>
            <a:pPr marL="12700" marR="5080">
              <a:lnSpc>
                <a:spcPct val="15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10" dirty="0">
                <a:latin typeface="华文中宋" panose="02010600040101010101" charset="-122"/>
                <a:ea typeface="华文中宋" panose="02010600040101010101" charset="-122"/>
                <a:cs typeface="微软雅黑" panose="020B0503020204020204" pitchFamily="34" charset="-122"/>
              </a:rPr>
              <a:t>2</a:t>
            </a:r>
            <a:r>
              <a:rPr sz="2400" b="1" dirty="0">
                <a:latin typeface="华文中宋" panose="02010600040101010101" charset="-122"/>
                <a:ea typeface="华文中宋" panose="02010600040101010101" charset="-122"/>
                <a:cs typeface="微软雅黑" panose="020B0503020204020204" pitchFamily="34" charset="-122"/>
              </a:rPr>
              <a:t>】社会基本矛盾在社会发展中的作</a:t>
            </a:r>
            <a:r>
              <a:rPr sz="2400" b="1" spc="-5" dirty="0">
                <a:latin typeface="华文中宋" panose="02010600040101010101" charset="-122"/>
                <a:ea typeface="华文中宋" panose="02010600040101010101" charset="-122"/>
                <a:cs typeface="微软雅黑" panose="020B0503020204020204" pitchFamily="34" charset="-122"/>
              </a:rPr>
              <a:t>用 </a:t>
            </a:r>
            <a:endParaRPr sz="2400" b="1" spc="-5"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pPr>
            <a:r>
              <a:rPr sz="2400" dirty="0">
                <a:latin typeface="华文中宋" panose="02010600040101010101" charset="-122"/>
                <a:ea typeface="华文中宋" panose="02010600040101010101" charset="-122"/>
                <a:cs typeface="微软雅黑" panose="020B0503020204020204" pitchFamily="34" charset="-122"/>
              </a:rPr>
              <a:t>社会的基本矛盾指</a:t>
            </a:r>
            <a:r>
              <a:rPr sz="2400" u="heavy" dirty="0">
                <a:solidFill>
                  <a:srgbClr val="C00000"/>
                </a:solidFill>
                <a:latin typeface="华文中宋" panose="02010600040101010101" charset="-122"/>
                <a:ea typeface="华文中宋" panose="02010600040101010101" charset="-122"/>
                <a:cs typeface="微软雅黑" panose="020B0503020204020204" pitchFamily="34" charset="-122"/>
              </a:rPr>
              <a:t>生产力和生产关系</a:t>
            </a:r>
            <a:r>
              <a:rPr sz="2400" dirty="0">
                <a:solidFill>
                  <a:srgbClr val="C00000"/>
                </a:solidFill>
                <a:latin typeface="华文中宋" panose="02010600040101010101" charset="-122"/>
                <a:ea typeface="华文中宋" panose="02010600040101010101" charset="-122"/>
                <a:cs typeface="微软雅黑" panose="020B0503020204020204" pitchFamily="34" charset="-122"/>
              </a:rPr>
              <a:t>，</a:t>
            </a:r>
            <a:r>
              <a:rPr sz="2400" u="heavy" dirty="0">
                <a:solidFill>
                  <a:srgbClr val="C00000"/>
                </a:solidFill>
                <a:latin typeface="华文中宋" panose="02010600040101010101" charset="-122"/>
                <a:ea typeface="华文中宋" panose="02010600040101010101" charset="-122"/>
                <a:cs typeface="微软雅黑" panose="020B0503020204020204" pitchFamily="34" charset="-122"/>
              </a:rPr>
              <a:t>经济基础和上层建筑</a:t>
            </a:r>
            <a:r>
              <a:rPr sz="2400" dirty="0">
                <a:latin typeface="华文中宋" panose="02010600040101010101" charset="-122"/>
                <a:ea typeface="华文中宋" panose="02010600040101010101" charset="-122"/>
                <a:cs typeface="微软雅黑" panose="020B0503020204020204" pitchFamily="34" charset="-122"/>
              </a:rPr>
              <a:t>的矛</a:t>
            </a:r>
            <a:r>
              <a:rPr sz="2400" spc="-5" dirty="0">
                <a:latin typeface="华文中宋" panose="02010600040101010101" charset="-122"/>
                <a:ea typeface="华文中宋" panose="02010600040101010101" charset="-122"/>
                <a:cs typeface="微软雅黑" panose="020B0503020204020204" pitchFamily="34" charset="-122"/>
              </a:rPr>
              <a:t>盾 </a:t>
            </a:r>
            <a:endParaRPr sz="2400" spc="-5"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pPr>
            <a:r>
              <a:rPr sz="2400" spc="-5" dirty="0">
                <a:latin typeface="华文中宋" panose="02010600040101010101" charset="-122"/>
                <a:ea typeface="华文中宋" panose="02010600040101010101" charset="-122"/>
                <a:cs typeface="微软雅黑" panose="020B0503020204020204" pitchFamily="34" charset="-122"/>
              </a:rPr>
              <a:t>1</a:t>
            </a:r>
            <a:r>
              <a:rPr sz="2400" dirty="0">
                <a:latin typeface="华文中宋" panose="02010600040101010101" charset="-122"/>
                <a:ea typeface="华文中宋" panose="02010600040101010101" charset="-122"/>
                <a:cs typeface="微软雅黑" panose="020B0503020204020204" pitchFamily="34" charset="-122"/>
              </a:rPr>
              <a:t>、两对社会基本矛盾之间的关系</a:t>
            </a:r>
            <a:r>
              <a:rPr sz="2400" spc="-5" dirty="0">
                <a:latin typeface="华文中宋" panose="02010600040101010101" charset="-122"/>
                <a:ea typeface="华文中宋" panose="02010600040101010101" charset="-122"/>
                <a:cs typeface="微软雅黑" panose="020B0503020204020204" pitchFamily="34" charset="-122"/>
              </a:rPr>
              <a:t>-</a:t>
            </a:r>
            <a:r>
              <a:rPr sz="2400" dirty="0">
                <a:latin typeface="华文中宋" panose="02010600040101010101" charset="-122"/>
                <a:ea typeface="华文中宋" panose="02010600040101010101" charset="-122"/>
                <a:cs typeface="微软雅黑" panose="020B0503020204020204" pitchFamily="34" charset="-122"/>
              </a:rPr>
              <a:t>相互制约、有主次之分</a:t>
            </a:r>
            <a:r>
              <a:rPr sz="2400" spc="-5" dirty="0">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spcBef>
                <a:spcPts val="1320"/>
              </a:spcBef>
            </a:pPr>
            <a:r>
              <a:rPr sz="2400" spc="-5" dirty="0">
                <a:latin typeface="华文中宋" panose="02010600040101010101" charset="-122"/>
                <a:ea typeface="华文中宋" panose="02010600040101010101" charset="-122"/>
                <a:cs typeface="微软雅黑" panose="020B0503020204020204" pitchFamily="34" charset="-122"/>
              </a:rPr>
              <a:t>2</a:t>
            </a:r>
            <a:r>
              <a:rPr sz="2400" dirty="0">
                <a:latin typeface="华文中宋" panose="02010600040101010101" charset="-122"/>
                <a:ea typeface="华文中宋" panose="02010600040101010101" charset="-122"/>
                <a:cs typeface="微软雅黑" panose="020B0503020204020204" pitchFamily="34" charset="-122"/>
              </a:rPr>
              <a:t>、社会的</a:t>
            </a:r>
            <a:r>
              <a:rPr sz="2400" dirty="0">
                <a:solidFill>
                  <a:srgbClr val="FF0000"/>
                </a:solidFill>
                <a:latin typeface="华文中宋" panose="02010600040101010101" charset="-122"/>
                <a:ea typeface="华文中宋" panose="02010600040101010101" charset="-122"/>
                <a:cs typeface="微软雅黑" panose="020B0503020204020204" pitchFamily="34" charset="-122"/>
              </a:rPr>
              <a:t>基</a:t>
            </a:r>
            <a:r>
              <a:rPr sz="2400" dirty="0">
                <a:latin typeface="华文中宋" panose="02010600040101010101" charset="-122"/>
                <a:ea typeface="华文中宋" panose="02010600040101010101" charset="-122"/>
                <a:cs typeface="微软雅黑" panose="020B0503020204020204" pitchFamily="34" charset="-122"/>
              </a:rPr>
              <a:t>本矛盾是社会发展的</a:t>
            </a:r>
            <a:r>
              <a:rPr sz="2400" u="heavy" dirty="0">
                <a:solidFill>
                  <a:srgbClr val="C00000"/>
                </a:solidFill>
                <a:latin typeface="华文中宋" panose="02010600040101010101" charset="-122"/>
                <a:ea typeface="华文中宋" panose="02010600040101010101" charset="-122"/>
                <a:cs typeface="微软雅黑" panose="020B0503020204020204" pitchFamily="34" charset="-122"/>
              </a:rPr>
              <a:t>基本动力</a:t>
            </a:r>
            <a:r>
              <a:rPr sz="2400" dirty="0">
                <a:latin typeface="华文中宋" panose="02010600040101010101" charset="-122"/>
                <a:ea typeface="华文中宋" panose="02010600040101010101" charset="-122"/>
                <a:cs typeface="微软雅黑" panose="020B0503020204020204" pitchFamily="34" charset="-122"/>
              </a:rPr>
              <a:t>。</a:t>
            </a:r>
            <a:r>
              <a:rPr sz="2400"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400"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70560" y="1279641"/>
            <a:ext cx="11918950" cy="2088515"/>
          </a:xfrm>
          <a:prstGeom prst="rect">
            <a:avLst/>
          </a:prstGeom>
        </p:spPr>
        <p:txBody>
          <a:bodyPr vert="horz" wrap="square" lIns="0" tIns="57810" rIns="0" bIns="0" rtlCol="0">
            <a:spAutoFit/>
          </a:bodyPr>
          <a:lstStyle/>
          <a:p>
            <a:pPr marL="290195">
              <a:lnSpc>
                <a:spcPct val="100000"/>
              </a:lnSpc>
            </a:pPr>
            <a:r>
              <a:rPr sz="2400" dirty="0">
                <a:latin typeface="华文中宋" panose="02010600040101010101" charset="-122"/>
                <a:ea typeface="华文中宋" panose="02010600040101010101" charset="-122"/>
              </a:rPr>
              <a:t>【知识点</a:t>
            </a:r>
            <a:r>
              <a:rPr sz="2400" spc="-5" dirty="0">
                <a:latin typeface="华文中宋" panose="02010600040101010101" charset="-122"/>
                <a:ea typeface="华文中宋" panose="02010600040101010101" charset="-122"/>
              </a:rPr>
              <a:t>3】阶级的实质</a:t>
            </a:r>
            <a:r>
              <a:rPr sz="2400" spc="-5" dirty="0">
                <a:solidFill>
                  <a:srgbClr val="00AF50"/>
                </a:solidFill>
                <a:latin typeface="华文中宋" panose="02010600040101010101" charset="-122"/>
                <a:ea typeface="华文中宋" panose="02010600040101010101" charset="-122"/>
              </a:rPr>
              <a:t>（选择题）</a:t>
            </a:r>
            <a:endParaRPr sz="2400" spc="-5" dirty="0">
              <a:solidFill>
                <a:srgbClr val="00AF50"/>
              </a:solidFill>
              <a:latin typeface="华文中宋" panose="02010600040101010101" charset="-122"/>
              <a:ea typeface="华文中宋" panose="02010600040101010101" charset="-122"/>
            </a:endParaRPr>
          </a:p>
          <a:p>
            <a:pPr marL="290195">
              <a:lnSpc>
                <a:spcPct val="10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A.阶级首先是一个</a:t>
            </a:r>
            <a:r>
              <a:rPr lang="zh-CN" altLang="" sz="2400" b="0" spc="-5" dirty="0">
                <a:latin typeface="华文中宋" panose="02010600040101010101" charset="-122"/>
                <a:ea typeface="华文中宋" panose="02010600040101010101" charset="-122"/>
                <a:cs typeface="微软雅黑" panose="020B0503020204020204" pitchFamily="34" charset="-122"/>
              </a:rPr>
              <a:t>（ ？）</a:t>
            </a:r>
            <a:r>
              <a:rPr sz="2400" b="1" spc="-5" dirty="0">
                <a:solidFill>
                  <a:srgbClr val="C00000"/>
                </a:solidFill>
                <a:latin typeface="华文中宋" panose="02010600040101010101" charset="-122"/>
                <a:ea typeface="华文中宋" panose="02010600040101010101" charset="-122"/>
              </a:rPr>
              <a:t>范畴</a:t>
            </a:r>
            <a:r>
              <a:rPr sz="2400" b="0" spc="-5" dirty="0">
                <a:latin typeface="华文中宋" panose="02010600040101010101" charset="-122"/>
                <a:ea typeface="华文中宋" panose="02010600040101010101" charset="-122"/>
                <a:cs typeface="微软雅黑" panose="020B0503020204020204" pitchFamily="34" charset="-122"/>
              </a:rPr>
              <a:t>，</a:t>
            </a:r>
            <a:endParaRPr sz="2400" b="0" spc="-5" dirty="0">
              <a:latin typeface="华文中宋" panose="02010600040101010101" charset="-122"/>
              <a:ea typeface="华文中宋" panose="02010600040101010101" charset="-122"/>
              <a:cs typeface="微软雅黑" panose="020B0503020204020204" pitchFamily="34" charset="-122"/>
            </a:endParaRPr>
          </a:p>
          <a:p>
            <a:pPr marL="290195">
              <a:lnSpc>
                <a:spcPct val="10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rPr>
              <a:t>划分阶级的唯一标准是</a:t>
            </a:r>
            <a:r>
              <a:rPr lang="zh-CN" altLang="" sz="2400" u="heavy" dirty="0">
                <a:solidFill>
                  <a:srgbClr val="C00000"/>
                </a:solidFill>
                <a:latin typeface="华文中宋" panose="02010600040101010101" charset="-122"/>
                <a:ea typeface="华文中宋" panose="02010600040101010101" charset="-122"/>
              </a:rPr>
              <a:t>（）</a:t>
            </a:r>
            <a:r>
              <a:rPr sz="2400" u="heavy" dirty="0">
                <a:solidFill>
                  <a:srgbClr val="C00000"/>
                </a:solidFill>
                <a:latin typeface="华文中宋" panose="02010600040101010101" charset="-122"/>
                <a:ea typeface="华文中宋" panose="02010600040101010101" charset="-122"/>
              </a:rPr>
              <a:t>标准</a:t>
            </a:r>
            <a:r>
              <a:rPr sz="2400" b="0" dirty="0">
                <a:latin typeface="华文中宋" panose="02010600040101010101" charset="-122"/>
                <a:ea typeface="华文中宋" panose="02010600040101010101" charset="-122"/>
                <a:cs typeface="微软雅黑" panose="020B0503020204020204" pitchFamily="34" charset="-122"/>
              </a:rPr>
              <a:t>。</a:t>
            </a:r>
            <a:r>
              <a:rPr sz="2400" dirty="0">
                <a:solidFill>
                  <a:srgbClr val="00AF50"/>
                </a:solidFill>
                <a:latin typeface="华文中宋" panose="02010600040101010101" charset="-122"/>
                <a:ea typeface="华文中宋" panose="02010600040101010101" charset="-122"/>
              </a:rPr>
              <a:t>（选择题）</a:t>
            </a:r>
            <a:endParaRPr sz="2400" dirty="0">
              <a:solidFill>
                <a:srgbClr val="00AF50"/>
              </a:solidFill>
              <a:latin typeface="华文中宋" panose="02010600040101010101" charset="-122"/>
              <a:ea typeface="华文中宋" panose="02010600040101010101" charset="-122"/>
            </a:endParaRPr>
          </a:p>
          <a:p>
            <a:pPr marL="290195">
              <a:lnSpc>
                <a:spcPts val="2875"/>
              </a:lnSpc>
              <a:spcBef>
                <a:spcPts val="1440"/>
              </a:spcBef>
            </a:pPr>
            <a:r>
              <a:rPr lang="en-US" altLang="zh-CN" sz="2400" spc="-5" dirty="0" smtClean="0">
                <a:solidFill>
                  <a:srgbClr val="00AF50"/>
                </a:solidFill>
                <a:latin typeface="华文中宋" panose="02010600040101010101" charset="-122"/>
                <a:ea typeface="华文中宋" panose="02010600040101010101" charset="-122"/>
              </a:rPr>
              <a:t>B</a:t>
            </a:r>
            <a:r>
              <a:rPr lang="zh-CN" altLang="en-US" sz="2400" spc="-5" dirty="0" smtClean="0">
                <a:solidFill>
                  <a:srgbClr val="00AF50"/>
                </a:solidFill>
                <a:latin typeface="华文中宋" panose="02010600040101010101" charset="-122"/>
                <a:ea typeface="华文中宋" panose="02010600040101010101" charset="-122"/>
              </a:rPr>
              <a:t>。阶级斗争的根源是</a:t>
            </a:r>
            <a:r>
              <a:rPr lang="zh-CN" altLang="en-US" sz="2400" b="1" u="sng" spc="-5" dirty="0">
                <a:solidFill>
                  <a:srgbClr val="FF0000"/>
                </a:solidFill>
                <a:latin typeface="华文中宋" panose="02010600040101010101" charset="-122"/>
                <a:ea typeface="华文中宋" panose="02010600040101010101" charset="-122"/>
              </a:rPr>
              <a:t>（    ）</a:t>
            </a:r>
            <a:r>
              <a:rPr lang="zh-CN" altLang="en-US" sz="2400" b="1" u="sng" spc="-5" dirty="0" smtClean="0">
                <a:solidFill>
                  <a:srgbClr val="FF0000"/>
                </a:solidFill>
                <a:latin typeface="华文中宋" panose="02010600040101010101" charset="-122"/>
                <a:ea typeface="华文中宋" panose="02010600040101010101" charset="-122"/>
              </a:rPr>
              <a:t>对立</a:t>
            </a:r>
            <a:endParaRPr lang="zh-CN" altLang="en-US" sz="2400" b="1" u="sng" spc="-5" dirty="0" smtClean="0">
              <a:solidFill>
                <a:srgbClr val="FF0000"/>
              </a:solidFill>
              <a:latin typeface="华文中宋" panose="02010600040101010101" charset="-122"/>
              <a:ea typeface="华文中宋" panose="02010600040101010101" charset="-122"/>
            </a:endParaRPr>
          </a:p>
        </p:txBody>
      </p:sp>
      <p:sp>
        <p:nvSpPr>
          <p:cNvPr id="3" name="object 3"/>
          <p:cNvSpPr/>
          <p:nvPr/>
        </p:nvSpPr>
        <p:spPr>
          <a:xfrm>
            <a:off x="670559" y="3992879"/>
            <a:ext cx="2177795" cy="1979676"/>
          </a:xfrm>
          <a:prstGeom prst="rect">
            <a:avLst/>
          </a:prstGeom>
          <a:blipFill>
            <a:blip r:embed="rId1" cstate="print"/>
            <a:stretch>
              <a:fillRect/>
            </a:stretch>
          </a:blipFill>
        </p:spPr>
        <p:txBody>
          <a:bodyPr wrap="square" lIns="0" tIns="0" rIns="0" bIns="0" rtlCol="0"/>
          <a:lstStyle/>
          <a:p>
            <a:endParaRPr sz="1800"/>
          </a:p>
        </p:txBody>
      </p:sp>
      <p:sp>
        <p:nvSpPr>
          <p:cNvPr id="4" name="object 4"/>
          <p:cNvSpPr/>
          <p:nvPr/>
        </p:nvSpPr>
        <p:spPr>
          <a:xfrm>
            <a:off x="4433315" y="3959352"/>
            <a:ext cx="2054352" cy="2013204"/>
          </a:xfrm>
          <a:prstGeom prst="rect">
            <a:avLst/>
          </a:prstGeom>
          <a:blipFill>
            <a:blip r:embed="rId2" cstate="print"/>
            <a:stretch>
              <a:fillRect/>
            </a:stretch>
          </a:blipFill>
        </p:spPr>
        <p:txBody>
          <a:bodyPr wrap="square" lIns="0" tIns="0" rIns="0" bIns="0" rtlCol="0"/>
          <a:lstStyle/>
          <a:p>
            <a:endParaRPr sz="1800"/>
          </a:p>
        </p:txBody>
      </p:sp>
      <p:sp>
        <p:nvSpPr>
          <p:cNvPr id="5" name="object 5"/>
          <p:cNvSpPr txBox="1"/>
          <p:nvPr/>
        </p:nvSpPr>
        <p:spPr>
          <a:xfrm>
            <a:off x="2926638" y="4529550"/>
            <a:ext cx="790575"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杨白</a:t>
            </a:r>
            <a:r>
              <a:rPr sz="2000" b="1" spc="-5" dirty="0">
                <a:latin typeface="宋体" panose="02010600030101010101" pitchFamily="2" charset="-122"/>
                <a:cs typeface="宋体" panose="02010600030101010101" pitchFamily="2" charset="-122"/>
              </a:rPr>
              <a:t>劳</a:t>
            </a:r>
            <a:endParaRPr sz="2000">
              <a:latin typeface="宋体" panose="02010600030101010101" pitchFamily="2" charset="-122"/>
              <a:cs typeface="宋体" panose="02010600030101010101" pitchFamily="2" charset="-122"/>
            </a:endParaRPr>
          </a:p>
        </p:txBody>
      </p:sp>
      <p:sp>
        <p:nvSpPr>
          <p:cNvPr id="6" name="object 6"/>
          <p:cNvSpPr txBox="1"/>
          <p:nvPr/>
        </p:nvSpPr>
        <p:spPr>
          <a:xfrm>
            <a:off x="2926638" y="5139150"/>
            <a:ext cx="1045844"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农民阶</a:t>
            </a:r>
            <a:r>
              <a:rPr sz="2000" b="1" spc="-5" dirty="0">
                <a:latin typeface="宋体" panose="02010600030101010101" pitchFamily="2" charset="-122"/>
                <a:cs typeface="宋体" panose="02010600030101010101" pitchFamily="2" charset="-122"/>
              </a:rPr>
              <a:t>级</a:t>
            </a:r>
            <a:endParaRPr sz="2000">
              <a:latin typeface="宋体" panose="02010600030101010101" pitchFamily="2" charset="-122"/>
              <a:cs typeface="宋体" panose="02010600030101010101" pitchFamily="2" charset="-122"/>
            </a:endParaRPr>
          </a:p>
        </p:txBody>
      </p:sp>
      <p:sp>
        <p:nvSpPr>
          <p:cNvPr id="7" name="object 7"/>
          <p:cNvSpPr txBox="1"/>
          <p:nvPr/>
        </p:nvSpPr>
        <p:spPr>
          <a:xfrm>
            <a:off x="6565786" y="4567549"/>
            <a:ext cx="790575"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黄世</a:t>
            </a:r>
            <a:r>
              <a:rPr sz="2000" b="1" spc="-5" dirty="0">
                <a:latin typeface="宋体" panose="02010600030101010101" pitchFamily="2" charset="-122"/>
                <a:cs typeface="宋体" panose="02010600030101010101" pitchFamily="2" charset="-122"/>
              </a:rPr>
              <a:t>仁</a:t>
            </a:r>
            <a:endParaRPr sz="2000">
              <a:latin typeface="宋体" panose="02010600030101010101" pitchFamily="2" charset="-122"/>
              <a:cs typeface="宋体" panose="02010600030101010101" pitchFamily="2" charset="-122"/>
            </a:endParaRPr>
          </a:p>
        </p:txBody>
      </p:sp>
      <p:sp>
        <p:nvSpPr>
          <p:cNvPr id="8" name="object 8"/>
          <p:cNvSpPr txBox="1"/>
          <p:nvPr/>
        </p:nvSpPr>
        <p:spPr>
          <a:xfrm>
            <a:off x="6565786" y="5177149"/>
            <a:ext cx="1045844"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地主阶</a:t>
            </a:r>
            <a:r>
              <a:rPr sz="2000" b="1" spc="-5" dirty="0">
                <a:latin typeface="宋体" panose="02010600030101010101" pitchFamily="2" charset="-122"/>
                <a:cs typeface="宋体" panose="02010600030101010101" pitchFamily="2" charset="-122"/>
              </a:rPr>
              <a:t>级</a:t>
            </a:r>
            <a:endParaRPr sz="2000">
              <a:latin typeface="宋体" panose="02010600030101010101" pitchFamily="2" charset="-122"/>
              <a:cs typeface="宋体" panose="02010600030101010101" pitchFamily="2" charset="-122"/>
            </a:endParaRPr>
          </a:p>
        </p:txBody>
      </p:sp>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70560" y="1279641"/>
            <a:ext cx="11918950" cy="2088515"/>
          </a:xfrm>
          <a:prstGeom prst="rect">
            <a:avLst/>
          </a:prstGeom>
        </p:spPr>
        <p:txBody>
          <a:bodyPr vert="horz" wrap="square" lIns="0" tIns="57810" rIns="0" bIns="0" rtlCol="0">
            <a:spAutoFit/>
          </a:bodyPr>
          <a:lstStyle/>
          <a:p>
            <a:pPr marL="290195">
              <a:lnSpc>
                <a:spcPct val="100000"/>
              </a:lnSpc>
            </a:pPr>
            <a:r>
              <a:rPr sz="2400" dirty="0">
                <a:latin typeface="华文中宋" panose="02010600040101010101" charset="-122"/>
                <a:ea typeface="华文中宋" panose="02010600040101010101" charset="-122"/>
              </a:rPr>
              <a:t>【知识点</a:t>
            </a:r>
            <a:r>
              <a:rPr sz="2400" spc="-5" dirty="0">
                <a:latin typeface="华文中宋" panose="02010600040101010101" charset="-122"/>
                <a:ea typeface="华文中宋" panose="02010600040101010101" charset="-122"/>
              </a:rPr>
              <a:t>3】阶级的实质</a:t>
            </a:r>
            <a:r>
              <a:rPr sz="2400" spc="-5" dirty="0">
                <a:solidFill>
                  <a:srgbClr val="00AF50"/>
                </a:solidFill>
                <a:latin typeface="华文中宋" panose="02010600040101010101" charset="-122"/>
                <a:ea typeface="华文中宋" panose="02010600040101010101" charset="-122"/>
              </a:rPr>
              <a:t>（选择题）</a:t>
            </a:r>
            <a:endParaRPr sz="2400" spc="-5" dirty="0">
              <a:solidFill>
                <a:srgbClr val="00AF50"/>
              </a:solidFill>
              <a:latin typeface="华文中宋" panose="02010600040101010101" charset="-122"/>
              <a:ea typeface="华文中宋" panose="02010600040101010101" charset="-122"/>
            </a:endParaRPr>
          </a:p>
          <a:p>
            <a:pPr marL="290195">
              <a:lnSpc>
                <a:spcPct val="10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A.阶级首先是一个</a:t>
            </a:r>
            <a:r>
              <a:rPr sz="2400" b="1" spc="-5" dirty="0">
                <a:solidFill>
                  <a:srgbClr val="C00000"/>
                </a:solidFill>
                <a:latin typeface="华文中宋" panose="02010600040101010101" charset="-122"/>
                <a:ea typeface="华文中宋" panose="02010600040101010101" charset="-122"/>
              </a:rPr>
              <a:t>经济范畴</a:t>
            </a:r>
            <a:r>
              <a:rPr sz="2400" b="0"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rPr>
              <a:t>划分阶级的唯一标准是</a:t>
            </a:r>
            <a:r>
              <a:rPr sz="2400" u="heavy" dirty="0">
                <a:solidFill>
                  <a:srgbClr val="C00000"/>
                </a:solidFill>
                <a:latin typeface="华文中宋" panose="02010600040101010101" charset="-122"/>
                <a:ea typeface="华文中宋" panose="02010600040101010101" charset="-122"/>
              </a:rPr>
              <a:t>经济标准</a:t>
            </a:r>
            <a:r>
              <a:rPr sz="2400" b="0" dirty="0">
                <a:latin typeface="华文中宋" panose="02010600040101010101" charset="-122"/>
                <a:ea typeface="华文中宋" panose="02010600040101010101" charset="-122"/>
                <a:cs typeface="微软雅黑" panose="020B0503020204020204" pitchFamily="34" charset="-122"/>
              </a:rPr>
              <a:t>。</a:t>
            </a:r>
            <a:endParaRPr sz="2400" b="0" dirty="0">
              <a:latin typeface="华文中宋" panose="02010600040101010101" charset="-122"/>
              <a:ea typeface="华文中宋" panose="02010600040101010101" charset="-122"/>
              <a:cs typeface="微软雅黑" panose="020B0503020204020204" pitchFamily="34" charset="-122"/>
            </a:endParaRPr>
          </a:p>
          <a:p>
            <a:pPr marL="290195">
              <a:lnSpc>
                <a:spcPct val="100000"/>
              </a:lnSpc>
              <a:spcBef>
                <a:spcPts val="1440"/>
              </a:spcBef>
            </a:pPr>
            <a:r>
              <a:rPr sz="2400" dirty="0">
                <a:solidFill>
                  <a:srgbClr val="00AF50"/>
                </a:solidFill>
                <a:latin typeface="华文中宋" panose="02010600040101010101" charset="-122"/>
                <a:ea typeface="华文中宋" panose="02010600040101010101" charset="-122"/>
              </a:rPr>
              <a:t>（选择题）</a:t>
            </a:r>
            <a:endParaRPr sz="2400" dirty="0">
              <a:solidFill>
                <a:srgbClr val="00AF50"/>
              </a:solidFill>
              <a:latin typeface="华文中宋" panose="02010600040101010101" charset="-122"/>
              <a:ea typeface="华文中宋" panose="02010600040101010101" charset="-122"/>
            </a:endParaRPr>
          </a:p>
          <a:p>
            <a:pPr marL="290195">
              <a:lnSpc>
                <a:spcPts val="2875"/>
              </a:lnSpc>
              <a:spcBef>
                <a:spcPts val="1440"/>
              </a:spcBef>
            </a:pPr>
            <a:r>
              <a:rPr lang="en-US" altLang="zh-CN" sz="2400" spc="-5" dirty="0" smtClean="0">
                <a:solidFill>
                  <a:srgbClr val="00AF50"/>
                </a:solidFill>
                <a:latin typeface="华文中宋" panose="02010600040101010101" charset="-122"/>
                <a:ea typeface="华文中宋" panose="02010600040101010101" charset="-122"/>
              </a:rPr>
              <a:t>B</a:t>
            </a:r>
            <a:r>
              <a:rPr lang="zh-CN" altLang="en-US" sz="2400" spc="-5" dirty="0" smtClean="0">
                <a:solidFill>
                  <a:srgbClr val="00AF50"/>
                </a:solidFill>
                <a:latin typeface="华文中宋" panose="02010600040101010101" charset="-122"/>
                <a:ea typeface="华文中宋" panose="02010600040101010101" charset="-122"/>
              </a:rPr>
              <a:t>。阶级斗争的根源是</a:t>
            </a:r>
            <a:r>
              <a:rPr lang="zh-CN" altLang="en-US" sz="2400" b="1" u="sng" spc="-5" dirty="0">
                <a:solidFill>
                  <a:srgbClr val="FF0000"/>
                </a:solidFill>
                <a:latin typeface="华文中宋" panose="02010600040101010101" charset="-122"/>
                <a:ea typeface="华文中宋" panose="02010600040101010101" charset="-122"/>
              </a:rPr>
              <a:t>物质</a:t>
            </a:r>
            <a:r>
              <a:rPr lang="zh-CN" altLang="en-US" sz="2400" b="1" u="sng" spc="-5" dirty="0" smtClean="0">
                <a:solidFill>
                  <a:srgbClr val="FF0000"/>
                </a:solidFill>
                <a:latin typeface="华文中宋" panose="02010600040101010101" charset="-122"/>
                <a:ea typeface="华文中宋" panose="02010600040101010101" charset="-122"/>
              </a:rPr>
              <a:t>利益的对立</a:t>
            </a:r>
            <a:endParaRPr lang="zh-CN" altLang="en-US" sz="2400" b="1" u="sng" spc="-5" dirty="0" smtClean="0">
              <a:solidFill>
                <a:srgbClr val="FF0000"/>
              </a:solidFill>
              <a:latin typeface="华文中宋" panose="02010600040101010101" charset="-122"/>
              <a:ea typeface="华文中宋" panose="02010600040101010101" charset="-122"/>
            </a:endParaRPr>
          </a:p>
        </p:txBody>
      </p:sp>
      <p:sp>
        <p:nvSpPr>
          <p:cNvPr id="3" name="object 3"/>
          <p:cNvSpPr/>
          <p:nvPr/>
        </p:nvSpPr>
        <p:spPr>
          <a:xfrm>
            <a:off x="670559" y="3992879"/>
            <a:ext cx="2177795" cy="1979676"/>
          </a:xfrm>
          <a:prstGeom prst="rect">
            <a:avLst/>
          </a:prstGeom>
          <a:blipFill>
            <a:blip r:embed="rId1" cstate="print"/>
            <a:stretch>
              <a:fillRect/>
            </a:stretch>
          </a:blipFill>
        </p:spPr>
        <p:txBody>
          <a:bodyPr wrap="square" lIns="0" tIns="0" rIns="0" bIns="0" rtlCol="0"/>
          <a:lstStyle/>
          <a:p>
            <a:endParaRPr sz="1800"/>
          </a:p>
        </p:txBody>
      </p:sp>
      <p:sp>
        <p:nvSpPr>
          <p:cNvPr id="4" name="object 4"/>
          <p:cNvSpPr/>
          <p:nvPr/>
        </p:nvSpPr>
        <p:spPr>
          <a:xfrm>
            <a:off x="4433315" y="3959352"/>
            <a:ext cx="2054352" cy="2013204"/>
          </a:xfrm>
          <a:prstGeom prst="rect">
            <a:avLst/>
          </a:prstGeom>
          <a:blipFill>
            <a:blip r:embed="rId2" cstate="print"/>
            <a:stretch>
              <a:fillRect/>
            </a:stretch>
          </a:blipFill>
        </p:spPr>
        <p:txBody>
          <a:bodyPr wrap="square" lIns="0" tIns="0" rIns="0" bIns="0" rtlCol="0"/>
          <a:lstStyle/>
          <a:p>
            <a:endParaRPr sz="1800"/>
          </a:p>
        </p:txBody>
      </p:sp>
      <p:sp>
        <p:nvSpPr>
          <p:cNvPr id="5" name="object 5"/>
          <p:cNvSpPr txBox="1"/>
          <p:nvPr/>
        </p:nvSpPr>
        <p:spPr>
          <a:xfrm>
            <a:off x="2926638" y="4529550"/>
            <a:ext cx="790575"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杨白</a:t>
            </a:r>
            <a:r>
              <a:rPr sz="2000" b="1" spc="-5" dirty="0">
                <a:latin typeface="宋体" panose="02010600030101010101" pitchFamily="2" charset="-122"/>
                <a:cs typeface="宋体" panose="02010600030101010101" pitchFamily="2" charset="-122"/>
              </a:rPr>
              <a:t>劳</a:t>
            </a:r>
            <a:endParaRPr sz="2000">
              <a:latin typeface="宋体" panose="02010600030101010101" pitchFamily="2" charset="-122"/>
              <a:cs typeface="宋体" panose="02010600030101010101" pitchFamily="2" charset="-122"/>
            </a:endParaRPr>
          </a:p>
        </p:txBody>
      </p:sp>
      <p:sp>
        <p:nvSpPr>
          <p:cNvPr id="6" name="object 6"/>
          <p:cNvSpPr txBox="1"/>
          <p:nvPr/>
        </p:nvSpPr>
        <p:spPr>
          <a:xfrm>
            <a:off x="2926638" y="5139150"/>
            <a:ext cx="1045844"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农民阶</a:t>
            </a:r>
            <a:r>
              <a:rPr sz="2000" b="1" spc="-5" dirty="0">
                <a:latin typeface="宋体" panose="02010600030101010101" pitchFamily="2" charset="-122"/>
                <a:cs typeface="宋体" panose="02010600030101010101" pitchFamily="2" charset="-122"/>
              </a:rPr>
              <a:t>级</a:t>
            </a:r>
            <a:endParaRPr sz="2000">
              <a:latin typeface="宋体" panose="02010600030101010101" pitchFamily="2" charset="-122"/>
              <a:cs typeface="宋体" panose="02010600030101010101" pitchFamily="2" charset="-122"/>
            </a:endParaRPr>
          </a:p>
        </p:txBody>
      </p:sp>
      <p:sp>
        <p:nvSpPr>
          <p:cNvPr id="7" name="object 7"/>
          <p:cNvSpPr txBox="1"/>
          <p:nvPr/>
        </p:nvSpPr>
        <p:spPr>
          <a:xfrm>
            <a:off x="6565786" y="4567549"/>
            <a:ext cx="790575"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黄世</a:t>
            </a:r>
            <a:r>
              <a:rPr sz="2000" b="1" spc="-5" dirty="0">
                <a:latin typeface="宋体" panose="02010600030101010101" pitchFamily="2" charset="-122"/>
                <a:cs typeface="宋体" panose="02010600030101010101" pitchFamily="2" charset="-122"/>
              </a:rPr>
              <a:t>仁</a:t>
            </a:r>
            <a:endParaRPr sz="2000">
              <a:latin typeface="宋体" panose="02010600030101010101" pitchFamily="2" charset="-122"/>
              <a:cs typeface="宋体" panose="02010600030101010101" pitchFamily="2" charset="-122"/>
            </a:endParaRPr>
          </a:p>
        </p:txBody>
      </p:sp>
      <p:sp>
        <p:nvSpPr>
          <p:cNvPr id="8" name="object 8"/>
          <p:cNvSpPr txBox="1"/>
          <p:nvPr/>
        </p:nvSpPr>
        <p:spPr>
          <a:xfrm>
            <a:off x="6565786" y="5177149"/>
            <a:ext cx="1045844" cy="280035"/>
          </a:xfrm>
          <a:prstGeom prst="rect">
            <a:avLst/>
          </a:prstGeom>
        </p:spPr>
        <p:txBody>
          <a:bodyPr vert="horz" wrap="square" lIns="0" tIns="0" rIns="0" bIns="0" rtlCol="0">
            <a:spAutoFit/>
          </a:bodyPr>
          <a:lstStyle/>
          <a:p>
            <a:pPr marL="12700">
              <a:lnSpc>
                <a:spcPts val="2380"/>
              </a:lnSpc>
            </a:pPr>
            <a:r>
              <a:rPr sz="2000" b="1" dirty="0">
                <a:latin typeface="宋体" panose="02010600030101010101" pitchFamily="2" charset="-122"/>
                <a:cs typeface="宋体" panose="02010600030101010101" pitchFamily="2" charset="-122"/>
              </a:rPr>
              <a:t>地主阶</a:t>
            </a:r>
            <a:r>
              <a:rPr sz="2000" b="1" spc="-5" dirty="0">
                <a:latin typeface="宋体" panose="02010600030101010101" pitchFamily="2" charset="-122"/>
                <a:cs typeface="宋体" panose="02010600030101010101" pitchFamily="2" charset="-122"/>
              </a:rPr>
              <a:t>级</a:t>
            </a:r>
            <a:endParaRPr sz="2000">
              <a:latin typeface="宋体" panose="02010600030101010101" pitchFamily="2" charset="-122"/>
              <a:cs typeface="宋体" panose="02010600030101010101" pitchFamily="2" charset="-122"/>
            </a:endParaRPr>
          </a:p>
        </p:txBody>
      </p:sp>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pPr algn="just">
              <a:lnSpc>
                <a:spcPct val="150000"/>
              </a:lnSpc>
              <a:buNone/>
            </a:pPr>
            <a:r>
              <a:rPr lang="en-US" altLang="zh-CN" sz="2400" dirty="0">
                <a:latin typeface="华文中宋" panose="02010600040101010101" charset="-122"/>
                <a:ea typeface="华文中宋" panose="02010600040101010101" charset="-122"/>
                <a:cs typeface="+mn-ea"/>
              </a:rPr>
              <a:t>##</a:t>
            </a:r>
            <a:r>
              <a:rPr lang="zh-CN" altLang="en-US" sz="2400" dirty="0">
                <a:latin typeface="华文中宋" panose="02010600040101010101" charset="-122"/>
                <a:ea typeface="华文中宋" panose="02010600040101010101" charset="-122"/>
                <a:cs typeface="+mn-ea"/>
              </a:rPr>
              <a:t>阶级斗争的根源在于两个阶级之间（ ）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A 物质利益的对立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B 政治立场的不同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C 思想观念的对立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D 社会分工的不同 </a:t>
            </a:r>
            <a:endParaRPr lang="zh-CN" altLang="en-US" sz="2400" dirty="0">
              <a:latin typeface="华文中宋" panose="02010600040101010101" charset="-122"/>
              <a:ea typeface="华文中宋" panose="02010600040101010101" charset="-122"/>
              <a:cs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74" y="1778578"/>
            <a:ext cx="10769600" cy="4706620"/>
          </a:xfrm>
        </p:spPr>
        <p:txBody>
          <a:bodyPr>
            <a:normAutofit/>
          </a:bodyPr>
          <a:lstStyle/>
          <a:p>
            <a:pPr algn="just">
              <a:lnSpc>
                <a:spcPct val="150000"/>
              </a:lnSpc>
              <a:buNone/>
            </a:pPr>
            <a:r>
              <a:rPr lang="en-US" altLang="zh-CN" sz="2400" dirty="0">
                <a:latin typeface="华文中宋" panose="02010600040101010101" charset="-122"/>
                <a:ea typeface="华文中宋" panose="02010600040101010101" charset="-122"/>
                <a:cs typeface="+mn-ea"/>
              </a:rPr>
              <a:t>##</a:t>
            </a:r>
            <a:r>
              <a:rPr lang="zh-CN" altLang="en-US" sz="2400" dirty="0">
                <a:latin typeface="华文中宋" panose="02010600040101010101" charset="-122"/>
                <a:ea typeface="华文中宋" panose="02010600040101010101" charset="-122"/>
                <a:cs typeface="+mn-ea"/>
              </a:rPr>
              <a:t>阶级斗争的根源在于两个阶级之间（ </a:t>
            </a:r>
            <a:r>
              <a:rPr lang="zh-CN" altLang="en-US" sz="2400" b="1" dirty="0">
                <a:solidFill>
                  <a:srgbClr val="C00000"/>
                </a:solidFill>
                <a:latin typeface="华文中宋" panose="02010600040101010101" charset="-122"/>
                <a:ea typeface="华文中宋" panose="02010600040101010101" charset="-122"/>
                <a:cs typeface="+mn-ea"/>
              </a:rPr>
              <a:t>A</a:t>
            </a:r>
            <a:r>
              <a:rPr lang="zh-CN" altLang="en-US" sz="2400" dirty="0">
                <a:latin typeface="华文中宋" panose="02010600040101010101" charset="-122"/>
                <a:ea typeface="华文中宋" panose="02010600040101010101" charset="-122"/>
                <a:cs typeface="+mn-ea"/>
              </a:rPr>
              <a:t>）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b="1" dirty="0">
                <a:solidFill>
                  <a:srgbClr val="C00000"/>
                </a:solidFill>
                <a:latin typeface="华文中宋" panose="02010600040101010101" charset="-122"/>
                <a:ea typeface="华文中宋" panose="02010600040101010101" charset="-122"/>
                <a:cs typeface="+mn-ea"/>
              </a:rPr>
              <a:t>A 物质利益的对立 </a:t>
            </a:r>
            <a:endParaRPr lang="zh-CN" altLang="en-US" sz="2400" b="1" dirty="0">
              <a:solidFill>
                <a:srgbClr val="C00000"/>
              </a:solidFill>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B 政治立场的不同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C 思想观念的对立 </a:t>
            </a:r>
            <a:endParaRPr lang="zh-CN" altLang="en-US" sz="2400" dirty="0">
              <a:latin typeface="华文中宋" panose="02010600040101010101" charset="-122"/>
              <a:ea typeface="华文中宋" panose="02010600040101010101" charset="-122"/>
              <a:cs typeface="+mn-ea"/>
            </a:endParaRPr>
          </a:p>
          <a:p>
            <a:pPr algn="just">
              <a:lnSpc>
                <a:spcPct val="150000"/>
              </a:lnSpc>
              <a:buNone/>
            </a:pPr>
            <a:r>
              <a:rPr lang="zh-CN" altLang="en-US" sz="2400" dirty="0">
                <a:latin typeface="华文中宋" panose="02010600040101010101" charset="-122"/>
                <a:ea typeface="华文中宋" panose="02010600040101010101" charset="-122"/>
                <a:cs typeface="+mn-ea"/>
              </a:rPr>
              <a:t>D 社会分工的不同 </a:t>
            </a:r>
            <a:endParaRPr lang="zh-CN" altLang="en-US" sz="2400" dirty="0">
              <a:latin typeface="华文中宋" panose="02010600040101010101" charset="-122"/>
              <a:ea typeface="华文中宋" panose="02010600040101010101" charset="-122"/>
              <a:cs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4113" y="1335940"/>
            <a:ext cx="8559800" cy="92265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4】革命和改革</a:t>
            </a:r>
            <a:endParaRPr sz="2400">
              <a:latin typeface="华文中宋" panose="02010600040101010101" charset="-122"/>
              <a:ea typeface="华文中宋" panose="02010600040101010101" charset="-122"/>
              <a:cs typeface="微软雅黑" panose="020B0503020204020204" pitchFamily="34" charset="-122"/>
            </a:endParaRPr>
          </a:p>
          <a:p>
            <a:pPr marL="12700">
              <a:lnSpc>
                <a:spcPts val="2875"/>
              </a:lnSpc>
              <a:spcBef>
                <a:spcPts val="1440"/>
              </a:spcBef>
            </a:pPr>
            <a:r>
              <a:rPr sz="2400" b="1" dirty="0">
                <a:latin typeface="华文中宋" panose="02010600040101010101" charset="-122"/>
                <a:ea typeface="华文中宋" panose="02010600040101010101" charset="-122"/>
                <a:cs typeface="微软雅黑" panose="020B0503020204020204" pitchFamily="34" charset="-122"/>
              </a:rPr>
              <a:t>（一）</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社会革命</a:t>
            </a:r>
            <a:r>
              <a:rPr sz="2400" b="1" dirty="0">
                <a:latin typeface="华文中宋" panose="02010600040101010101" charset="-122"/>
                <a:ea typeface="华文中宋" panose="02010600040101010101" charset="-122"/>
                <a:cs typeface="微软雅黑" panose="020B0503020204020204" pitchFamily="34" charset="-122"/>
              </a:rPr>
              <a:t>和</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社会改革</a:t>
            </a:r>
            <a:r>
              <a:rPr sz="2400" b="1" dirty="0">
                <a:latin typeface="华文中宋" panose="02010600040101010101" charset="-122"/>
                <a:ea typeface="华文中宋" panose="02010600040101010101" charset="-122"/>
                <a:cs typeface="微软雅黑" panose="020B0503020204020204" pitchFamily="34" charset="-122"/>
              </a:rPr>
              <a:t>是社会运动的</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基本方式</a:t>
            </a:r>
            <a:r>
              <a:rPr sz="2400" b="1" dirty="0">
                <a:latin typeface="华文中宋" panose="02010600040101010101" charset="-122"/>
                <a:ea typeface="华文中宋" panose="02010600040101010101" charset="-122"/>
                <a:cs typeface="微软雅黑" panose="020B0503020204020204" pitchFamily="34" charset="-122"/>
              </a:rPr>
              <a:t>。</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（简答题）</a:t>
            </a:r>
            <a:endParaRPr sz="2400">
              <a:latin typeface="华文中宋" panose="02010600040101010101" charset="-122"/>
              <a:ea typeface="华文中宋" panose="02010600040101010101" charset="-122"/>
              <a:cs typeface="微软雅黑" panose="020B0503020204020204" pitchFamily="34" charset="-122"/>
            </a:endParaRPr>
          </a:p>
        </p:txBody>
      </p:sp>
      <p:sp>
        <p:nvSpPr>
          <p:cNvPr id="5" name="object 5"/>
          <p:cNvSpPr txBox="1"/>
          <p:nvPr/>
        </p:nvSpPr>
        <p:spPr>
          <a:xfrm>
            <a:off x="2660650" y="4593071"/>
            <a:ext cx="2842260" cy="330200"/>
          </a:xfrm>
          <a:prstGeom prst="rect">
            <a:avLst/>
          </a:prstGeom>
        </p:spPr>
        <p:txBody>
          <a:bodyPr vert="horz" wrap="square" lIns="0" tIns="0" rIns="0" bIns="0" rtlCol="0">
            <a:spAutoFit/>
          </a:bodyPr>
          <a:lstStyle/>
          <a:p>
            <a:pPr marL="12700">
              <a:lnSpc>
                <a:spcPct val="100000"/>
              </a:lnSpc>
            </a:pPr>
            <a:r>
              <a:rPr sz="2400" spc="-5" dirty="0">
                <a:latin typeface="微软雅黑" panose="020B0503020204020204" pitchFamily="34" charset="-122"/>
                <a:cs typeface="微软雅黑" panose="020B0503020204020204" pitchFamily="34" charset="-122"/>
              </a:rPr>
              <a:t>A. 社会制度根本变革</a:t>
            </a:r>
            <a:endParaRPr sz="2400" dirty="0">
              <a:latin typeface="微软雅黑" panose="020B0503020204020204" pitchFamily="34" charset="-122"/>
              <a:cs typeface="微软雅黑" panose="020B0503020204020204" pitchFamily="34" charset="-122"/>
            </a:endParaRPr>
          </a:p>
        </p:txBody>
      </p:sp>
      <p:sp>
        <p:nvSpPr>
          <p:cNvPr id="6" name="object 6"/>
          <p:cNvSpPr txBox="1"/>
          <p:nvPr/>
        </p:nvSpPr>
        <p:spPr>
          <a:xfrm>
            <a:off x="6305135" y="5108798"/>
            <a:ext cx="1612265" cy="330200"/>
          </a:xfrm>
          <a:prstGeom prst="rect">
            <a:avLst/>
          </a:prstGeom>
        </p:spPr>
        <p:txBody>
          <a:bodyPr vert="horz" wrap="square" lIns="0" tIns="0" rIns="0" bIns="0" rtlCol="0">
            <a:spAutoFit/>
          </a:bodyPr>
          <a:lstStyle/>
          <a:p>
            <a:pPr marL="12700">
              <a:lnSpc>
                <a:spcPct val="100000"/>
              </a:lnSpc>
            </a:pPr>
            <a:r>
              <a:rPr sz="2400" spc="-5" dirty="0">
                <a:latin typeface="微软雅黑" panose="020B0503020204020204" pitchFamily="34" charset="-122"/>
                <a:cs typeface="微软雅黑" panose="020B0503020204020204" pitchFamily="34" charset="-122"/>
              </a:rPr>
              <a:t>C. 由上到下</a:t>
            </a:r>
            <a:endParaRPr sz="2400" dirty="0">
              <a:latin typeface="微软雅黑" panose="020B0503020204020204" pitchFamily="34" charset="-122"/>
              <a:cs typeface="微软雅黑" panose="020B0503020204020204" pitchFamily="34" charset="-122"/>
            </a:endParaRPr>
          </a:p>
        </p:txBody>
      </p:sp>
      <p:sp>
        <p:nvSpPr>
          <p:cNvPr id="7" name="object 7"/>
          <p:cNvSpPr txBox="1"/>
          <p:nvPr/>
        </p:nvSpPr>
        <p:spPr>
          <a:xfrm>
            <a:off x="2660650" y="5225531"/>
            <a:ext cx="3123565" cy="330200"/>
          </a:xfrm>
          <a:prstGeom prst="rect">
            <a:avLst/>
          </a:prstGeom>
        </p:spPr>
        <p:txBody>
          <a:bodyPr vert="horz" wrap="square" lIns="0" tIns="0" rIns="0" bIns="0" rtlCol="0">
            <a:spAutoFit/>
          </a:bodyPr>
          <a:lstStyle/>
          <a:p>
            <a:pPr marL="12700">
              <a:lnSpc>
                <a:spcPct val="100000"/>
              </a:lnSpc>
            </a:pPr>
            <a:r>
              <a:rPr sz="2400" dirty="0">
                <a:latin typeface="微软雅黑" panose="020B0503020204020204" pitchFamily="34" charset="-122"/>
                <a:cs typeface="微软雅黑" panose="020B0503020204020204" pitchFamily="34" charset="-122"/>
              </a:rPr>
              <a:t>B</a:t>
            </a:r>
            <a:r>
              <a:rPr sz="2400" spc="-5" dirty="0">
                <a:latin typeface="微软雅黑" panose="020B0503020204020204" pitchFamily="34" charset="-122"/>
                <a:cs typeface="微软雅黑" panose="020B0503020204020204" pitchFamily="34" charset="-122"/>
              </a:rPr>
              <a:t>. 社会制度量变中质变</a:t>
            </a:r>
            <a:endParaRPr sz="2400">
              <a:latin typeface="微软雅黑" panose="020B0503020204020204" pitchFamily="34" charset="-122"/>
              <a:cs typeface="微软雅黑" panose="020B0503020204020204" pitchFamily="34" charset="-122"/>
            </a:endParaRPr>
          </a:p>
        </p:txBody>
      </p:sp>
      <p:sp>
        <p:nvSpPr>
          <p:cNvPr id="8" name="object 8"/>
          <p:cNvSpPr txBox="1"/>
          <p:nvPr/>
        </p:nvSpPr>
        <p:spPr>
          <a:xfrm>
            <a:off x="6312024" y="4574526"/>
            <a:ext cx="1619885" cy="369332"/>
          </a:xfrm>
          <a:prstGeom prst="rect">
            <a:avLst/>
          </a:prstGeom>
        </p:spPr>
        <p:txBody>
          <a:bodyPr vert="horz" wrap="square" lIns="0" tIns="0" rIns="0" bIns="0" rtlCol="0">
            <a:spAutoFit/>
          </a:bodyPr>
          <a:lstStyle/>
          <a:p>
            <a:pPr marL="12700">
              <a:lnSpc>
                <a:spcPct val="100000"/>
              </a:lnSpc>
            </a:pPr>
            <a:r>
              <a:rPr sz="2400" spc="-170" dirty="0" smtClean="0">
                <a:latin typeface="微软雅黑" panose="020B0503020204020204" pitchFamily="34" charset="-122"/>
                <a:cs typeface="微软雅黑" panose="020B0503020204020204" pitchFamily="34" charset="-122"/>
              </a:rPr>
              <a:t>D</a:t>
            </a:r>
            <a:r>
              <a:rPr sz="2400" dirty="0" smtClean="0">
                <a:latin typeface="微软雅黑" panose="020B0503020204020204" pitchFamily="34" charset="-122"/>
                <a:cs typeface="微软雅黑" panose="020B0503020204020204" pitchFamily="34" charset="-122"/>
              </a:rPr>
              <a:t> </a:t>
            </a:r>
            <a:r>
              <a:rPr sz="2400" dirty="0">
                <a:latin typeface="微软雅黑" panose="020B0503020204020204" pitchFamily="34" charset="-122"/>
                <a:cs typeface="微软雅黑" panose="020B0503020204020204" pitchFamily="34" charset="-122"/>
              </a:rPr>
              <a:t>由下到上</a:t>
            </a:r>
            <a:endParaRPr sz="2400" dirty="0">
              <a:latin typeface="微软雅黑" panose="020B0503020204020204" pitchFamily="34" charset="-122"/>
              <a:cs typeface="微软雅黑" panose="020B0503020204020204" pitchFamily="34" charset="-122"/>
            </a:endParaRPr>
          </a:p>
        </p:txBody>
      </p:sp>
      <p:sp>
        <p:nvSpPr>
          <p:cNvPr id="9" name="object 9"/>
          <p:cNvSpPr txBox="1"/>
          <p:nvPr/>
        </p:nvSpPr>
        <p:spPr>
          <a:xfrm>
            <a:off x="8524240" y="4593071"/>
            <a:ext cx="1576070" cy="330200"/>
          </a:xfrm>
          <a:prstGeom prst="rect">
            <a:avLst/>
          </a:prstGeom>
        </p:spPr>
        <p:txBody>
          <a:bodyPr vert="horz" wrap="square" lIns="0" tIns="0" rIns="0" bIns="0" rtlCol="0">
            <a:spAutoFit/>
          </a:bodyPr>
          <a:lstStyle/>
          <a:p>
            <a:pPr marL="12700">
              <a:lnSpc>
                <a:spcPct val="100000"/>
              </a:lnSpc>
            </a:pPr>
            <a:r>
              <a:rPr sz="2400" spc="-5" dirty="0">
                <a:latin typeface="微软雅黑" panose="020B0503020204020204" pitchFamily="34" charset="-122"/>
                <a:cs typeface="微软雅黑" panose="020B0503020204020204" pitchFamily="34" charset="-122"/>
              </a:rPr>
              <a:t>E. 政权转移</a:t>
            </a:r>
            <a:endParaRPr sz="2400">
              <a:latin typeface="微软雅黑" panose="020B0503020204020204" pitchFamily="34" charset="-122"/>
              <a:cs typeface="微软雅黑" panose="020B0503020204020204" pitchFamily="34" charset="-122"/>
            </a:endParaRPr>
          </a:p>
        </p:txBody>
      </p:sp>
      <p:sp>
        <p:nvSpPr>
          <p:cNvPr id="10" name="object 10"/>
          <p:cNvSpPr txBox="1"/>
          <p:nvPr/>
        </p:nvSpPr>
        <p:spPr>
          <a:xfrm>
            <a:off x="8524240" y="5225531"/>
            <a:ext cx="1545590" cy="330200"/>
          </a:xfrm>
          <a:prstGeom prst="rect">
            <a:avLst/>
          </a:prstGeom>
        </p:spPr>
        <p:txBody>
          <a:bodyPr vert="horz" wrap="square" lIns="0" tIns="0" rIns="0" bIns="0" rtlCol="0">
            <a:spAutoFit/>
          </a:bodyPr>
          <a:lstStyle/>
          <a:p>
            <a:pPr marL="12700">
              <a:lnSpc>
                <a:spcPct val="100000"/>
              </a:lnSpc>
            </a:pPr>
            <a:r>
              <a:rPr sz="2400" spc="-195" dirty="0">
                <a:latin typeface="微软雅黑" panose="020B0503020204020204" pitchFamily="34" charset="-122"/>
                <a:cs typeface="微软雅黑" panose="020B0503020204020204" pitchFamily="34" charset="-122"/>
              </a:rPr>
              <a:t>F</a:t>
            </a:r>
            <a:r>
              <a:rPr sz="2400" spc="-5" dirty="0">
                <a:latin typeface="微软雅黑" panose="020B0503020204020204" pitchFamily="34" charset="-122"/>
                <a:cs typeface="微软雅黑" panose="020B0503020204020204" pitchFamily="34" charset="-122"/>
              </a:rPr>
              <a:t>.</a:t>
            </a:r>
            <a:r>
              <a:rPr sz="2400" dirty="0">
                <a:latin typeface="微软雅黑" panose="020B0503020204020204" pitchFamily="34" charset="-122"/>
                <a:cs typeface="微软雅黑" panose="020B0503020204020204" pitchFamily="34" charset="-122"/>
              </a:rPr>
              <a:t> 自我完善</a:t>
            </a:r>
            <a:endParaRPr sz="2400">
              <a:latin typeface="微软雅黑" panose="020B0503020204020204" pitchFamily="34" charset="-122"/>
              <a:cs typeface="微软雅黑" panose="020B0503020204020204" pitchFamily="34" charset="-122"/>
            </a:endParaRPr>
          </a:p>
        </p:txBody>
      </p:sp>
      <p:graphicFrame>
        <p:nvGraphicFramePr>
          <p:cNvPr id="4" name="object 4"/>
          <p:cNvGraphicFramePr>
            <a:graphicFrameLocks noGrp="1"/>
          </p:cNvGraphicFramePr>
          <p:nvPr/>
        </p:nvGraphicFramePr>
        <p:xfrm>
          <a:off x="929005" y="2607945"/>
          <a:ext cx="9539602" cy="1436368"/>
        </p:xfrm>
        <a:graphic>
          <a:graphicData uri="http://schemas.openxmlformats.org/drawingml/2006/table">
            <a:tbl>
              <a:tblPr firstRow="1" bandRow="1">
                <a:tableStyleId>{2D5ABB26-0587-4C30-8999-92F81FD0307C}</a:tableStyleId>
              </a:tblPr>
              <a:tblGrid>
                <a:gridCol w="1591945"/>
                <a:gridCol w="3416934"/>
                <a:gridCol w="2205354"/>
                <a:gridCol w="2325369"/>
              </a:tblGrid>
              <a:tr h="478790">
                <a:tc>
                  <a:txBody>
                    <a:bodyPr/>
                    <a:lstStyle/>
                    <a:p>
                      <a:endParaRPr sz="3100"/>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定</a:t>
                      </a:r>
                      <a:r>
                        <a:rPr sz="2400" b="1" dirty="0">
                          <a:latin typeface="方正清刻本悦宋简体" panose="02000000000000000000" pitchFamily="2" charset="-122"/>
                          <a:cs typeface="方正清刻本悦宋简体" panose="02000000000000000000" pitchFamily="2" charset="-122"/>
                        </a:rPr>
                        <a:t>义</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方</a:t>
                      </a:r>
                      <a:r>
                        <a:rPr sz="2400" b="1" dirty="0">
                          <a:latin typeface="方正清刻本悦宋简体" panose="02000000000000000000" pitchFamily="2" charset="-122"/>
                          <a:cs typeface="方正清刻本悦宋简体" panose="02000000000000000000" pitchFamily="2" charset="-122"/>
                        </a:rPr>
                        <a:t>向</a:t>
                      </a:r>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88900" algn="ctr">
                        <a:lnSpc>
                          <a:spcPct val="100000"/>
                        </a:lnSpc>
                      </a:pPr>
                      <a:r>
                        <a:rPr sz="2400" b="1" spc="10" dirty="0">
                          <a:latin typeface="方正清刻本悦宋简体" panose="02000000000000000000" pitchFamily="2" charset="-122"/>
                          <a:cs typeface="方正清刻本悦宋简体" panose="02000000000000000000" pitchFamily="2" charset="-122"/>
                        </a:rPr>
                        <a:t>标</a:t>
                      </a:r>
                      <a:r>
                        <a:rPr sz="2400" b="1" dirty="0">
                          <a:latin typeface="方正清刻本悦宋简体" panose="02000000000000000000" pitchFamily="2" charset="-122"/>
                          <a:cs typeface="方正清刻本悦宋简体" panose="02000000000000000000" pitchFamily="2" charset="-122"/>
                        </a:rPr>
                        <a:t>志</a:t>
                      </a:r>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478789">
                <a:tc>
                  <a:txBody>
                    <a:bodyPr/>
                    <a:lstStyle/>
                    <a:p>
                      <a:pPr marL="176530">
                        <a:lnSpc>
                          <a:spcPct val="100000"/>
                        </a:lnSpc>
                      </a:pPr>
                      <a:r>
                        <a:rPr sz="2400" b="1" spc="10" dirty="0">
                          <a:latin typeface="方正清刻本悦宋简体" panose="02000000000000000000" pitchFamily="2" charset="-122"/>
                          <a:cs typeface="方正清刻本悦宋简体" panose="02000000000000000000" pitchFamily="2" charset="-122"/>
                        </a:rPr>
                        <a:t>社会革</a:t>
                      </a:r>
                      <a:r>
                        <a:rPr sz="2400" b="1" dirty="0">
                          <a:latin typeface="方正清刻本悦宋简体" panose="02000000000000000000" pitchFamily="2" charset="-122"/>
                          <a:cs typeface="方正清刻本悦宋简体" panose="02000000000000000000" pitchFamily="2" charset="-122"/>
                        </a:rPr>
                        <a:t>命</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478789">
                <a:tc>
                  <a:txBody>
                    <a:bodyPr/>
                    <a:lstStyle/>
                    <a:p>
                      <a:pPr marL="176530">
                        <a:lnSpc>
                          <a:spcPct val="100000"/>
                        </a:lnSpc>
                      </a:pPr>
                      <a:r>
                        <a:rPr sz="2400" b="1" spc="10" dirty="0">
                          <a:latin typeface="方正清刻本悦宋简体" panose="02000000000000000000" pitchFamily="2" charset="-122"/>
                          <a:cs typeface="方正清刻本悦宋简体" panose="02000000000000000000" pitchFamily="2" charset="-122"/>
                        </a:rPr>
                        <a:t>社会改</a:t>
                      </a:r>
                      <a:r>
                        <a:rPr sz="2400" b="1" dirty="0">
                          <a:latin typeface="方正清刻本悦宋简体" panose="02000000000000000000" pitchFamily="2" charset="-122"/>
                          <a:cs typeface="方正清刻本悦宋简体" panose="02000000000000000000" pitchFamily="2" charset="-122"/>
                        </a:rPr>
                        <a:t>革</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endParaRPr sz="2400" dirty="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bl>
          </a:graphicData>
        </a:graphic>
      </p:graphicFrame>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49960" y="2029460"/>
            <a:ext cx="10769600" cy="4706620"/>
          </a:xfrm>
        </p:spPr>
        <p:txBody>
          <a:bodyPr>
            <a:normAutofit/>
          </a:bodyPr>
          <a:lstStyle/>
          <a:p>
            <a:r>
              <a:rPr lang="en-US" altLang="zh-CN" sz="2400" dirty="0" smtClean="0"/>
              <a:t>###</a:t>
            </a:r>
            <a:r>
              <a:rPr lang="zh-CN" altLang="en-US" sz="2400" dirty="0" smtClean="0"/>
              <a:t>马克思主义</a:t>
            </a:r>
            <a:r>
              <a:rPr lang="zh-CN" altLang="en-US" sz="2400" dirty="0"/>
              <a:t>认识论认为，认识的本质是（ </a:t>
            </a:r>
            <a:r>
              <a:rPr lang="zh-CN" altLang="en-US" sz="2400" dirty="0" smtClean="0"/>
              <a:t>）</a:t>
            </a:r>
            <a:br>
              <a:rPr lang="zh-CN" altLang="en-US" sz="2400" dirty="0" smtClean="0"/>
            </a:br>
            <a:r>
              <a:rPr lang="en-US" altLang="zh-CN" sz="2400" dirty="0"/>
              <a:t>A</a:t>
            </a:r>
            <a:r>
              <a:rPr lang="zh-CN" altLang="en-US" sz="2400" dirty="0"/>
              <a:t>、 主体对客体的直观反映</a:t>
            </a:r>
            <a:endParaRPr lang="zh-CN" altLang="en-US" sz="2400" dirty="0"/>
          </a:p>
          <a:p>
            <a:r>
              <a:rPr lang="en-US" altLang="zh-CN" sz="2400" dirty="0"/>
              <a:t>B</a:t>
            </a:r>
            <a:r>
              <a:rPr lang="zh-CN" altLang="en-US" sz="2400" dirty="0"/>
              <a:t>、 主体对客体的自由创造</a:t>
            </a:r>
            <a:endParaRPr lang="zh-CN" altLang="en-US" sz="2400" dirty="0"/>
          </a:p>
          <a:p>
            <a:r>
              <a:rPr lang="en-US" altLang="zh-CN" sz="2400" dirty="0"/>
              <a:t>C</a:t>
            </a:r>
            <a:r>
              <a:rPr lang="zh-CN" altLang="en-US" sz="2400" dirty="0"/>
              <a:t>、 主体对客体的能动反映</a:t>
            </a:r>
            <a:endParaRPr lang="zh-CN" altLang="en-US" sz="2400" dirty="0"/>
          </a:p>
          <a:p>
            <a:r>
              <a:rPr lang="en-US" altLang="zh-CN" sz="2400" dirty="0"/>
              <a:t>D</a:t>
            </a:r>
            <a:r>
              <a:rPr lang="zh-CN" altLang="en-US" sz="2400" dirty="0"/>
              <a:t>、 主体对客体的简单摹写</a:t>
            </a:r>
            <a:endParaRPr lang="zh-CN" altLang="en-US" sz="2400" dirty="0"/>
          </a:p>
          <a:p>
            <a:br>
              <a:rPr lang="zh-CN" altLang="en-US" sz="2400" dirty="0" smtClean="0"/>
            </a:br>
            <a:br>
              <a:rPr lang="zh-CN" altLang="en-US" sz="2400" dirty="0" smtClean="0"/>
            </a:b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6178" y="1365785"/>
            <a:ext cx="8559800" cy="853440"/>
          </a:xfrm>
          <a:prstGeom prst="rect">
            <a:avLst/>
          </a:prstGeom>
        </p:spPr>
        <p:txBody>
          <a:bodyPr vert="horz" wrap="square" lIns="0" tIns="0" rIns="0" bIns="0" rtlCol="0">
            <a:spAutoFit/>
          </a:bodyPr>
          <a:lstStyle/>
          <a:p>
            <a:pPr marL="12700">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4】革命和改革</a:t>
            </a:r>
            <a:endParaRPr sz="2400">
              <a:latin typeface="微软雅黑" panose="020B0503020204020204" pitchFamily="34" charset="-122"/>
              <a:cs typeface="微软雅黑" panose="020B0503020204020204" pitchFamily="34" charset="-122"/>
            </a:endParaRPr>
          </a:p>
          <a:p>
            <a:pPr marL="12700">
              <a:lnSpc>
                <a:spcPts val="2875"/>
              </a:lnSpc>
              <a:spcBef>
                <a:spcPts val="1440"/>
              </a:spcBef>
            </a:pPr>
            <a:r>
              <a:rPr sz="2400" b="1" dirty="0">
                <a:latin typeface="微软雅黑" panose="020B0503020204020204" pitchFamily="34" charset="-122"/>
                <a:cs typeface="微软雅黑" panose="020B0503020204020204" pitchFamily="34" charset="-122"/>
              </a:rPr>
              <a:t>（一）</a:t>
            </a:r>
            <a:r>
              <a:rPr sz="2400" b="1" u="heavy" dirty="0">
                <a:solidFill>
                  <a:srgbClr val="C00000"/>
                </a:solidFill>
                <a:latin typeface="微软雅黑" panose="020B0503020204020204" pitchFamily="34" charset="-122"/>
                <a:cs typeface="微软雅黑" panose="020B0503020204020204" pitchFamily="34" charset="-122"/>
              </a:rPr>
              <a:t>社会革命</a:t>
            </a:r>
            <a:r>
              <a:rPr sz="2400" b="1" dirty="0">
                <a:latin typeface="微软雅黑" panose="020B0503020204020204" pitchFamily="34" charset="-122"/>
                <a:cs typeface="微软雅黑" panose="020B0503020204020204" pitchFamily="34" charset="-122"/>
              </a:rPr>
              <a:t>和</a:t>
            </a:r>
            <a:r>
              <a:rPr sz="2400" b="1" u="heavy" dirty="0">
                <a:solidFill>
                  <a:srgbClr val="C00000"/>
                </a:solidFill>
                <a:latin typeface="微软雅黑" panose="020B0503020204020204" pitchFamily="34" charset="-122"/>
                <a:cs typeface="微软雅黑" panose="020B0503020204020204" pitchFamily="34" charset="-122"/>
              </a:rPr>
              <a:t>社会改革</a:t>
            </a:r>
            <a:r>
              <a:rPr sz="2400" b="1" dirty="0">
                <a:latin typeface="微软雅黑" panose="020B0503020204020204" pitchFamily="34" charset="-122"/>
                <a:cs typeface="微软雅黑" panose="020B0503020204020204" pitchFamily="34" charset="-122"/>
              </a:rPr>
              <a:t>是社会运动的</a:t>
            </a:r>
            <a:r>
              <a:rPr sz="2400" b="1" dirty="0">
                <a:solidFill>
                  <a:srgbClr val="C00000"/>
                </a:solidFill>
                <a:latin typeface="微软雅黑" panose="020B0503020204020204" pitchFamily="34" charset="-122"/>
                <a:cs typeface="微软雅黑" panose="020B0503020204020204" pitchFamily="34" charset="-122"/>
              </a:rPr>
              <a:t>基本方式</a:t>
            </a:r>
            <a:r>
              <a:rPr sz="2400" b="1" dirty="0">
                <a:latin typeface="微软雅黑" panose="020B0503020204020204" pitchFamily="34" charset="-122"/>
                <a:cs typeface="微软雅黑" panose="020B0503020204020204" pitchFamily="34" charset="-122"/>
              </a:rPr>
              <a:t>。</a:t>
            </a:r>
            <a:r>
              <a:rPr sz="2400" b="1" dirty="0">
                <a:solidFill>
                  <a:srgbClr val="00AF50"/>
                </a:solidFill>
                <a:latin typeface="微软雅黑" panose="020B0503020204020204" pitchFamily="34" charset="-122"/>
                <a:cs typeface="微软雅黑" panose="020B0503020204020204" pitchFamily="34" charset="-122"/>
              </a:rPr>
              <a:t>（简答题）</a:t>
            </a:r>
            <a:endParaRPr sz="2400">
              <a:latin typeface="微软雅黑" panose="020B0503020204020204" pitchFamily="34" charset="-122"/>
              <a:cs typeface="微软雅黑" panose="020B0503020204020204" pitchFamily="34" charset="-122"/>
            </a:endParaRPr>
          </a:p>
        </p:txBody>
      </p:sp>
      <p:graphicFrame>
        <p:nvGraphicFramePr>
          <p:cNvPr id="4" name="object 4"/>
          <p:cNvGraphicFramePr>
            <a:graphicFrameLocks noGrp="1"/>
          </p:cNvGraphicFramePr>
          <p:nvPr/>
        </p:nvGraphicFramePr>
        <p:xfrm>
          <a:off x="715645" y="2449830"/>
          <a:ext cx="11217275" cy="1436368"/>
        </p:xfrm>
        <a:graphic>
          <a:graphicData uri="http://schemas.openxmlformats.org/drawingml/2006/table">
            <a:tbl>
              <a:tblPr firstRow="1" bandRow="1">
                <a:tableStyleId>{2D5ABB26-0587-4C30-8999-92F81FD0307C}</a:tableStyleId>
              </a:tblPr>
              <a:tblGrid>
                <a:gridCol w="1938655"/>
                <a:gridCol w="4159885"/>
                <a:gridCol w="2357120"/>
                <a:gridCol w="2761615"/>
              </a:tblGrid>
              <a:tr h="478790">
                <a:tc>
                  <a:txBody>
                    <a:bodyPr/>
                    <a:lstStyle/>
                    <a:p>
                      <a:endParaRPr sz="3100" dirty="0"/>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定</a:t>
                      </a:r>
                      <a:r>
                        <a:rPr sz="2400" b="1" dirty="0">
                          <a:latin typeface="方正清刻本悦宋简体" panose="02000000000000000000" pitchFamily="2" charset="-122"/>
                          <a:cs typeface="方正清刻本悦宋简体" panose="02000000000000000000" pitchFamily="2" charset="-122"/>
                        </a:rPr>
                        <a:t>义</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algn="ctr">
                        <a:lnSpc>
                          <a:spcPct val="100000"/>
                        </a:lnSpc>
                      </a:pPr>
                      <a:r>
                        <a:rPr sz="2400" b="1" spc="10" dirty="0">
                          <a:latin typeface="方正清刻本悦宋简体" panose="02000000000000000000" pitchFamily="2" charset="-122"/>
                          <a:cs typeface="方正清刻本悦宋简体" panose="02000000000000000000" pitchFamily="2" charset="-122"/>
                        </a:rPr>
                        <a:t>方</a:t>
                      </a:r>
                      <a:r>
                        <a:rPr sz="2400" b="1" dirty="0">
                          <a:latin typeface="方正清刻本悦宋简体" panose="02000000000000000000" pitchFamily="2" charset="-122"/>
                          <a:cs typeface="方正清刻本悦宋简体" panose="02000000000000000000" pitchFamily="2" charset="-122"/>
                        </a:rPr>
                        <a:t>向</a:t>
                      </a:r>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88900" algn="ctr">
                        <a:lnSpc>
                          <a:spcPct val="100000"/>
                        </a:lnSpc>
                      </a:pPr>
                      <a:r>
                        <a:rPr sz="2400" b="1" spc="10" dirty="0">
                          <a:latin typeface="方正清刻本悦宋简体" panose="02000000000000000000" pitchFamily="2" charset="-122"/>
                          <a:cs typeface="方正清刻本悦宋简体" panose="02000000000000000000" pitchFamily="2" charset="-122"/>
                        </a:rPr>
                        <a:t>标</a:t>
                      </a:r>
                      <a:r>
                        <a:rPr sz="2400" b="1" dirty="0">
                          <a:latin typeface="方正清刻本悦宋简体" panose="02000000000000000000" pitchFamily="2" charset="-122"/>
                          <a:cs typeface="方正清刻本悦宋简体" panose="02000000000000000000" pitchFamily="2" charset="-122"/>
                        </a:rPr>
                        <a:t>志</a:t>
                      </a:r>
                      <a:endParaRPr sz="2400">
                        <a:latin typeface="方正清刻本悦宋简体" panose="02000000000000000000" pitchFamily="2" charset="-122"/>
                        <a:cs typeface="方正清刻本悦宋简体" panose="02000000000000000000" pitchFamily="2"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478789">
                <a:tc>
                  <a:txBody>
                    <a:bodyPr/>
                    <a:lstStyle/>
                    <a:p>
                      <a:pPr marL="176530">
                        <a:lnSpc>
                          <a:spcPct val="100000"/>
                        </a:lnSpc>
                      </a:pPr>
                      <a:r>
                        <a:rPr sz="2400" b="1" spc="10" dirty="0">
                          <a:latin typeface="方正清刻本悦宋简体" panose="02000000000000000000" pitchFamily="2" charset="-122"/>
                          <a:cs typeface="方正清刻本悦宋简体" panose="02000000000000000000" pitchFamily="2" charset="-122"/>
                        </a:rPr>
                        <a:t>社会革</a:t>
                      </a:r>
                      <a:r>
                        <a:rPr sz="2400" b="1" dirty="0">
                          <a:latin typeface="方正清刻本悦宋简体" panose="02000000000000000000" pitchFamily="2" charset="-122"/>
                          <a:cs typeface="方正清刻本悦宋简体" panose="02000000000000000000" pitchFamily="2" charset="-122"/>
                        </a:rPr>
                        <a:t>命</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marL="482600">
                        <a:lnSpc>
                          <a:spcPct val="100000"/>
                        </a:lnSpc>
                      </a:pPr>
                      <a:r>
                        <a:rPr sz="2400" dirty="0">
                          <a:latin typeface="微软雅黑" panose="020B0503020204020204" pitchFamily="34" charset="-122"/>
                          <a:cs typeface="微软雅黑" panose="020B0503020204020204" pitchFamily="34" charset="-122"/>
                        </a:rPr>
                        <a:t>社会制度根本变革</a:t>
                      </a:r>
                      <a:endParaRPr sz="2400">
                        <a:latin typeface="微软雅黑" panose="020B0503020204020204" pitchFamily="34" charset="-122"/>
                        <a:cs typeface="微软雅黑" panose="020B0503020204020204" pitchFamily="34"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353060">
                        <a:lnSpc>
                          <a:spcPct val="100000"/>
                        </a:lnSpc>
                      </a:pPr>
                      <a:r>
                        <a:rPr sz="2400" dirty="0" smtClean="0">
                          <a:latin typeface="微软雅黑" panose="020B0503020204020204" pitchFamily="34" charset="-122"/>
                          <a:cs typeface="微软雅黑" panose="020B0503020204020204" pitchFamily="34" charset="-122"/>
                        </a:rPr>
                        <a:t>由</a:t>
                      </a:r>
                      <a:r>
                        <a:rPr lang="zh-CN" altLang="en-US" sz="2400" dirty="0" smtClean="0">
                          <a:latin typeface="微软雅黑" panose="020B0503020204020204" pitchFamily="34" charset="-122"/>
                          <a:cs typeface="微软雅黑" panose="020B0503020204020204" pitchFamily="34" charset="-122"/>
                        </a:rPr>
                        <a:t>下</a:t>
                      </a:r>
                      <a:r>
                        <a:rPr sz="2400" dirty="0" err="1" smtClean="0">
                          <a:latin typeface="微软雅黑" panose="020B0503020204020204" pitchFamily="34" charset="-122"/>
                          <a:cs typeface="微软雅黑" panose="020B0503020204020204" pitchFamily="34" charset="-122"/>
                        </a:rPr>
                        <a:t>到上</a:t>
                      </a:r>
                      <a:endParaRPr sz="2400" dirty="0">
                        <a:latin typeface="微软雅黑" panose="020B0503020204020204" pitchFamily="34" charset="-122"/>
                        <a:cs typeface="微软雅黑" panose="020B0503020204020204" pitchFamily="34"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519430">
                        <a:lnSpc>
                          <a:spcPct val="100000"/>
                        </a:lnSpc>
                      </a:pPr>
                      <a:r>
                        <a:rPr sz="2400" dirty="0">
                          <a:latin typeface="微软雅黑" panose="020B0503020204020204" pitchFamily="34" charset="-122"/>
                          <a:cs typeface="微软雅黑" panose="020B0503020204020204" pitchFamily="34" charset="-122"/>
                        </a:rPr>
                        <a:t>政权转移</a:t>
                      </a:r>
                      <a:endParaRPr sz="2400">
                        <a:latin typeface="微软雅黑" panose="020B0503020204020204" pitchFamily="34" charset="-122"/>
                        <a:cs typeface="微软雅黑" panose="020B0503020204020204" pitchFamily="34"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r h="478789">
                <a:tc>
                  <a:txBody>
                    <a:bodyPr/>
                    <a:lstStyle/>
                    <a:p>
                      <a:pPr marL="176530">
                        <a:lnSpc>
                          <a:spcPct val="100000"/>
                        </a:lnSpc>
                      </a:pPr>
                      <a:r>
                        <a:rPr sz="2400" b="1" spc="10" dirty="0">
                          <a:latin typeface="方正清刻本悦宋简体" panose="02000000000000000000" pitchFamily="2" charset="-122"/>
                          <a:cs typeface="方正清刻本悦宋简体" panose="02000000000000000000" pitchFamily="2" charset="-122"/>
                        </a:rPr>
                        <a:t>社会改</a:t>
                      </a:r>
                      <a:r>
                        <a:rPr sz="2400" b="1" dirty="0">
                          <a:latin typeface="方正清刻本悦宋简体" panose="02000000000000000000" pitchFamily="2" charset="-122"/>
                          <a:cs typeface="方正清刻本悦宋简体" panose="02000000000000000000" pitchFamily="2" charset="-122"/>
                        </a:rPr>
                        <a:t>革</a:t>
                      </a:r>
                      <a:endParaRPr sz="2400">
                        <a:latin typeface="方正清刻本悦宋简体" panose="02000000000000000000" pitchFamily="2" charset="-122"/>
                        <a:cs typeface="方正清刻本悦宋简体" panose="02000000000000000000"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marL="330200">
                        <a:lnSpc>
                          <a:spcPct val="100000"/>
                        </a:lnSpc>
                      </a:pPr>
                      <a:r>
                        <a:rPr sz="2400" dirty="0">
                          <a:latin typeface="微软雅黑" panose="020B0503020204020204" pitchFamily="34" charset="-122"/>
                          <a:cs typeface="微软雅黑" panose="020B0503020204020204" pitchFamily="34" charset="-122"/>
                        </a:rPr>
                        <a:t>社会制度量变中质变</a:t>
                      </a:r>
                      <a:endParaRPr sz="2400">
                        <a:latin typeface="微软雅黑" panose="020B0503020204020204" pitchFamily="34" charset="-122"/>
                        <a:cs typeface="微软雅黑" panose="020B0503020204020204" pitchFamily="34" charset="-122"/>
                      </a:endParaRPr>
                    </a:p>
                  </a:txBody>
                  <a:tcPr marL="0" marR="0" marT="0" marB="0">
                    <a:lnL w="12700">
                      <a:solidFill>
                        <a:srgbClr val="07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353060" marR="0" indent="0" defTabSz="914400" eaLnBrk="1" fontAlgn="auto" latinLnBrk="0" hangingPunct="1">
                        <a:lnSpc>
                          <a:spcPct val="100000"/>
                        </a:lnSpc>
                        <a:spcBef>
                          <a:spcPts val="0"/>
                        </a:spcBef>
                        <a:spcAft>
                          <a:spcPts val="0"/>
                        </a:spcAft>
                        <a:buClrTx/>
                        <a:buSzTx/>
                        <a:buFontTx/>
                        <a:buNone/>
                        <a:defRPr/>
                      </a:pPr>
                      <a:r>
                        <a:rPr sz="2400" dirty="0" smtClean="0">
                          <a:latin typeface="微软雅黑" panose="020B0503020204020204" pitchFamily="34" charset="-122"/>
                          <a:cs typeface="微软雅黑" panose="020B0503020204020204" pitchFamily="34" charset="-122"/>
                        </a:rPr>
                        <a:t>由</a:t>
                      </a:r>
                      <a:r>
                        <a:rPr lang="zh-CN" altLang="en-US" sz="2400" dirty="0" smtClean="0">
                          <a:latin typeface="微软雅黑" panose="020B0503020204020204" pitchFamily="34" charset="-122"/>
                          <a:cs typeface="微软雅黑" panose="020B0503020204020204" pitchFamily="34" charset="-122"/>
                        </a:rPr>
                        <a:t>上</a:t>
                      </a:r>
                      <a:r>
                        <a:rPr sz="2400" dirty="0" smtClean="0">
                          <a:latin typeface="微软雅黑" panose="020B0503020204020204" pitchFamily="34" charset="-122"/>
                          <a:cs typeface="微软雅黑" panose="020B0503020204020204" pitchFamily="34" charset="-122"/>
                        </a:rPr>
                        <a:t>到</a:t>
                      </a:r>
                      <a:r>
                        <a:rPr lang="zh-CN" altLang="en-US" sz="2400" dirty="0" smtClean="0">
                          <a:latin typeface="微软雅黑" panose="020B0503020204020204" pitchFamily="34" charset="-122"/>
                          <a:cs typeface="微软雅黑" panose="020B0503020204020204" pitchFamily="34" charset="-122"/>
                        </a:rPr>
                        <a:t>下</a:t>
                      </a:r>
                      <a:endParaRPr sz="2400" dirty="0">
                        <a:latin typeface="微软雅黑" panose="020B0503020204020204" pitchFamily="34" charset="-122"/>
                        <a:cs typeface="微软雅黑" panose="020B0503020204020204" pitchFamily="34"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c>
                  <a:txBody>
                    <a:bodyPr/>
                    <a:lstStyle/>
                    <a:p>
                      <a:pPr marL="519430">
                        <a:lnSpc>
                          <a:spcPct val="100000"/>
                        </a:lnSpc>
                      </a:pPr>
                      <a:r>
                        <a:rPr sz="2400" dirty="0">
                          <a:latin typeface="微软雅黑" panose="020B0503020204020204" pitchFamily="34" charset="-122"/>
                          <a:cs typeface="微软雅黑" panose="020B0503020204020204" pitchFamily="34" charset="-122"/>
                        </a:rPr>
                        <a:t>自我完善</a:t>
                      </a:r>
                      <a:endParaRPr sz="2400">
                        <a:latin typeface="微软雅黑" panose="020B0503020204020204" pitchFamily="34" charset="-122"/>
                        <a:cs typeface="微软雅黑" panose="020B0503020204020204" pitchFamily="34" charset="-122"/>
                      </a:endParaRPr>
                    </a:p>
                  </a:txBody>
                  <a:tcPr marL="0" marR="0" marT="0" marB="0">
                    <a:lnL w="9525">
                      <a:solidFill>
                        <a:srgbClr val="000000"/>
                      </a:solidFill>
                      <a:prstDash val="solid"/>
                    </a:lnL>
                    <a:lnR w="9525">
                      <a:solidFill>
                        <a:srgbClr val="000000"/>
                      </a:solidFill>
                      <a:prstDash val="solid"/>
                    </a:lnR>
                    <a:lnT w="12700">
                      <a:solidFill>
                        <a:srgbClr val="070000"/>
                      </a:solidFill>
                      <a:prstDash val="solid"/>
                    </a:lnT>
                    <a:lnB w="12700">
                      <a:solidFill>
                        <a:srgbClr val="070000"/>
                      </a:solidFill>
                      <a:prstDash val="solid"/>
                    </a:lnB>
                  </a:tcPr>
                </a:tc>
              </a:tr>
            </a:tbl>
          </a:graphicData>
        </a:graphic>
      </p:graphicFrame>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二</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社会</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历史发展的动力</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3" name="矩形 2"/>
          <p:cNvSpPr/>
          <p:nvPr/>
        </p:nvSpPr>
        <p:spPr>
          <a:xfrm>
            <a:off x="6990737" y="3841667"/>
            <a:ext cx="5227713" cy="384721"/>
          </a:xfrm>
          <a:prstGeom prst="rect">
            <a:avLst/>
          </a:prstGeom>
        </p:spPr>
        <p:txBody>
          <a:bodyPr wrap="none">
            <a:spAutoFit/>
          </a:bodyPr>
          <a:lstStyle/>
          <a:p>
            <a:r>
              <a:rPr lang="zh-CN" altLang="en-US" dirty="0"/>
              <a:t>社会改革的实质是</a:t>
            </a:r>
            <a:r>
              <a:rPr lang="zh-CN" altLang="en-US" b="1" dirty="0">
                <a:solidFill>
                  <a:srgbClr val="C00000"/>
                </a:solidFill>
              </a:rPr>
              <a:t>社会体制的改善与</a:t>
            </a:r>
            <a:r>
              <a:rPr lang="zh-CN" altLang="en-US" b="1" dirty="0" smtClean="0">
                <a:solidFill>
                  <a:srgbClr val="C00000"/>
                </a:solidFill>
              </a:rPr>
              <a:t>革新</a:t>
            </a:r>
            <a:r>
              <a:rPr lang="en-US" altLang="zh-CN" b="1" dirty="0" smtClean="0">
                <a:solidFill>
                  <a:srgbClr val="C00000"/>
                </a:solidFill>
              </a:rPr>
              <a:t>(</a:t>
            </a:r>
            <a:r>
              <a:rPr lang="zh-CN" altLang="en-US" b="1" dirty="0" smtClean="0">
                <a:solidFill>
                  <a:srgbClr val="C00000"/>
                </a:solidFill>
              </a:rPr>
              <a:t>选择</a:t>
            </a:r>
            <a:r>
              <a:rPr lang="en-US" altLang="zh-CN" b="1" dirty="0" smtClean="0">
                <a:solidFill>
                  <a:srgbClr val="C00000"/>
                </a:solidFill>
              </a:rPr>
              <a:t>)</a:t>
            </a:r>
            <a:endParaRPr lang="zh-CN" altLang="en-US" b="1" dirty="0">
              <a:solidFill>
                <a:srgbClr val="C00000"/>
              </a:solidFill>
            </a:endParaRPr>
          </a:p>
        </p:txBody>
      </p:sp>
      <p:sp>
        <p:nvSpPr>
          <p:cNvPr id="7" name="文本框 6"/>
          <p:cNvSpPr txBox="1"/>
          <p:nvPr/>
        </p:nvSpPr>
        <p:spPr>
          <a:xfrm>
            <a:off x="1640840" y="5509260"/>
            <a:ext cx="8672830" cy="675640"/>
          </a:xfrm>
          <a:prstGeom prst="rect">
            <a:avLst/>
          </a:prstGeom>
          <a:noFill/>
        </p:spPr>
        <p:txBody>
          <a:bodyPr wrap="square" rtlCol="0">
            <a:spAutoFit/>
          </a:bodyPr>
          <a:lstStyle/>
          <a:p>
            <a:r>
              <a:rPr lang="zh-CN" altLang="en-US"/>
              <a:t>补充考点：</a:t>
            </a:r>
            <a:endParaRPr lang="zh-CN" altLang="en-US"/>
          </a:p>
          <a:p>
            <a:r>
              <a:rPr lang="zh-CN" altLang="en-US"/>
              <a:t>一、社会主义社会的</a:t>
            </a:r>
            <a:r>
              <a:rPr lang="zh-CN" altLang="en-US" b="1">
                <a:solidFill>
                  <a:srgbClr val="FF0000"/>
                </a:solidFill>
              </a:rPr>
              <a:t>根本任务</a:t>
            </a:r>
            <a:r>
              <a:rPr lang="zh-CN" altLang="en-US"/>
              <a:t>是以</a:t>
            </a:r>
            <a:r>
              <a:rPr lang="zh-CN" altLang="en-US" b="1">
                <a:solidFill>
                  <a:srgbClr val="FF0000"/>
                </a:solidFill>
              </a:rPr>
              <a:t>经济建设为中心，大力发展生产力</a:t>
            </a:r>
            <a:endParaRPr lang="zh-CN" altLang="en-US" b="1">
              <a:solidFill>
                <a:srgbClr val="FF0000"/>
              </a:solidFill>
            </a:endParaRPr>
          </a:p>
        </p:txBody>
      </p:sp>
      <p:sp>
        <p:nvSpPr>
          <p:cNvPr id="5" name="文本框 4"/>
          <p:cNvSpPr txBox="1"/>
          <p:nvPr/>
        </p:nvSpPr>
        <p:spPr>
          <a:xfrm>
            <a:off x="9991090" y="4305300"/>
            <a:ext cx="915635" cy="384721"/>
          </a:xfrm>
          <a:prstGeom prst="rect">
            <a:avLst/>
          </a:prstGeom>
          <a:noFill/>
        </p:spPr>
        <p:txBody>
          <a:bodyPr wrap="none" rtlCol="0" anchor="t">
            <a:spAutoFit/>
          </a:bodyPr>
          <a:lstStyle/>
          <a:p>
            <a:r>
              <a:rPr lang="zh-CN" b="1"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rPr>
              <a:t>选择题</a:t>
            </a:r>
            <a:endParaRPr lang="zh-CN" alt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１.社会主义社会的改革是</a:t>
            </a:r>
            <a:r>
              <a:rPr lang="zh-CN" sz="2400" dirty="0">
                <a:latin typeface="华文中宋" panose="02010600040101010101" charset="-122"/>
                <a:ea typeface="华文中宋" panose="02010600040101010101" charset="-122"/>
                <a:sym typeface="+mn-ea"/>
              </a:rPr>
              <a:t>（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A．社会主义基本经济制度的改变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B．社会主义基本政治制度的改变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C．社会主义基本文化制度的改变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D．社会主义的自我完善和发展</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１.社会主义社会的</a:t>
            </a:r>
            <a:r>
              <a:rPr sz="2400" b="1" dirty="0">
                <a:solidFill>
                  <a:srgbClr val="FF0000"/>
                </a:solidFill>
                <a:latin typeface="华文中宋" panose="02010600040101010101" charset="-122"/>
                <a:ea typeface="华文中宋" panose="02010600040101010101" charset="-122"/>
                <a:sym typeface="+mn-ea"/>
              </a:rPr>
              <a:t>改革</a:t>
            </a:r>
            <a:r>
              <a:rPr sz="2400" dirty="0">
                <a:latin typeface="华文中宋" panose="02010600040101010101" charset="-122"/>
                <a:ea typeface="华文中宋" panose="02010600040101010101" charset="-122"/>
                <a:sym typeface="+mn-ea"/>
              </a:rPr>
              <a:t>是</a:t>
            </a:r>
            <a:r>
              <a:rPr lang="zh-CN" sz="2400" dirty="0">
                <a:latin typeface="华文中宋" panose="02010600040101010101" charset="-122"/>
                <a:ea typeface="华文中宋" panose="02010600040101010101" charset="-122"/>
                <a:sym typeface="+mn-ea"/>
              </a:rPr>
              <a:t>（  </a:t>
            </a:r>
            <a:r>
              <a:rPr lang="zh-CN" sz="2400" b="1" dirty="0">
                <a:solidFill>
                  <a:srgbClr val="FF0000"/>
                </a:solidFill>
                <a:latin typeface="华文中宋" panose="02010600040101010101" charset="-122"/>
                <a:ea typeface="华文中宋" panose="02010600040101010101" charset="-122"/>
                <a:sym typeface="+mn-ea"/>
              </a:rPr>
              <a:t> </a:t>
            </a:r>
            <a:r>
              <a:rPr lang="en-US" altLang="zh-CN" sz="2400" b="1" dirty="0">
                <a:solidFill>
                  <a:srgbClr val="FF0000"/>
                </a:solidFill>
                <a:latin typeface="华文中宋" panose="02010600040101010101" charset="-122"/>
                <a:ea typeface="华文中宋" panose="02010600040101010101" charset="-122"/>
                <a:sym typeface="+mn-ea"/>
              </a:rPr>
              <a:t>D</a:t>
            </a:r>
            <a:r>
              <a:rPr lang="zh-CN" sz="2400" b="1" dirty="0">
                <a:solidFill>
                  <a:srgbClr val="FF0000"/>
                </a:solidFill>
                <a:latin typeface="华文中宋" panose="02010600040101010101" charset="-122"/>
                <a:ea typeface="华文中宋" panose="02010600040101010101" charset="-122"/>
                <a:sym typeface="+mn-ea"/>
              </a:rPr>
              <a:t> </a:t>
            </a:r>
            <a:r>
              <a:rPr lang="zh-CN" sz="2400" dirty="0">
                <a:latin typeface="华文中宋" panose="02010600040101010101" charset="-122"/>
                <a:ea typeface="华文中宋" panose="02010600040101010101" charset="-122"/>
                <a:sym typeface="+mn-ea"/>
              </a:rPr>
              <a:t>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A．社会主义基本经济制度的改变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B．社会主义基本政治制度的改变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C．社会主义基本文化制度的改变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solidFill>
                  <a:srgbClr val="FF0000"/>
                </a:solidFill>
                <a:latin typeface="华文中宋" panose="02010600040101010101" charset="-122"/>
                <a:ea typeface="华文中宋" panose="02010600040101010101" charset="-122"/>
                <a:sym typeface="+mn-ea"/>
              </a:rPr>
              <a:t>D．社会主义的自我完善和发展</a:t>
            </a:r>
            <a:endParaRPr sz="2400" dirty="0">
              <a:solidFill>
                <a:srgbClr val="FF0000"/>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2.社会历史发展的动力有多种，但最基本的动力是（）  1210</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A．阶级斗争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B．社会改革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C．科学技术革命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D．社会基本矛盾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150000"/>
              </a:lnSpc>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2.社会历史发展的动力有多种，但最基本的动力是（  </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  1210</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A．阶级斗争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B．社会改革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C．科学技术革命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D．社会基本矛盾</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解析：这道题主要考查社会发展的最基本动力，即社会基本矛盾。所以这道题选D。</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.阶级斗争归根到底是（   ）    1210   1307 1610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A．由物质利益的对立引起的     B．由思想观念的分歧引起的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C．由政治主张的差异引起的     D．由宗教信仰的不同引起的</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endParaRPr sz="2400" dirty="0">
              <a:sym typeface="+mn-ea"/>
            </a:endParaRPr>
          </a:p>
        </p:txBody>
      </p:sp>
      <p:sp>
        <p:nvSpPr>
          <p:cNvPr id="6" name="标题 5"/>
          <p:cNvSpPr>
            <a:spLocks noGrp="1"/>
          </p:cNvSpPr>
          <p:nvPr>
            <p:ph type="title"/>
          </p:nvPr>
        </p:nvSpPr>
        <p:spPr>
          <a:xfrm>
            <a:off x="2776855" y="654685"/>
            <a:ext cx="2728595" cy="699770"/>
          </a:xfrm>
        </p:spPr>
        <p:txBody>
          <a:bodyPr/>
          <a:lstStyle/>
          <a:p>
            <a:pPr algn="l"/>
            <a:r>
              <a:rPr lang="zh-CN" altLang="en-US" sz="2800">
                <a:latin typeface="微软雅黑" panose="020B0503020204020204" pitchFamily="34" charset="-122"/>
                <a:ea typeface="微软雅黑" panose="020B0503020204020204" pitchFamily="34" charset="-122"/>
              </a:rPr>
              <a:t>面对疾风吧！</a:t>
            </a:r>
            <a:endParaRPr lang="zh-CN" altLang="en-US" sz="280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301750" y="302895"/>
            <a:ext cx="1475105" cy="1402715"/>
          </a:xfrm>
          <a:prstGeom prst="roundRect">
            <a:avLst/>
          </a:prstGeom>
        </p:spPr>
      </p:pic>
    </p:spTree>
    <p:custDataLst>
      <p:tags r:id="rId2"/>
    </p:custData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.阶级斗争归根到底是（  </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A </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    1210   1307 1610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A．由物质利益的对立引起的</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B．由思想观念的分歧引起的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C．由政治主张的差异引起的     D．由宗教信仰的不同引起的</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解析：阶级斗争归根结底是由于物质利益的对立引起的，都是直接或间接为了某种物质利益而进行的。</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6" name="标题 5"/>
          <p:cNvSpPr>
            <a:spLocks noGrp="1"/>
          </p:cNvSpPr>
          <p:nvPr>
            <p:ph type="title"/>
          </p:nvPr>
        </p:nvSpPr>
        <p:spPr>
          <a:xfrm>
            <a:off x="2776855" y="654685"/>
            <a:ext cx="2728595" cy="699770"/>
          </a:xfrm>
        </p:spPr>
        <p:txBody>
          <a:bodyPr/>
          <a:lstStyle/>
          <a:p>
            <a:pPr algn="l"/>
            <a:r>
              <a:rPr lang="zh-CN" altLang="en-US" sz="2800">
                <a:latin typeface="微软雅黑" panose="020B0503020204020204" pitchFamily="34" charset="-122"/>
                <a:ea typeface="微软雅黑" panose="020B0503020204020204" pitchFamily="34" charset="-122"/>
              </a:rPr>
              <a:t>面对疾风吧！</a:t>
            </a:r>
            <a:endParaRPr lang="zh-CN" altLang="en-US" sz="280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301750" y="302895"/>
            <a:ext cx="1475105" cy="1402715"/>
          </a:xfrm>
          <a:prstGeom prst="roundRect">
            <a:avLst/>
          </a:prstGeom>
        </p:spPr>
      </p:pic>
    </p:spTree>
    <p:custDataLst>
      <p:tags r:id="rId2"/>
    </p:custData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indent="0" algn="just">
              <a:lnSpc>
                <a:spcPct val="20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4.划分阶级的唯一标准是(    )      1410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A．政治标准        B． 思想标准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C．经济标准        D．文化标准 </a:t>
            </a:r>
            <a:r>
              <a:rPr kumimoji="0" sz="2400" b="1" i="0" u="none" strike="noStrike" kern="0" cap="none" spc="0" normalizeH="0" baseline="0" noProof="1">
                <a:latin typeface="华文中宋" panose="02010600040101010101" charset="-122"/>
                <a:ea typeface="华文中宋" panose="02010600040101010101" charset="-122"/>
                <a:cs typeface="+mn-ea"/>
                <a:sym typeface="+mn-ea"/>
              </a:rPr>
              <a:t> </a:t>
            </a:r>
            <a:endParaRPr sz="2400" b="1" dirty="0">
              <a:sym typeface="+mn-ea"/>
            </a:endParaRPr>
          </a:p>
          <a:p>
            <a:pPr marL="0" indent="0" algn="just">
              <a:lnSpc>
                <a:spcPct val="200000"/>
              </a:lnSpc>
              <a:spcBef>
                <a:spcPts val="0"/>
              </a:spcBef>
              <a:buNone/>
            </a:pPr>
            <a:r>
              <a:rPr lang="zh-CN" sz="2400" dirty="0">
                <a:sym typeface="+mn-ea"/>
              </a:rPr>
              <a:t> </a:t>
            </a:r>
            <a:endParaRPr sz="2400" dirty="0">
              <a:sym typeface="+mn-ea"/>
            </a:endParaRPr>
          </a:p>
          <a:p>
            <a:pPr marL="0" indent="0" algn="just">
              <a:lnSpc>
                <a:spcPct val="200000"/>
              </a:lnSpc>
              <a:spcBef>
                <a:spcPts val="0"/>
              </a:spcBef>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20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4.划分阶级的唯一标准是( </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C</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 3-P142      1410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20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A．政治标准        B． 思想标准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200000"/>
              </a:lnSpc>
              <a:spcBef>
                <a:spcPts val="0"/>
              </a:spcBef>
              <a:buNone/>
            </a:pPr>
            <a:r>
              <a:rPr kumimoji="0" sz="2400" b="0"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C．经济标准</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D．文化标准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20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解析：阶级首先是一个经济范畴，是一些经济集团，划分阶级的唯一标准是经济标准，不能用政治标准和思想标准划分阶级。</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lang="en-US" sz="2400" dirty="0">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i="0" u="none" strike="noStrike" kern="0" cap="none" spc="0" normalizeH="0" baseline="0" noProof="1">
                <a:latin typeface="华文中宋" panose="02010600040101010101" charset="-122"/>
                <a:ea typeface="华文中宋" panose="02010600040101010101" charset="-122"/>
                <a:cs typeface="+mn-ea"/>
                <a:sym typeface="+mn-ea"/>
              </a:rPr>
              <a:t> 下列各组矛盾中，在社会发展中起决定作用的是( )</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A 人和自然的矛盾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B 剥削阶级和被剥削阶级的矛盾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C 先进思想和落后思想的矛盾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D 生产力和生产关系的矛盾</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lang="en-US" altLang="zh-CN" sz="2400" dirty="0" smtClean="0"/>
              <a:t>###</a:t>
            </a:r>
            <a:r>
              <a:rPr lang="zh-CN" altLang="en-US" sz="2400" dirty="0" smtClean="0"/>
              <a:t>马克思主义</a:t>
            </a:r>
            <a:r>
              <a:rPr lang="zh-CN" altLang="en-US" sz="2400" dirty="0"/>
              <a:t>认识论认为，认识的本质是（ </a:t>
            </a:r>
            <a:r>
              <a:rPr lang="en-US" altLang="zh-CN" sz="2400" b="1" dirty="0" smtClean="0">
                <a:solidFill>
                  <a:srgbClr val="FF0000"/>
                </a:solidFill>
              </a:rPr>
              <a:t>C</a:t>
            </a:r>
            <a:r>
              <a:rPr lang="zh-CN" altLang="en-US" sz="2400" dirty="0" smtClean="0"/>
              <a:t>）</a:t>
            </a:r>
            <a:br>
              <a:rPr lang="zh-CN" altLang="en-US" sz="2400" dirty="0" smtClean="0"/>
            </a:br>
            <a:r>
              <a:rPr lang="en-US" altLang="zh-CN" sz="2400" dirty="0"/>
              <a:t>A</a:t>
            </a:r>
            <a:r>
              <a:rPr lang="zh-CN" altLang="en-US" sz="2400" dirty="0"/>
              <a:t>、 主体对客体的直观反映</a:t>
            </a:r>
            <a:endParaRPr lang="zh-CN" altLang="en-US" sz="2400" dirty="0"/>
          </a:p>
          <a:p>
            <a:r>
              <a:rPr lang="en-US" altLang="zh-CN" sz="2400" dirty="0"/>
              <a:t>B</a:t>
            </a:r>
            <a:r>
              <a:rPr lang="zh-CN" altLang="en-US" sz="2400" dirty="0"/>
              <a:t>、 主体对客体的自由创造</a:t>
            </a:r>
            <a:endParaRPr lang="zh-CN" altLang="en-US" sz="2400" dirty="0"/>
          </a:p>
          <a:p>
            <a:r>
              <a:rPr lang="en-US" altLang="zh-CN" sz="2400" b="1" dirty="0">
                <a:solidFill>
                  <a:srgbClr val="FF0000"/>
                </a:solidFill>
              </a:rPr>
              <a:t>C</a:t>
            </a:r>
            <a:r>
              <a:rPr lang="zh-CN" altLang="en-US" sz="2400" b="1" dirty="0">
                <a:solidFill>
                  <a:srgbClr val="FF0000"/>
                </a:solidFill>
              </a:rPr>
              <a:t>、 主体对客体的能动反映</a:t>
            </a:r>
            <a:endParaRPr lang="zh-CN" altLang="en-US" sz="2400" b="1" dirty="0">
              <a:solidFill>
                <a:srgbClr val="FF0000"/>
              </a:solidFill>
            </a:endParaRPr>
          </a:p>
          <a:p>
            <a:r>
              <a:rPr lang="en-US" altLang="zh-CN" sz="2400" dirty="0"/>
              <a:t>D</a:t>
            </a:r>
            <a:r>
              <a:rPr lang="zh-CN" altLang="en-US" sz="2400" dirty="0"/>
              <a:t>、 主体对客体的简单摹写</a:t>
            </a:r>
            <a:endParaRPr lang="zh-CN" altLang="en-US" sz="2400" dirty="0"/>
          </a:p>
          <a:p>
            <a:br>
              <a:rPr lang="zh-CN" altLang="en-US" sz="2400" dirty="0" smtClean="0"/>
            </a:br>
            <a:br>
              <a:rPr lang="zh-CN" altLang="en-US" sz="2400" dirty="0" smtClean="0"/>
            </a:b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lang="en-US" sz="2400" dirty="0">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a:t>
            </a:r>
            <a:r>
              <a:rPr kumimoji="0" sz="2400" i="0" u="none" strike="noStrike" kern="0" cap="none" spc="0" normalizeH="0" baseline="0" noProof="1">
                <a:latin typeface="华文中宋" panose="02010600040101010101" charset="-122"/>
                <a:ea typeface="华文中宋" panose="02010600040101010101" charset="-122"/>
                <a:cs typeface="+mn-ea"/>
                <a:sym typeface="+mn-ea"/>
              </a:rPr>
              <a:t> 下列各组矛盾中，在社会发展中起决定作用的是(</a:t>
            </a:r>
            <a:r>
              <a:rPr kumimoji="0" lang="en-US" altLang="en-US"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a:t>
            </a:r>
            <a:r>
              <a:rPr kumimoji="0" sz="240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A 人和自然的矛盾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B 剥削阶级和被剥削阶级的矛盾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C 先进思想和落后思想的矛盾</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 生产力和生产关系的矛盾  </a:t>
            </a:r>
            <a:endPar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200000"/>
              </a:lnSpc>
              <a:spcBef>
                <a:spcPts val="0"/>
              </a:spcBef>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sz="2400" dirty="0">
                <a:sym typeface="+mn-ea"/>
              </a:rPr>
              <a:t> </a:t>
            </a:r>
            <a:r>
              <a:rPr lang="en-US" altLang="en-US" sz="2400" dirty="0">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社会主义社会的</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根本任务</a:t>
            </a:r>
            <a:r>
              <a:rPr kumimoji="0" sz="2400" b="0" i="0" u="none" strike="noStrike" kern="0" cap="none" spc="0" normalizeH="0" baseline="0" noProof="1">
                <a:latin typeface="华文中宋" panose="02010600040101010101" charset="-122"/>
                <a:ea typeface="华文中宋" panose="02010600040101010101" charset="-122"/>
                <a:cs typeface="+mn-ea"/>
                <a:sym typeface="+mn-ea"/>
              </a:rPr>
              <a:t>是（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A 以经济建设为中心，大力发展生产力</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B 从实际出发</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C 立足国情</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D 实事求是</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sz="2400">
                <a:sym typeface="+mn-ea"/>
              </a:rPr>
              <a:t> </a:t>
            </a:r>
            <a:r>
              <a:rPr lang="en-US" altLang="en-US" sz="2400">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社会主义社会的根本任务是（</a:t>
            </a:r>
            <a:r>
              <a:rPr kumimoji="0" lang="en-US" altLang="en-US"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A</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 </a:t>
            </a:r>
            <a:r>
              <a:rPr kumimoji="0" sz="2400" b="0" i="0" u="none" strike="noStrike" kern="0" cap="none" spc="0" normalizeH="0" baseline="0" noProof="1">
                <a:latin typeface="华文中宋" panose="02010600040101010101" charset="-122"/>
                <a:ea typeface="华文中宋" panose="02010600040101010101" charset="-122"/>
                <a:cs typeface="+mn-ea"/>
                <a:sym typeface="+mn-ea"/>
              </a:rPr>
              <a:t>）</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A 以经济建设为中心，大力发展生产力</a:t>
            </a:r>
            <a:endPar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B 从实际出发</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C 立足国情</a:t>
            </a:r>
            <a:endParaRPr kumimoji="0" sz="240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i="0" u="none" strike="noStrike" kern="0" cap="none" spc="0" normalizeH="0" baseline="0" noProof="1">
                <a:latin typeface="华文中宋" panose="02010600040101010101" charset="-122"/>
                <a:ea typeface="华文中宋" panose="02010600040101010101" charset="-122"/>
                <a:cs typeface="+mn-ea"/>
                <a:sym typeface="+mn-ea"/>
              </a:rPr>
              <a:t>D 实事求是</a:t>
            </a:r>
            <a:r>
              <a:rPr kumimoji="0" lang="en-US" altLang="en-US" sz="2400" i="0" u="none" strike="noStrike" kern="0" cap="none" spc="0" normalizeH="0" baseline="0" noProof="1">
                <a:latin typeface="华文中宋" panose="02010600040101010101" charset="-122"/>
                <a:ea typeface="华文中宋" panose="02010600040101010101" charset="-122"/>
                <a:cs typeface="+mn-ea"/>
                <a:sym typeface="+mn-ea"/>
              </a:rPr>
              <a:t>(</a:t>
            </a:r>
            <a:r>
              <a:rPr kumimoji="0" lang="zh-CN" altLang="en-US" sz="2400" i="0" u="none" strike="noStrike" kern="0" cap="none" spc="0" normalizeH="0" baseline="0" noProof="1">
                <a:latin typeface="华文中宋" panose="02010600040101010101" charset="-122"/>
                <a:ea typeface="华文中宋" panose="02010600040101010101" charset="-122"/>
                <a:cs typeface="+mn-ea"/>
                <a:sym typeface="+mn-ea"/>
              </a:rPr>
              <a:t>否</a:t>
            </a:r>
            <a:r>
              <a:rPr kumimoji="0" lang="en-US" altLang="en-US" sz="2400" i="0" u="none" strike="noStrike" kern="0" cap="none" spc="0" normalizeH="0" baseline="0" noProof="1">
                <a:latin typeface="华文中宋" panose="02010600040101010101" charset="-122"/>
                <a:ea typeface="华文中宋" panose="02010600040101010101" charset="-122"/>
                <a:cs typeface="+mn-ea"/>
                <a:sym typeface="+mn-ea"/>
              </a:rPr>
              <a:t>)</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 解析 社会主义社会的根本任务是以经济建设为中心，大力发展生产力。</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社会发展的动力"/>
          <p:cNvPicPr>
            <a:picLocks noChangeAspect="1"/>
          </p:cNvPicPr>
          <p:nvPr/>
        </p:nvPicPr>
        <p:blipFill>
          <a:blip r:embed="rId1"/>
          <a:stretch>
            <a:fillRect/>
          </a:stretch>
        </p:blipFill>
        <p:spPr>
          <a:xfrm>
            <a:off x="-80010" y="1255395"/>
            <a:ext cx="12352020" cy="5237480"/>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481583"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4" name="object 4"/>
          <p:cNvSpPr/>
          <p:nvPr/>
        </p:nvSpPr>
        <p:spPr>
          <a:xfrm>
            <a:off x="661416"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5" name="object 5"/>
          <p:cNvSpPr/>
          <p:nvPr/>
        </p:nvSpPr>
        <p:spPr>
          <a:xfrm>
            <a:off x="838200" y="484631"/>
            <a:ext cx="73660" cy="483234"/>
          </a:xfrm>
          <a:custGeom>
            <a:avLst/>
            <a:gdLst/>
            <a:ahLst/>
            <a:cxnLst/>
            <a:rect l="l" t="t" r="r" b="b"/>
            <a:pathLst>
              <a:path w="73659" h="483234">
                <a:moveTo>
                  <a:pt x="0" y="0"/>
                </a:moveTo>
                <a:lnTo>
                  <a:pt x="73152" y="0"/>
                </a:lnTo>
                <a:lnTo>
                  <a:pt x="73152" y="483108"/>
                </a:lnTo>
                <a:lnTo>
                  <a:pt x="0" y="483108"/>
                </a:lnTo>
                <a:lnTo>
                  <a:pt x="0" y="0"/>
                </a:lnTo>
                <a:close/>
              </a:path>
            </a:pathLst>
          </a:custGeom>
          <a:solidFill>
            <a:srgbClr val="C00000"/>
          </a:solidFill>
        </p:spPr>
        <p:txBody>
          <a:bodyPr wrap="square" lIns="0" tIns="0" rIns="0" bIns="0" rtlCol="0"/>
          <a:lstStyle/>
          <a:p>
            <a:endParaRPr sz="1800"/>
          </a:p>
        </p:txBody>
      </p:sp>
      <p:sp>
        <p:nvSpPr>
          <p:cNvPr id="6" name="object 6"/>
          <p:cNvSpPr txBox="1">
            <a:spLocks noGrp="1"/>
          </p:cNvSpPr>
          <p:nvPr>
            <p:ph type="title"/>
          </p:nvPr>
        </p:nvSpPr>
        <p:spPr>
          <a:xfrm>
            <a:off x="1221739" y="455725"/>
            <a:ext cx="6108065" cy="492125"/>
          </a:xfrm>
          <a:prstGeom prst="rect">
            <a:avLst/>
          </a:prstGeom>
        </p:spPr>
        <p:txBody>
          <a:bodyPr vert="horz" wrap="square" lIns="0" tIns="0" rIns="0" bIns="0" rtlCol="0">
            <a:spAutoFit/>
          </a:bodyPr>
          <a:lstStyle/>
          <a:p>
            <a:pPr marL="12700">
              <a:lnSpc>
                <a:spcPct val="100000"/>
              </a:lnSpc>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第三</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章</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人类社会及其发展规</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7" name="object 7"/>
          <p:cNvSpPr/>
          <p:nvPr/>
        </p:nvSpPr>
        <p:spPr>
          <a:xfrm>
            <a:off x="1827276" y="1862327"/>
            <a:ext cx="719455" cy="759460"/>
          </a:xfrm>
          <a:custGeom>
            <a:avLst/>
            <a:gdLst/>
            <a:ahLst/>
            <a:cxnLst/>
            <a:rect l="l" t="t" r="r" b="b"/>
            <a:pathLst>
              <a:path w="719455" h="759460">
                <a:moveTo>
                  <a:pt x="509016" y="758952"/>
                </a:moveTo>
                <a:lnTo>
                  <a:pt x="210312" y="758952"/>
                </a:lnTo>
                <a:lnTo>
                  <a:pt x="0" y="548640"/>
                </a:lnTo>
                <a:lnTo>
                  <a:pt x="0" y="210312"/>
                </a:lnTo>
                <a:lnTo>
                  <a:pt x="210312" y="0"/>
                </a:lnTo>
                <a:lnTo>
                  <a:pt x="509016" y="0"/>
                </a:lnTo>
                <a:lnTo>
                  <a:pt x="719328" y="210312"/>
                </a:lnTo>
                <a:lnTo>
                  <a:pt x="719328" y="548640"/>
                </a:lnTo>
                <a:lnTo>
                  <a:pt x="509016" y="758952"/>
                </a:lnTo>
                <a:close/>
              </a:path>
            </a:pathLst>
          </a:custGeom>
          <a:solidFill>
            <a:srgbClr val="C00000"/>
          </a:solidFill>
        </p:spPr>
        <p:txBody>
          <a:bodyPr wrap="square" lIns="0" tIns="0" rIns="0" bIns="0" rtlCol="0"/>
          <a:lstStyle/>
          <a:p>
            <a:endParaRPr sz="1800"/>
          </a:p>
        </p:txBody>
      </p:sp>
      <p:sp>
        <p:nvSpPr>
          <p:cNvPr id="8" name="object 8"/>
          <p:cNvSpPr/>
          <p:nvPr/>
        </p:nvSpPr>
        <p:spPr>
          <a:xfrm>
            <a:off x="2057400" y="1965960"/>
            <a:ext cx="274319" cy="548639"/>
          </a:xfrm>
          <a:prstGeom prst="rect">
            <a:avLst/>
          </a:prstGeom>
          <a:blipFill>
            <a:blip r:embed="rId2" cstate="print"/>
            <a:stretch>
              <a:fillRect/>
            </a:stretch>
          </a:blipFill>
        </p:spPr>
        <p:txBody>
          <a:bodyPr wrap="square" lIns="0" tIns="0" rIns="0" bIns="0" rtlCol="0"/>
          <a:lstStyle/>
          <a:p>
            <a:endParaRPr sz="1800"/>
          </a:p>
        </p:txBody>
      </p:sp>
      <p:sp>
        <p:nvSpPr>
          <p:cNvPr id="9" name="object 9"/>
          <p:cNvSpPr/>
          <p:nvPr/>
        </p:nvSpPr>
        <p:spPr>
          <a:xfrm>
            <a:off x="3015995" y="1862327"/>
            <a:ext cx="5966460" cy="748665"/>
          </a:xfrm>
          <a:custGeom>
            <a:avLst/>
            <a:gdLst/>
            <a:ahLst/>
            <a:cxnLst/>
            <a:rect l="l" t="t" r="r" b="b"/>
            <a:pathLst>
              <a:path w="5966459" h="748664">
                <a:moveTo>
                  <a:pt x="5591556" y="748284"/>
                </a:moveTo>
                <a:lnTo>
                  <a:pt x="0" y="748284"/>
                </a:lnTo>
                <a:lnTo>
                  <a:pt x="0" y="0"/>
                </a:lnTo>
                <a:lnTo>
                  <a:pt x="5591556" y="0"/>
                </a:lnTo>
                <a:lnTo>
                  <a:pt x="5966459" y="374904"/>
                </a:lnTo>
                <a:lnTo>
                  <a:pt x="5591556" y="748284"/>
                </a:lnTo>
                <a:close/>
              </a:path>
            </a:pathLst>
          </a:custGeom>
          <a:solidFill>
            <a:srgbClr val="E7E6E6"/>
          </a:solidFill>
        </p:spPr>
        <p:txBody>
          <a:bodyPr wrap="square" lIns="0" tIns="0" rIns="0" bIns="0" rtlCol="0">
            <a:noAutofit/>
          </a:bodyPr>
          <a:lstStyle/>
          <a:p>
            <a:pPr lvl="0" algn="l"/>
            <a:endParaRPr sz="1800">
              <a:sym typeface="+mn-ea"/>
            </a:endParaRPr>
          </a:p>
        </p:txBody>
      </p:sp>
      <p:sp>
        <p:nvSpPr>
          <p:cNvPr id="10" name="object 10"/>
          <p:cNvSpPr/>
          <p:nvPr/>
        </p:nvSpPr>
        <p:spPr>
          <a:xfrm>
            <a:off x="1827276" y="2822448"/>
            <a:ext cx="719455" cy="759460"/>
          </a:xfrm>
          <a:custGeom>
            <a:avLst/>
            <a:gdLst/>
            <a:ahLst/>
            <a:cxnLst/>
            <a:rect l="l" t="t" r="r" b="b"/>
            <a:pathLst>
              <a:path w="719455" h="759460">
                <a:moveTo>
                  <a:pt x="509016" y="758951"/>
                </a:moveTo>
                <a:lnTo>
                  <a:pt x="210312" y="758951"/>
                </a:lnTo>
                <a:lnTo>
                  <a:pt x="0" y="547115"/>
                </a:lnTo>
                <a:lnTo>
                  <a:pt x="0" y="210312"/>
                </a:lnTo>
                <a:lnTo>
                  <a:pt x="210312" y="0"/>
                </a:lnTo>
                <a:lnTo>
                  <a:pt x="509016" y="0"/>
                </a:lnTo>
                <a:lnTo>
                  <a:pt x="719328" y="210312"/>
                </a:lnTo>
                <a:lnTo>
                  <a:pt x="719328" y="547115"/>
                </a:lnTo>
                <a:lnTo>
                  <a:pt x="509016" y="758951"/>
                </a:lnTo>
                <a:close/>
              </a:path>
            </a:pathLst>
          </a:custGeom>
          <a:solidFill>
            <a:srgbClr val="C00000"/>
          </a:solidFill>
        </p:spPr>
        <p:txBody>
          <a:bodyPr wrap="square" lIns="0" tIns="0" rIns="0" bIns="0" rtlCol="0"/>
          <a:lstStyle/>
          <a:p>
            <a:endParaRPr sz="1800"/>
          </a:p>
        </p:txBody>
      </p:sp>
      <p:sp>
        <p:nvSpPr>
          <p:cNvPr id="11" name="object 11"/>
          <p:cNvSpPr/>
          <p:nvPr/>
        </p:nvSpPr>
        <p:spPr>
          <a:xfrm>
            <a:off x="2057400" y="2926079"/>
            <a:ext cx="274319" cy="548639"/>
          </a:xfrm>
          <a:prstGeom prst="rect">
            <a:avLst/>
          </a:prstGeom>
          <a:blipFill>
            <a:blip r:embed="rId3" cstate="print"/>
            <a:stretch>
              <a:fillRect/>
            </a:stretch>
          </a:blipFill>
        </p:spPr>
        <p:txBody>
          <a:bodyPr wrap="square" lIns="0" tIns="0" rIns="0" bIns="0" rtlCol="0"/>
          <a:lstStyle/>
          <a:p>
            <a:endParaRPr sz="1800"/>
          </a:p>
        </p:txBody>
      </p:sp>
      <p:sp>
        <p:nvSpPr>
          <p:cNvPr id="12" name="object 12"/>
          <p:cNvSpPr/>
          <p:nvPr/>
        </p:nvSpPr>
        <p:spPr>
          <a:xfrm>
            <a:off x="3015995" y="2822448"/>
            <a:ext cx="5966460" cy="748665"/>
          </a:xfrm>
          <a:custGeom>
            <a:avLst/>
            <a:gdLst/>
            <a:ahLst/>
            <a:cxnLst/>
            <a:rect l="l" t="t" r="r" b="b"/>
            <a:pathLst>
              <a:path w="5966459" h="748664">
                <a:moveTo>
                  <a:pt x="5591556" y="748284"/>
                </a:moveTo>
                <a:lnTo>
                  <a:pt x="0" y="748284"/>
                </a:lnTo>
                <a:lnTo>
                  <a:pt x="0" y="0"/>
                </a:lnTo>
                <a:lnTo>
                  <a:pt x="5591556" y="0"/>
                </a:lnTo>
                <a:lnTo>
                  <a:pt x="5966459" y="373379"/>
                </a:lnTo>
                <a:lnTo>
                  <a:pt x="5591556" y="748284"/>
                </a:lnTo>
                <a:close/>
              </a:path>
            </a:pathLst>
          </a:custGeom>
          <a:solidFill>
            <a:srgbClr val="E7E6E6"/>
          </a:solidFill>
        </p:spPr>
        <p:txBody>
          <a:bodyPr wrap="square" lIns="0" tIns="0" rIns="0" bIns="0" rtlCol="0">
            <a:noAutofit/>
          </a:bodyPr>
          <a:lstStyle/>
          <a:p>
            <a:pPr lvl="0" algn="l"/>
            <a:endParaRPr sz="1800">
              <a:sym typeface="+mn-ea"/>
            </a:endParaRPr>
          </a:p>
        </p:txBody>
      </p:sp>
      <p:sp>
        <p:nvSpPr>
          <p:cNvPr id="13" name="object 13"/>
          <p:cNvSpPr/>
          <p:nvPr/>
        </p:nvSpPr>
        <p:spPr>
          <a:xfrm>
            <a:off x="1827276" y="3785615"/>
            <a:ext cx="719455" cy="759460"/>
          </a:xfrm>
          <a:custGeom>
            <a:avLst/>
            <a:gdLst/>
            <a:ahLst/>
            <a:cxnLst/>
            <a:rect l="l" t="t" r="r" b="b"/>
            <a:pathLst>
              <a:path w="719455" h="759460">
                <a:moveTo>
                  <a:pt x="509016" y="758951"/>
                </a:moveTo>
                <a:lnTo>
                  <a:pt x="210312" y="758951"/>
                </a:lnTo>
                <a:lnTo>
                  <a:pt x="0" y="547116"/>
                </a:lnTo>
                <a:lnTo>
                  <a:pt x="0" y="210312"/>
                </a:lnTo>
                <a:lnTo>
                  <a:pt x="210312" y="0"/>
                </a:lnTo>
                <a:lnTo>
                  <a:pt x="509016" y="0"/>
                </a:lnTo>
                <a:lnTo>
                  <a:pt x="719328" y="210312"/>
                </a:lnTo>
                <a:lnTo>
                  <a:pt x="719328" y="547116"/>
                </a:lnTo>
                <a:lnTo>
                  <a:pt x="509016" y="758951"/>
                </a:lnTo>
                <a:close/>
              </a:path>
            </a:pathLst>
          </a:custGeom>
          <a:solidFill>
            <a:srgbClr val="C00000"/>
          </a:solidFill>
        </p:spPr>
        <p:txBody>
          <a:bodyPr wrap="square" lIns="0" tIns="0" rIns="0" bIns="0" rtlCol="0"/>
          <a:lstStyle/>
          <a:p>
            <a:endParaRPr sz="1800"/>
          </a:p>
        </p:txBody>
      </p:sp>
      <p:sp>
        <p:nvSpPr>
          <p:cNvPr id="14" name="object 14"/>
          <p:cNvSpPr/>
          <p:nvPr/>
        </p:nvSpPr>
        <p:spPr>
          <a:xfrm>
            <a:off x="2057400" y="3886200"/>
            <a:ext cx="274319" cy="548639"/>
          </a:xfrm>
          <a:prstGeom prst="rect">
            <a:avLst/>
          </a:prstGeom>
          <a:blipFill>
            <a:blip r:embed="rId4" cstate="print"/>
            <a:stretch>
              <a:fillRect/>
            </a:stretch>
          </a:blipFill>
        </p:spPr>
        <p:txBody>
          <a:bodyPr wrap="square" lIns="0" tIns="0" rIns="0" bIns="0" rtlCol="0"/>
          <a:lstStyle/>
          <a:p>
            <a:endParaRPr sz="1800"/>
          </a:p>
        </p:txBody>
      </p:sp>
      <p:sp>
        <p:nvSpPr>
          <p:cNvPr id="15" name="object 15"/>
          <p:cNvSpPr/>
          <p:nvPr/>
        </p:nvSpPr>
        <p:spPr>
          <a:xfrm>
            <a:off x="3015995" y="3796284"/>
            <a:ext cx="5966460" cy="748665"/>
          </a:xfrm>
          <a:custGeom>
            <a:avLst/>
            <a:gdLst/>
            <a:ahLst/>
            <a:cxnLst/>
            <a:rect l="l" t="t" r="r" b="b"/>
            <a:pathLst>
              <a:path w="5966459" h="748664">
                <a:moveTo>
                  <a:pt x="5591556" y="748283"/>
                </a:moveTo>
                <a:lnTo>
                  <a:pt x="0" y="748283"/>
                </a:lnTo>
                <a:lnTo>
                  <a:pt x="0" y="0"/>
                </a:lnTo>
                <a:lnTo>
                  <a:pt x="5591556" y="0"/>
                </a:lnTo>
                <a:lnTo>
                  <a:pt x="5966459" y="373379"/>
                </a:lnTo>
                <a:lnTo>
                  <a:pt x="5591556" y="748283"/>
                </a:lnTo>
                <a:close/>
              </a:path>
            </a:pathLst>
          </a:custGeom>
          <a:solidFill>
            <a:srgbClr val="C00000"/>
          </a:solidFill>
        </p:spPr>
        <p:txBody>
          <a:bodyPr wrap="square" lIns="0" tIns="0" rIns="0" bIns="0" rtlCol="0">
            <a:noAutofit/>
          </a:bodyPr>
          <a:lstStyle/>
          <a:p>
            <a:pPr lvl="0" algn="l"/>
            <a:endParaRPr sz="1800">
              <a:sym typeface="+mn-ea"/>
            </a:endParaRPr>
          </a:p>
        </p:txBody>
      </p:sp>
      <p:sp>
        <p:nvSpPr>
          <p:cNvPr id="16" name="object 16"/>
          <p:cNvSpPr txBox="1"/>
          <p:nvPr/>
        </p:nvSpPr>
        <p:spPr>
          <a:xfrm>
            <a:off x="3568700" y="1966092"/>
            <a:ext cx="4670425" cy="2617470"/>
          </a:xfrm>
          <a:prstGeom prst="rect">
            <a:avLst/>
          </a:prstGeom>
        </p:spPr>
        <p:txBody>
          <a:bodyPr vert="horz" wrap="square" lIns="0" tIns="0" rIns="0" bIns="0" rtlCol="0">
            <a:spAutoFit/>
          </a:bodyPr>
          <a:lstStyle/>
          <a:p>
            <a:pPr marL="635" algn="ctr">
              <a:lnSpc>
                <a:spcPct val="100000"/>
              </a:lnSpc>
            </a:pPr>
            <a:r>
              <a:rPr sz="2800" b="1" dirty="0">
                <a:solidFill>
                  <a:schemeClr val="tx1"/>
                </a:solidFill>
                <a:latin typeface="华文中宋" panose="02010600040101010101" charset="-122"/>
                <a:ea typeface="华文中宋" panose="02010600040101010101" charset="-122"/>
                <a:cs typeface="方正清刻本悦宋简体" panose="02000000000000000000" pitchFamily="2" charset="-122"/>
              </a:rPr>
              <a:t>社会基本矛盾及其运动规</a:t>
            </a:r>
            <a:r>
              <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rPr>
              <a:t>律</a:t>
            </a:r>
            <a:endPar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solidFill>
                  <a:schemeClr val="tx1"/>
                </a:solidFill>
                <a:latin typeface="华文中宋" panose="02010600040101010101" charset="-122"/>
                <a:ea typeface="华文中宋" panose="02010600040101010101" charset="-122"/>
                <a:cs typeface="方正清刻本悦宋简体" panose="02000000000000000000" pitchFamily="2" charset="-122"/>
              </a:rPr>
              <a:t>社会历史发展的动</a:t>
            </a:r>
            <a:r>
              <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rPr>
              <a:t>力</a:t>
            </a:r>
            <a:endParaRPr sz="2800" b="1" spc="-20" dirty="0">
              <a:solidFill>
                <a:schemeClr val="tx1"/>
              </a:solidFill>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solidFill>
                  <a:schemeClr val="bg1"/>
                </a:solidFill>
                <a:latin typeface="华文中宋" panose="02010600040101010101" charset="-122"/>
                <a:ea typeface="华文中宋" panose="02010600040101010101" charset="-122"/>
                <a:cs typeface="方正清刻本悦宋简体" panose="02000000000000000000" pitchFamily="2" charset="-122"/>
              </a:rPr>
              <a:t>人民群众在历史发展中的作</a:t>
            </a:r>
            <a:r>
              <a:rPr sz="2800" b="1" spc="-20" dirty="0">
                <a:solidFill>
                  <a:schemeClr val="bg1"/>
                </a:solidFill>
                <a:latin typeface="华文中宋" panose="02010600040101010101" charset="-122"/>
                <a:ea typeface="华文中宋" panose="02010600040101010101" charset="-122"/>
                <a:cs typeface="方正清刻本悦宋简体" panose="02000000000000000000" pitchFamily="2" charset="-122"/>
              </a:rPr>
              <a:t>用</a:t>
            </a:r>
            <a:endParaRPr sz="2800" b="1" spc="-20" dirty="0">
              <a:solidFill>
                <a:schemeClr val="bg1"/>
              </a:solidFill>
              <a:latin typeface="华文中宋" panose="02010600040101010101" charset="-122"/>
              <a:ea typeface="华文中宋" panose="02010600040101010101"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9945" y="1440815"/>
            <a:ext cx="5217795" cy="485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47740" y="1622425"/>
            <a:ext cx="6168390" cy="2676525"/>
          </a:xfrm>
          <a:prstGeom prst="rect">
            <a:avLst/>
          </a:prstGeom>
          <a:noFill/>
        </p:spPr>
        <p:txBody>
          <a:bodyPr wrap="square" rtlCol="0">
            <a:spAutoFit/>
          </a:bodyPr>
          <a:lstStyle/>
          <a:p>
            <a:pPr>
              <a:lnSpc>
                <a:spcPct val="150000"/>
              </a:lnSpc>
            </a:pPr>
            <a:r>
              <a:rPr lang="zh-CN" altLang="en-US" sz="2800" b="1" dirty="0" smtClean="0">
                <a:solidFill>
                  <a:schemeClr val="accent3">
                    <a:lumMod val="50000"/>
                  </a:schemeClr>
                </a:solidFill>
                <a:latin typeface="微软雅黑" panose="020B0503020204020204" pitchFamily="34" charset="-122"/>
                <a:ea typeface="微软雅黑" panose="020B0503020204020204" pitchFamily="34" charset="-122"/>
              </a:rPr>
              <a:t>自然属性</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rPr>
              <a:t>（人的肉体存在及其特性）</a:t>
            </a:r>
            <a:endPar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社会属性</a:t>
            </a:r>
            <a:r>
              <a:rPr lang="zh-CN" altLang="en-US" sz="2800" dirty="0" smtClean="0">
                <a:solidFill>
                  <a:srgbClr val="FF0000"/>
                </a:solidFill>
                <a:latin typeface="微软雅黑" panose="020B0503020204020204" pitchFamily="34" charset="-122"/>
                <a:ea typeface="微软雅黑" panose="020B0503020204020204" pitchFamily="34" charset="-122"/>
              </a:rPr>
              <a:t>（社会实践活动中的人与人之间的关系）（</a:t>
            </a:r>
            <a:r>
              <a:rPr lang="zh-CN" altLang="en-US" sz="2800" b="1" dirty="0" smtClean="0">
                <a:solidFill>
                  <a:srgbClr val="FF0000"/>
                </a:solidFill>
                <a:latin typeface="微软雅黑" panose="020B0503020204020204" pitchFamily="34" charset="-122"/>
                <a:ea typeface="微软雅黑" panose="020B0503020204020204" pitchFamily="34" charset="-122"/>
              </a:rPr>
              <a:t>本质属性）</a:t>
            </a:r>
            <a:endParaRPr lang="zh-CN" altLang="en-US" sz="2800" b="1" dirty="0" smtClean="0">
              <a:solidFill>
                <a:srgbClr val="FF0000"/>
              </a:solidFill>
              <a:latin typeface="微软雅黑" panose="020B0503020204020204" pitchFamily="34" charset="-122"/>
              <a:ea typeface="微软雅黑" panose="020B0503020204020204" pitchFamily="34" charset="-122"/>
            </a:endParaRPr>
          </a:p>
        </p:txBody>
      </p:sp>
      <p:sp>
        <p:nvSpPr>
          <p:cNvPr id="18" name="object 3"/>
          <p:cNvSpPr txBox="1">
            <a:spLocks noGrp="1"/>
          </p:cNvSpPr>
          <p:nvPr/>
        </p:nvSpPr>
        <p:spPr>
          <a:xfrm>
            <a:off x="1490980" y="469265"/>
            <a:ext cx="9011920"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微软雅黑" panose="020B0503020204020204" pitchFamily="34" charset="-122"/>
                <a:ea typeface="微软雅黑" panose="020B0503020204020204" pitchFamily="34" charset="-122"/>
                <a:cs typeface="方正清刻本悦宋简体" panose="02000000000000000000" pitchFamily="2" charset="-122"/>
              </a:rPr>
              <a:t>第</a:t>
            </a:r>
            <a:r>
              <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rPr>
              <a:t>三</a:t>
            </a:r>
            <a:r>
              <a:rPr sz="3200" b="1" spc="-20" dirty="0">
                <a:latin typeface="微软雅黑" panose="020B0503020204020204" pitchFamily="34" charset="-122"/>
                <a:ea typeface="微软雅黑" panose="020B0503020204020204" pitchFamily="34" charset="-122"/>
                <a:cs typeface="方正清刻本悦宋简体" panose="02000000000000000000" pitchFamily="2" charset="-122"/>
              </a:rPr>
              <a:t>节</a:t>
            </a:r>
            <a:r>
              <a:rPr sz="3200" b="1" dirty="0">
                <a:latin typeface="微软雅黑" panose="020B0503020204020204" pitchFamily="34" charset="-122"/>
                <a:ea typeface="微软雅黑" panose="020B0503020204020204" pitchFamily="34" charset="-122"/>
                <a:cs typeface="方正清刻本悦宋简体" panose="02000000000000000000" pitchFamily="2" charset="-122"/>
              </a:rPr>
              <a:t>	 </a:t>
            </a:r>
            <a:r>
              <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rPr>
              <a:t>人民群众在历史发展中的作用</a:t>
            </a:r>
            <a:endPar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190" y="1504315"/>
            <a:ext cx="11079480" cy="184721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1】人的本质：①劳动</a:t>
            </a:r>
            <a:r>
              <a:rPr sz="2400" spc="-5" dirty="0">
                <a:latin typeface="华文中宋" panose="02010600040101010101" charset="-122"/>
                <a:ea typeface="华文中宋" panose="02010600040101010101" charset="-122"/>
                <a:cs typeface="微软雅黑" panose="020B0503020204020204" pitchFamily="34" charset="-122"/>
              </a:rPr>
              <a:t>（人区别于动物的根本标志）</a:t>
            </a:r>
            <a:endParaRPr sz="2400">
              <a:latin typeface="华文中宋" panose="02010600040101010101" charset="-122"/>
              <a:ea typeface="华文中宋" panose="02010600040101010101" charset="-122"/>
              <a:cs typeface="微软雅黑" panose="020B0503020204020204" pitchFamily="34" charset="-122"/>
            </a:endParaRPr>
          </a:p>
          <a:p>
            <a:pPr>
              <a:lnSpc>
                <a:spcPct val="100000"/>
              </a:lnSpc>
              <a:spcBef>
                <a:spcPts val="5"/>
              </a:spcBef>
            </a:pPr>
            <a:endParaRPr sz="2400">
              <a:latin typeface="华文中宋" panose="02010600040101010101" charset="-122"/>
              <a:ea typeface="华文中宋" panose="02010600040101010101" charset="-122"/>
              <a:cs typeface="Times New Roman" panose="02020603050405020304"/>
            </a:endParaRPr>
          </a:p>
          <a:p>
            <a:pPr marL="3281680">
              <a:lnSpc>
                <a:spcPct val="100000"/>
              </a:lnSpc>
            </a:pPr>
            <a:r>
              <a:rPr sz="2400" b="1" dirty="0">
                <a:latin typeface="华文中宋" panose="02010600040101010101" charset="-122"/>
                <a:ea typeface="华文中宋" panose="02010600040101010101" charset="-122"/>
                <a:cs typeface="微软雅黑" panose="020B0503020204020204" pitchFamily="34" charset="-122"/>
              </a:rPr>
              <a:t>②</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一切社会关系的总和</a:t>
            </a:r>
            <a:r>
              <a:rPr lang="zh-CN" sz="2400" b="1" dirty="0">
                <a:solidFill>
                  <a:srgbClr val="C00000"/>
                </a:solidFill>
                <a:latin typeface="华文中宋" panose="02010600040101010101" charset="-122"/>
                <a:ea typeface="华文中宋" panose="02010600040101010101" charset="-122"/>
                <a:cs typeface="微软雅黑" panose="020B0503020204020204" pitchFamily="34" charset="-122"/>
              </a:rPr>
              <a:t>（选择）</a:t>
            </a:r>
            <a:endParaRPr lang="zh-CN"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p>
            <a:pPr marL="193675" marR="1496695" indent="3087370">
              <a:lnSpc>
                <a:spcPct val="200000"/>
              </a:lnSpc>
            </a:pPr>
            <a:endParaRPr sz="2400">
              <a:latin typeface="华文中宋" panose="02010600040101010101" charset="-122"/>
              <a:ea typeface="华文中宋" panose="02010600040101010101" charset="-122"/>
              <a:cs typeface="微软雅黑" panose="020B0503020204020204" pitchFamily="34" charset="-122"/>
            </a:endParaRPr>
          </a:p>
        </p:txBody>
      </p:sp>
      <p:sp>
        <p:nvSpPr>
          <p:cNvPr id="3" name="文本框 2"/>
          <p:cNvSpPr txBox="1"/>
          <p:nvPr/>
        </p:nvSpPr>
        <p:spPr>
          <a:xfrm>
            <a:off x="1967230" y="458470"/>
            <a:ext cx="8091170" cy="645160"/>
          </a:xfrm>
          <a:prstGeom prst="rect">
            <a:avLst/>
          </a:prstGeom>
          <a:noFill/>
        </p:spPr>
        <p:txBody>
          <a:bodyPr wrap="none" rtlCol="0" anchor="t">
            <a:spAutoFit/>
          </a:bodyPr>
          <a:p>
            <a:pPr marL="12700">
              <a:lnSpc>
                <a:spcPct val="100000"/>
              </a:lnSpc>
              <a:tabLst>
                <a:tab pos="1266190" algn="l"/>
              </a:tabLst>
            </a:pP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36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360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sz="2400" b="0" i="0" u="none" strike="noStrike" kern="0" cap="none" spc="0" normalizeH="0" baseline="0" noProof="1">
                <a:latin typeface="华文中宋" panose="02010600040101010101" charset="-122"/>
                <a:ea typeface="华文中宋" panose="02010600040101010101" charset="-122"/>
                <a:cs typeface="+mn-ea"/>
              </a:rPr>
              <a:t>#</a:t>
            </a: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sz="2400" b="0" i="0" u="none" strike="noStrike" kern="0" cap="none" spc="0" normalizeH="0" baseline="0" noProof="1">
                <a:latin typeface="华文中宋" panose="02010600040101010101" charset="-122"/>
                <a:ea typeface="华文中宋" panose="02010600040101010101" charset="-122"/>
                <a:cs typeface="+mn-ea"/>
              </a:rPr>
              <a:t>人的本质在于（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A 人的自然属性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B 人的道德品质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C 人的社会属性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D 人的学识修养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sz="2400" b="0" i="0" u="none" strike="noStrike" kern="0" cap="none" spc="0" normalizeH="0" baseline="0" noProof="1">
                <a:latin typeface="华文中宋" panose="02010600040101010101" charset="-122"/>
                <a:ea typeface="华文中宋" panose="02010600040101010101" charset="-122"/>
                <a:cs typeface="+mn-ea"/>
              </a:rPr>
              <a:t>#</a:t>
            </a: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sz="2400" b="0" i="0" u="none" strike="noStrike" kern="0" cap="none" spc="0" normalizeH="0" baseline="0" noProof="1">
                <a:latin typeface="华文中宋" panose="02010600040101010101" charset="-122"/>
                <a:ea typeface="华文中宋" panose="02010600040101010101" charset="-122"/>
                <a:cs typeface="+mn-ea"/>
              </a:rPr>
              <a:t>人的本质在于（</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rPr>
              <a:t>c</a:t>
            </a:r>
            <a:r>
              <a:rPr kumimoji="0" sz="2400" b="0" i="0" u="none" strike="noStrike" kern="0" cap="none" spc="0" normalizeH="0" baseline="0" noProof="1">
                <a:latin typeface="华文中宋" panose="02010600040101010101" charset="-122"/>
                <a:ea typeface="华文中宋" panose="02010600040101010101" charset="-122"/>
                <a:cs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A 人的自然属性</a:t>
            </a: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lang="zh-CN" altLang="en-US" sz="2400" b="0" i="0" u="none" strike="noStrike" kern="0" cap="none" spc="0" normalizeH="0" baseline="0" noProof="1">
                <a:latin typeface="华文中宋" panose="02010600040101010101" charset="-122"/>
                <a:ea typeface="华文中宋" panose="02010600040101010101" charset="-122"/>
                <a:cs typeface="+mn-ea"/>
              </a:rPr>
              <a:t>否</a:t>
            </a:r>
            <a:r>
              <a:rPr kumimoji="0" lang="en-US" altLang="en-US" sz="2400" b="0" i="0" u="none" strike="noStrike" kern="0" cap="none" spc="0" normalizeH="0" baseline="0" noProof="1">
                <a:latin typeface="华文中宋" panose="02010600040101010101" charset="-122"/>
                <a:ea typeface="华文中宋" panose="02010600040101010101" charset="-122"/>
                <a:cs typeface="+mn-ea"/>
              </a:rPr>
              <a:t>)</a:t>
            </a:r>
            <a:r>
              <a:rPr kumimoji="0" sz="2400" b="0" i="0" u="none" strike="noStrike" kern="0" cap="none" spc="0" normalizeH="0" baseline="0" noProof="1">
                <a:latin typeface="华文中宋" panose="02010600040101010101" charset="-122"/>
                <a:ea typeface="华文中宋" panose="02010600040101010101" charset="-122"/>
                <a:cs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B 人的道德品质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rPr>
              <a:t>C 人的社会属性</a:t>
            </a:r>
            <a:r>
              <a:rPr kumimoji="0" sz="2400" b="0" i="0" u="none" strike="noStrike" kern="0" cap="none" spc="0" normalizeH="0" baseline="0" noProof="1">
                <a:latin typeface="华文中宋" panose="02010600040101010101" charset="-122"/>
                <a:ea typeface="华文中宋" panose="02010600040101010101" charset="-122"/>
                <a:cs typeface="+mn-ea"/>
              </a:rPr>
              <a:t>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D 人的学识修养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rPr>
              <a:t>解析 P148，人的本质不是由人的自然属性决定的，而是由人的社会属性决定的。 </a:t>
            </a:r>
            <a:endParaRPr kumimoji="0" sz="2400" b="0" i="0" u="none" strike="noStrike" kern="0" cap="none" spc="0" normalizeH="0" baseline="0" noProof="1">
              <a:latin typeface="华文中宋" panose="02010600040101010101" charset="-122"/>
              <a:ea typeface="华文中宋" panose="02010600040101010101" charset="-122"/>
              <a:cs typeface="+mn-ea"/>
            </a:endParaRPr>
          </a:p>
          <a:p>
            <a:pPr marL="0" indent="0" algn="just">
              <a:lnSpc>
                <a:spcPct val="150000"/>
              </a:lnSpc>
              <a:buNone/>
            </a:pPr>
            <a:endParaRPr sz="240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1.唯物史观认为，人的本质在其现实性上是（    ）        1404</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A．人的价值追求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B．人的政治立场</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C．人的情感态度	</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D．一切社会关系的总和</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indent="0" algn="just">
              <a:lnSpc>
                <a:spcPct val="150000"/>
              </a:lnSpc>
              <a:buNone/>
            </a:pPr>
            <a:endParaRPr sz="2400" b="0" dirty="0">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14425" y="549275"/>
            <a:ext cx="9730105" cy="72263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自我介绍</a:t>
            </a:r>
            <a:endParaRPr lang="zh-CN" altLang="en-US"/>
          </a:p>
        </p:txBody>
      </p:sp>
      <p:sp>
        <p:nvSpPr>
          <p:cNvPr id="3" name="文本框 5"/>
          <p:cNvSpPr txBox="1"/>
          <p:nvPr/>
        </p:nvSpPr>
        <p:spPr>
          <a:xfrm>
            <a:off x="1114425" y="1983095"/>
            <a:ext cx="6437630" cy="4401205"/>
          </a:xfrm>
          <a:prstGeom prst="rect">
            <a:avLst/>
          </a:prstGeom>
          <a:noFill/>
        </p:spPr>
        <p:txBody>
          <a:bodyPr wrap="square" rtlCol="0" anchor="ctr" anchorCtr="0">
            <a:spAutoFit/>
          </a:bodyPr>
          <a:lstStyle/>
          <a:p>
            <a:pPr algn="l" fontAlgn="auto">
              <a:lnSpc>
                <a:spcPct val="200000"/>
              </a:lnSpc>
            </a:pPr>
            <a:r>
              <a:rPr lang="zh-CN" altLang="en-US" sz="2800" dirty="0">
                <a:latin typeface="华文中宋" panose="02010600040101010101" charset="-122"/>
                <a:ea typeface="华文中宋" panose="02010600040101010101" charset="-122"/>
              </a:rPr>
              <a:t>主讲老师</a:t>
            </a:r>
            <a:r>
              <a:rPr lang="zh-CN" altLang="en-US" sz="2800" dirty="0" smtClean="0">
                <a:latin typeface="华文中宋" panose="02010600040101010101" charset="-122"/>
                <a:ea typeface="华文中宋" panose="02010600040101010101" charset="-122"/>
              </a:rPr>
              <a:t>：</a:t>
            </a:r>
            <a:r>
              <a:rPr lang="zh-CN" altLang="en-US" sz="2800" dirty="0">
                <a:latin typeface="华文中宋" panose="02010600040101010101" charset="-122"/>
                <a:ea typeface="华文中宋" panose="02010600040101010101" charset="-122"/>
              </a:rPr>
              <a:t>刘永丽</a:t>
            </a:r>
            <a:r>
              <a:rPr lang="zh-CN" altLang="en-US" sz="2800" dirty="0" smtClean="0">
                <a:latin typeface="华文中宋" panose="02010600040101010101" charset="-122"/>
                <a:ea typeface="华文中宋" panose="02010600040101010101" charset="-122"/>
              </a:rPr>
              <a:t>老师（丽丽老师</a:t>
            </a:r>
            <a:r>
              <a:rPr lang="en-US" altLang="zh-CN" sz="2800" dirty="0" smtClean="0">
                <a:latin typeface="华文中宋" panose="02010600040101010101" charset="-122"/>
                <a:ea typeface="华文中宋" panose="02010600040101010101" charset="-122"/>
              </a:rPr>
              <a:t>)</a:t>
            </a:r>
            <a:endParaRPr lang="zh-CN" altLang="en-US" sz="2800" dirty="0">
              <a:latin typeface="华文中宋" panose="02010600040101010101" charset="-122"/>
              <a:ea typeface="华文中宋" panose="02010600040101010101" charset="-122"/>
            </a:endParaRPr>
          </a:p>
          <a:p>
            <a:pPr>
              <a:lnSpc>
                <a:spcPct val="200000"/>
              </a:lnSpc>
            </a:pPr>
            <a:r>
              <a:rPr lang="zh-CN" altLang="en-US" sz="2800" dirty="0" smtClean="0">
                <a:solidFill>
                  <a:schemeClr val="tx1"/>
                </a:solidFill>
                <a:latin typeface="华文中宋" panose="02010600040101010101" charset="-122"/>
                <a:ea typeface="华文中宋" panose="02010600040101010101" charset="-122"/>
              </a:rPr>
              <a:t>邮箱：</a:t>
            </a:r>
            <a:r>
              <a:rPr lang="en-US" altLang="zh-CN" sz="2800" dirty="0">
                <a:latin typeface="华文中宋" panose="02010600040101010101" charset="-122"/>
                <a:ea typeface="华文中宋" panose="02010600040101010101" charset="-122"/>
              </a:rPr>
              <a:t>liuyongli01@sunlands.com</a:t>
            </a:r>
            <a:endParaRPr lang="en-US" altLang="zh-CN" sz="2800" dirty="0">
              <a:solidFill>
                <a:schemeClr val="tx1"/>
              </a:solidFill>
              <a:latin typeface="华文中宋" panose="02010600040101010101" charset="-122"/>
              <a:ea typeface="华文中宋" panose="02010600040101010101" charset="-122"/>
            </a:endParaRPr>
          </a:p>
          <a:p>
            <a:pPr algn="l" fontAlgn="auto">
              <a:lnSpc>
                <a:spcPct val="200000"/>
              </a:lnSpc>
            </a:pPr>
            <a:endParaRPr lang="zh-CN" altLang="en-US" sz="2800" dirty="0">
              <a:latin typeface="华文中宋" panose="02010600040101010101" charset="-122"/>
              <a:ea typeface="华文中宋" panose="02010600040101010101" charset="-122"/>
            </a:endParaRPr>
          </a:p>
          <a:p>
            <a:pPr algn="l" fontAlgn="auto">
              <a:lnSpc>
                <a:spcPct val="200000"/>
              </a:lnSpc>
            </a:pPr>
            <a:endParaRPr lang="zh-CN" altLang="en-US" sz="2800" dirty="0">
              <a:latin typeface="华文中宋" panose="02010600040101010101" charset="-122"/>
              <a:ea typeface="华文中宋" panose="02010600040101010101" charset="-122"/>
            </a:endParaRPr>
          </a:p>
          <a:p>
            <a:pPr algn="l" fontAlgn="auto">
              <a:lnSpc>
                <a:spcPct val="200000"/>
              </a:lnSpc>
            </a:pPr>
            <a:endParaRPr lang="en-US" altLang="zh-CN" sz="2800" dirty="0">
              <a:solidFill>
                <a:srgbClr val="FF0000"/>
              </a:solidFill>
              <a:latin typeface="华文中宋" panose="02010600040101010101" charset="-122"/>
              <a:ea typeface="华文中宋" panose="02010600040101010101"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4152" y="549275"/>
            <a:ext cx="4128120" cy="412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lang="en-US" altLang="zh-CN" sz="2400" dirty="0"/>
              <a:t>#.</a:t>
            </a:r>
            <a:r>
              <a:rPr lang="zh-CN" altLang="en-US" sz="2400" dirty="0"/>
              <a:t>认识主体具有的突出特点是</a:t>
            </a:r>
            <a:r>
              <a:rPr lang="en-US" altLang="zh-CN" sz="2400" dirty="0"/>
              <a:t>( )</a:t>
            </a:r>
            <a:endParaRPr lang="en-US" altLang="zh-CN" sz="2400" dirty="0"/>
          </a:p>
          <a:p>
            <a:br>
              <a:rPr lang="zh-CN" altLang="en-US" sz="2400" dirty="0" smtClean="0"/>
            </a:br>
            <a:r>
              <a:rPr lang="en-US" altLang="zh-CN" sz="2400" dirty="0"/>
              <a:t>A</a:t>
            </a:r>
            <a:r>
              <a:rPr lang="zh-CN" altLang="en-US" sz="2400" dirty="0"/>
              <a:t>、 能动性</a:t>
            </a:r>
            <a:endParaRPr lang="zh-CN" altLang="en-US" sz="2400" dirty="0"/>
          </a:p>
          <a:p>
            <a:r>
              <a:rPr lang="en-US" altLang="zh-CN" sz="2400" dirty="0"/>
              <a:t>B</a:t>
            </a:r>
            <a:r>
              <a:rPr lang="zh-CN" altLang="en-US" sz="2400" dirty="0"/>
              <a:t>、 被动性</a:t>
            </a:r>
            <a:endParaRPr lang="zh-CN" altLang="en-US" sz="2400" dirty="0"/>
          </a:p>
          <a:p>
            <a:r>
              <a:rPr lang="en-US" altLang="zh-CN" sz="2400" dirty="0"/>
              <a:t>C</a:t>
            </a:r>
            <a:r>
              <a:rPr lang="zh-CN" altLang="en-US" sz="2400" dirty="0"/>
              <a:t>、 消极性</a:t>
            </a:r>
            <a:endParaRPr lang="zh-CN" altLang="en-US" sz="2400" dirty="0"/>
          </a:p>
          <a:p>
            <a:r>
              <a:rPr lang="en-US" altLang="zh-CN" sz="2400" dirty="0"/>
              <a:t>D</a:t>
            </a:r>
            <a:r>
              <a:rPr lang="zh-CN" altLang="en-US" sz="2400" dirty="0"/>
              <a:t>、 积极性</a:t>
            </a:r>
            <a:endParaRPr lang="zh-CN" altLang="en-US" sz="2400" dirty="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spcBef>
                <a:spcPts val="0"/>
              </a:spcBef>
              <a:buNone/>
            </a:pPr>
            <a:r>
              <a:rPr lang="en-US" sz="2400" dirty="0">
                <a:sym typeface="+mn-ea"/>
              </a:rPr>
              <a:t>1</a:t>
            </a:r>
            <a:r>
              <a:rPr kumimoji="0" sz="2400" b="0" i="0" u="none" strike="noStrike" kern="0" cap="none" spc="0" normalizeH="0" baseline="0" noProof="1">
                <a:latin typeface="华文中宋" panose="02010600040101010101" charset="-122"/>
                <a:ea typeface="华文中宋" panose="02010600040101010101" charset="-122"/>
                <a:cs typeface="+mn-ea"/>
                <a:sym typeface="+mn-ea"/>
              </a:rPr>
              <a:t>.唯物史观认为，人的本质在其现实性上是（  </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a:t>
            </a:r>
            <a:r>
              <a:rPr kumimoji="0" sz="2400" b="0" i="0" u="none" strike="noStrike" kern="0" cap="none" spc="0" normalizeH="0" baseline="0" noProof="1">
                <a:latin typeface="华文中宋" panose="02010600040101010101" charset="-122"/>
                <a:ea typeface="华文中宋" panose="02010600040101010101" charset="-122"/>
                <a:cs typeface="+mn-ea"/>
                <a:sym typeface="+mn-ea"/>
              </a:rPr>
              <a:t>  ）       1404</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A．人的价值追求	B．人的政治立场</a:t>
            </a: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r>
              <a:rPr kumimoji="0" sz="2400" b="0" i="0" u="none" strike="noStrike" kern="0" cap="none" spc="0" normalizeH="0" baseline="0" noProof="1">
                <a:latin typeface="华文中宋" panose="02010600040101010101" charset="-122"/>
                <a:ea typeface="华文中宋" panose="02010600040101010101" charset="-122"/>
                <a:cs typeface="+mn-ea"/>
                <a:sym typeface="+mn-ea"/>
              </a:rPr>
              <a:t>C．人的情感态度	</a:t>
            </a:r>
            <a:r>
              <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rPr>
              <a:t>D．一切社会关系的总和</a:t>
            </a:r>
            <a:endParaRPr kumimoji="0" sz="2400" b="1" i="0" u="none" strike="noStrike" kern="0" cap="none" spc="0" normalizeH="0" baseline="0" noProof="1">
              <a:solidFill>
                <a:srgbClr val="C00000"/>
              </a:solidFill>
              <a:latin typeface="华文中宋" panose="02010600040101010101" charset="-122"/>
              <a:ea typeface="华文中宋" panose="02010600040101010101" charset="-122"/>
              <a:cs typeface="+mn-ea"/>
              <a:sym typeface="+mn-ea"/>
            </a:endParaRPr>
          </a:p>
          <a:p>
            <a:pPr marL="0" marR="0" algn="just" rtl="0" eaLnBrk="1" fontAlgn="auto" latinLnBrk="0" hangingPunct="1">
              <a:lnSpc>
                <a:spcPct val="150000"/>
              </a:lnSpc>
              <a:spcBef>
                <a:spcPts val="0"/>
              </a:spcBef>
              <a:buNone/>
            </a:pPr>
            <a:endParaRPr kumimoji="0" sz="2400" b="0" i="0" u="none" strike="noStrike" kern="0" cap="none" spc="0" normalizeH="0" baseline="0" noProof="1">
              <a:latin typeface="华文中宋" panose="02010600040101010101" charset="-122"/>
              <a:ea typeface="华文中宋" panose="02010600040101010101" charset="-122"/>
              <a:cs typeface="+mn-ea"/>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4241" y="1448919"/>
            <a:ext cx="7084059" cy="304800"/>
          </a:xfrm>
          <a:prstGeom prst="rect">
            <a:avLst/>
          </a:prstGeom>
        </p:spPr>
        <p:txBody>
          <a:bodyPr vert="horz" wrap="square" lIns="0" tIns="0" rIns="0" bIns="0" rtlCol="0">
            <a:spAutoFit/>
          </a:bodyPr>
          <a:lstStyle/>
          <a:p>
            <a:pPr marL="12700">
              <a:lnSpc>
                <a:spcPts val="2875"/>
              </a:lnSpc>
            </a:pPr>
            <a:r>
              <a:rPr sz="2400" b="1" dirty="0">
                <a:latin typeface="微软雅黑" panose="020B0503020204020204" pitchFamily="34" charset="-122"/>
                <a:cs typeface="微软雅黑" panose="020B0503020204020204" pitchFamily="34" charset="-122"/>
              </a:rPr>
              <a:t>谁是历史的创造者？</a:t>
            </a:r>
            <a:r>
              <a:rPr sz="2400" b="1" spc="-5" dirty="0">
                <a:latin typeface="微软雅黑" panose="020B0503020204020204" pitchFamily="34" charset="-122"/>
                <a:cs typeface="微软雅黑" panose="020B0503020204020204" pitchFamily="34" charset="-122"/>
              </a:rPr>
              <a:t>——</a:t>
            </a:r>
            <a:r>
              <a:rPr sz="2400" b="1" dirty="0">
                <a:latin typeface="微软雅黑" panose="020B0503020204020204" pitchFamily="34" charset="-122"/>
                <a:cs typeface="微软雅黑" panose="020B0503020204020204" pitchFamily="34" charset="-122"/>
              </a:rPr>
              <a:t>人民群众？个别英雄人物？</a:t>
            </a:r>
            <a:endParaRPr sz="2400">
              <a:latin typeface="微软雅黑" panose="020B0503020204020204" pitchFamily="34" charset="-122"/>
              <a:cs typeface="微软雅黑" panose="020B0503020204020204" pitchFamily="34" charset="-122"/>
            </a:endParaRPr>
          </a:p>
        </p:txBody>
      </p:sp>
      <p:sp>
        <p:nvSpPr>
          <p:cNvPr id="3" name="object 3"/>
          <p:cNvSpPr/>
          <p:nvPr/>
        </p:nvSpPr>
        <p:spPr>
          <a:xfrm>
            <a:off x="824483" y="2060448"/>
            <a:ext cx="1856231" cy="1426464"/>
          </a:xfrm>
          <a:prstGeom prst="rect">
            <a:avLst/>
          </a:prstGeom>
          <a:blipFill>
            <a:blip r:embed="rId1" cstate="print"/>
            <a:stretch>
              <a:fillRect/>
            </a:stretch>
          </a:blipFill>
        </p:spPr>
        <p:txBody>
          <a:bodyPr wrap="square" lIns="0" tIns="0" rIns="0" bIns="0" rtlCol="0"/>
          <a:lstStyle/>
          <a:p>
            <a:endParaRPr sz="1800"/>
          </a:p>
        </p:txBody>
      </p:sp>
      <p:sp>
        <p:nvSpPr>
          <p:cNvPr id="4" name="object 4"/>
          <p:cNvSpPr/>
          <p:nvPr/>
        </p:nvSpPr>
        <p:spPr>
          <a:xfrm>
            <a:off x="3136392" y="2060448"/>
            <a:ext cx="2162556" cy="1818131"/>
          </a:xfrm>
          <a:prstGeom prst="rect">
            <a:avLst/>
          </a:prstGeom>
          <a:blipFill>
            <a:blip r:embed="rId2" cstate="print"/>
            <a:stretch>
              <a:fillRect/>
            </a:stretch>
          </a:blipFill>
        </p:spPr>
        <p:txBody>
          <a:bodyPr wrap="square" lIns="0" tIns="0" rIns="0" bIns="0" rtlCol="0"/>
          <a:lstStyle/>
          <a:p>
            <a:endParaRPr sz="1800"/>
          </a:p>
        </p:txBody>
      </p:sp>
      <p:sp>
        <p:nvSpPr>
          <p:cNvPr id="5" name="object 5"/>
          <p:cNvSpPr/>
          <p:nvPr/>
        </p:nvSpPr>
        <p:spPr>
          <a:xfrm>
            <a:off x="556259" y="3776471"/>
            <a:ext cx="2191512" cy="1677924"/>
          </a:xfrm>
          <a:prstGeom prst="rect">
            <a:avLst/>
          </a:prstGeom>
          <a:blipFill>
            <a:blip r:embed="rId3" cstate="print"/>
            <a:stretch>
              <a:fillRect/>
            </a:stretch>
          </a:blipFill>
        </p:spPr>
        <p:txBody>
          <a:bodyPr wrap="square" lIns="0" tIns="0" rIns="0" bIns="0" rtlCol="0"/>
          <a:lstStyle/>
          <a:p>
            <a:endParaRPr sz="1800"/>
          </a:p>
        </p:txBody>
      </p:sp>
      <p:sp>
        <p:nvSpPr>
          <p:cNvPr id="6" name="object 6"/>
          <p:cNvSpPr/>
          <p:nvPr/>
        </p:nvSpPr>
        <p:spPr>
          <a:xfrm>
            <a:off x="3177539" y="3933444"/>
            <a:ext cx="2121408" cy="1642872"/>
          </a:xfrm>
          <a:prstGeom prst="rect">
            <a:avLst/>
          </a:prstGeom>
          <a:blipFill>
            <a:blip r:embed="rId4" cstate="print"/>
            <a:stretch>
              <a:fillRect/>
            </a:stretch>
          </a:blipFill>
        </p:spPr>
        <p:txBody>
          <a:bodyPr wrap="square" lIns="0" tIns="0" rIns="0" bIns="0" rtlCol="0"/>
          <a:lstStyle/>
          <a:p>
            <a:endParaRPr sz="1800"/>
          </a:p>
        </p:txBody>
      </p:sp>
      <p:sp>
        <p:nvSpPr>
          <p:cNvPr id="7" name="object 7"/>
          <p:cNvSpPr/>
          <p:nvPr/>
        </p:nvSpPr>
        <p:spPr>
          <a:xfrm>
            <a:off x="6752843" y="2324100"/>
            <a:ext cx="3657600" cy="3128772"/>
          </a:xfrm>
          <a:prstGeom prst="rect">
            <a:avLst/>
          </a:prstGeom>
          <a:blipFill>
            <a:blip r:embed="rId5" cstate="print"/>
            <a:stretch>
              <a:fillRect/>
            </a:stretch>
          </a:blipFill>
        </p:spPr>
        <p:txBody>
          <a:bodyPr wrap="square" lIns="0" tIns="0" rIns="0" bIns="0" rtlCol="0"/>
          <a:lstStyle/>
          <a:p>
            <a:endParaRPr sz="1800"/>
          </a:p>
        </p:txBody>
      </p:sp>
      <p:sp>
        <p:nvSpPr>
          <p:cNvPr id="8" name="object 8"/>
          <p:cNvSpPr txBox="1"/>
          <p:nvPr/>
        </p:nvSpPr>
        <p:spPr>
          <a:xfrm>
            <a:off x="5761926" y="3828446"/>
            <a:ext cx="561340" cy="532765"/>
          </a:xfrm>
          <a:prstGeom prst="rect">
            <a:avLst/>
          </a:prstGeom>
        </p:spPr>
        <p:txBody>
          <a:bodyPr vert="horz" wrap="square" lIns="0" tIns="0" rIns="0" bIns="0" rtlCol="0">
            <a:spAutoFit/>
          </a:bodyPr>
          <a:lstStyle/>
          <a:p>
            <a:pPr marL="12700">
              <a:lnSpc>
                <a:spcPct val="100000"/>
              </a:lnSpc>
            </a:pPr>
            <a:r>
              <a:rPr sz="4000" b="1" spc="-40" dirty="0">
                <a:solidFill>
                  <a:srgbClr val="006FC0"/>
                </a:solidFill>
                <a:latin typeface="Calibri" panose="020F0502020204030204"/>
                <a:cs typeface="Calibri" panose="020F0502020204030204"/>
              </a:rPr>
              <a:t>V</a:t>
            </a:r>
            <a:r>
              <a:rPr sz="4000" b="1" spc="-10" dirty="0">
                <a:solidFill>
                  <a:srgbClr val="006FC0"/>
                </a:solidFill>
                <a:latin typeface="Calibri" panose="020F0502020204030204"/>
                <a:cs typeface="Calibri" panose="020F0502020204030204"/>
              </a:rPr>
              <a:t>S</a:t>
            </a:r>
            <a:endParaRPr sz="4000">
              <a:latin typeface="Calibri" panose="020F0502020204030204"/>
              <a:cs typeface="Calibri" panose="020F0502020204030204"/>
            </a:endParaRPr>
          </a:p>
        </p:txBody>
      </p:sp>
      <p:sp>
        <p:nvSpPr>
          <p:cNvPr id="9" name="文本框 8"/>
          <p:cNvSpPr txBox="1"/>
          <p:nvPr/>
        </p:nvSpPr>
        <p:spPr>
          <a:xfrm>
            <a:off x="2176145" y="446405"/>
            <a:ext cx="8091170" cy="645160"/>
          </a:xfrm>
          <a:prstGeom prst="rect">
            <a:avLst/>
          </a:prstGeom>
          <a:noFill/>
        </p:spPr>
        <p:txBody>
          <a:bodyPr wrap="none" rtlCol="0" anchor="t">
            <a:spAutoFit/>
          </a:bodyPr>
          <a:p>
            <a:pPr marL="12700">
              <a:lnSpc>
                <a:spcPct val="100000"/>
              </a:lnSpc>
              <a:tabLst>
                <a:tab pos="1266190" algn="l"/>
              </a:tabLst>
            </a:pP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36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360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065" y="1210945"/>
            <a:ext cx="11313795" cy="5354320"/>
          </a:xfrm>
          <a:prstGeom prst="rect">
            <a:avLst/>
          </a:prstGeom>
        </p:spPr>
        <p:txBody>
          <a:bodyPr wrap="square">
            <a:spAutoFit/>
          </a:bodyPr>
          <a:lstStyle/>
          <a:p>
            <a:pPr lvl="0" defTabSz="914400">
              <a:lnSpc>
                <a:spcPct val="150000"/>
              </a:lnSpc>
            </a:pPr>
            <a:r>
              <a:rPr lang="zh-CN" altLang="en-US" sz="2800" b="1" dirty="0" smtClean="0">
                <a:solidFill>
                  <a:prstClr val="black"/>
                </a:solidFill>
                <a:latin typeface="微软雅黑" panose="020B0503020204020204" pitchFamily="34" charset="-122"/>
                <a:ea typeface="微软雅黑" panose="020B0503020204020204" pitchFamily="34" charset="-122"/>
              </a:rPr>
              <a:t>历史观</a:t>
            </a:r>
            <a:r>
              <a:rPr lang="zh-CN" altLang="en-US" sz="2800" b="1" dirty="0">
                <a:solidFill>
                  <a:prstClr val="black"/>
                </a:solidFill>
                <a:latin typeface="微软雅黑" panose="020B0503020204020204" pitchFamily="34" charset="-122"/>
                <a:ea typeface="微软雅黑" panose="020B0503020204020204" pitchFamily="34" charset="-122"/>
              </a:rPr>
              <a:t>上两种根本对立的观点</a:t>
            </a:r>
            <a:r>
              <a:rPr lang="zh-CN" altLang="en-US" sz="2000" b="1" dirty="0">
                <a:solidFill>
                  <a:srgbClr val="00B050"/>
                </a:solidFill>
                <a:latin typeface="微软雅黑" panose="020B0503020204020204" pitchFamily="34" charset="-122"/>
                <a:ea typeface="微软雅黑" panose="020B0503020204020204" pitchFamily="34" charset="-122"/>
              </a:rPr>
              <a:t>（主观题）（选择题）</a:t>
            </a:r>
            <a:endParaRPr lang="zh-CN" altLang="en-US" sz="2000" b="1" dirty="0">
              <a:solidFill>
                <a:srgbClr val="00B050"/>
              </a:solidFill>
              <a:latin typeface="微软雅黑" panose="020B0503020204020204" pitchFamily="34" charset="-122"/>
              <a:ea typeface="微软雅黑" panose="020B0503020204020204" pitchFamily="34" charset="-122"/>
            </a:endParaRPr>
          </a:p>
          <a:p>
            <a:pPr lvl="0" defTabSz="914400">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一、</a:t>
            </a:r>
            <a:r>
              <a:rPr lang="zh-CN" altLang="en-US" sz="2000" b="1" dirty="0">
                <a:solidFill>
                  <a:prstClr val="black"/>
                </a:solidFill>
                <a:latin typeface="微软雅黑" panose="020B0503020204020204" pitchFamily="34" charset="-122"/>
                <a:ea typeface="微软雅黑" panose="020B0503020204020204" pitchFamily="34" charset="-122"/>
              </a:rPr>
              <a:t>历史唯物主义观点</a:t>
            </a:r>
            <a:endParaRPr lang="zh-CN" altLang="en-US" sz="2000" b="1" dirty="0">
              <a:solidFill>
                <a:prstClr val="black"/>
              </a:solidFill>
              <a:latin typeface="微软雅黑" panose="020B0503020204020204" pitchFamily="34" charset="-122"/>
              <a:ea typeface="微软雅黑" panose="020B0503020204020204" pitchFamily="34" charset="-122"/>
            </a:endParaRPr>
          </a:p>
          <a:p>
            <a:pPr lvl="0" defTabSz="914400">
              <a:lnSpc>
                <a:spcPct val="150000"/>
              </a:lnSpc>
            </a:pPr>
            <a:r>
              <a:rPr lang="zh-CN" altLang="en-US" sz="2000" dirty="0" smtClean="0">
                <a:solidFill>
                  <a:prstClr val="black"/>
                </a:solidFill>
                <a:latin typeface="微软雅黑" panose="020B0503020204020204" pitchFamily="34" charset="-122"/>
                <a:ea typeface="微软雅黑" panose="020B0503020204020204" pitchFamily="34" charset="-122"/>
              </a:rPr>
              <a:t>认为</a:t>
            </a:r>
            <a:r>
              <a:rPr lang="zh-CN" altLang="en-US" sz="2000" dirty="0">
                <a:solidFill>
                  <a:prstClr val="black"/>
                </a:solidFill>
                <a:latin typeface="微软雅黑" panose="020B0503020204020204" pitchFamily="34" charset="-122"/>
                <a:ea typeface="微软雅黑" panose="020B0503020204020204" pitchFamily="34" charset="-122"/>
              </a:rPr>
              <a:t>人类历史首先是生产发展的历史，是物质生产的承担者劳动群众的历史，于是得出了</a:t>
            </a:r>
            <a:r>
              <a:rPr lang="zh-CN" altLang="en-US" sz="2000" b="1" u="sng" dirty="0">
                <a:solidFill>
                  <a:srgbClr val="C00000"/>
                </a:solidFill>
                <a:latin typeface="微软雅黑" panose="020B0503020204020204" pitchFamily="34" charset="-122"/>
                <a:ea typeface="微软雅黑" panose="020B0503020204020204" pitchFamily="34" charset="-122"/>
              </a:rPr>
              <a:t>人民群众是历史的创造者</a:t>
            </a:r>
            <a:r>
              <a:rPr lang="zh-CN" altLang="en-US" sz="2000" dirty="0">
                <a:solidFill>
                  <a:prstClr val="black"/>
                </a:solidFill>
                <a:latin typeface="微软雅黑" panose="020B0503020204020204" pitchFamily="34" charset="-122"/>
                <a:ea typeface="微软雅黑" panose="020B0503020204020204" pitchFamily="34" charset="-122"/>
              </a:rPr>
              <a:t>的结论。</a:t>
            </a:r>
            <a:endParaRPr lang="zh-CN" altLang="en-US" sz="2000" dirty="0">
              <a:solidFill>
                <a:prstClr val="black"/>
              </a:solidFill>
              <a:latin typeface="微软雅黑" panose="020B0503020204020204" pitchFamily="34" charset="-122"/>
              <a:ea typeface="微软雅黑" panose="020B0503020204020204" pitchFamily="34" charset="-122"/>
            </a:endParaRPr>
          </a:p>
          <a:p>
            <a:pPr lvl="0" defTabSz="914400">
              <a:lnSpc>
                <a:spcPct val="150000"/>
              </a:lnSpc>
            </a:pPr>
            <a:endParaRPr lang="en-US" altLang="zh-CN" sz="2000" dirty="0" smtClean="0">
              <a:solidFill>
                <a:prstClr val="black"/>
              </a:solidFill>
              <a:latin typeface="微软雅黑" panose="020B0503020204020204" pitchFamily="34" charset="-122"/>
              <a:ea typeface="微软雅黑" panose="020B0503020204020204" pitchFamily="34" charset="-122"/>
            </a:endParaRPr>
          </a:p>
          <a:p>
            <a:pPr lvl="0" defTabSz="914400">
              <a:lnSpc>
                <a:spcPct val="150000"/>
              </a:lnSpc>
            </a:pPr>
            <a:r>
              <a:rPr lang="zh-CN" altLang="en-US" sz="2000" dirty="0" smtClean="0">
                <a:solidFill>
                  <a:prstClr val="black"/>
                </a:solidFill>
                <a:latin typeface="微软雅黑" panose="020B0503020204020204" pitchFamily="34" charset="-122"/>
                <a:ea typeface="微软雅黑" panose="020B0503020204020204" pitchFamily="34" charset="-122"/>
              </a:rPr>
              <a:t>二</a:t>
            </a:r>
            <a:r>
              <a:rPr lang="zh-CN" altLang="en-US" sz="2000"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历史唯心主义</a:t>
            </a:r>
            <a:endParaRPr lang="zh-CN" altLang="en-US" sz="2000" b="1" dirty="0">
              <a:solidFill>
                <a:prstClr val="black"/>
              </a:solidFill>
              <a:latin typeface="微软雅黑" panose="020B0503020204020204" pitchFamily="34" charset="-122"/>
              <a:ea typeface="微软雅黑" panose="020B0503020204020204" pitchFamily="34" charset="-122"/>
            </a:endParaRPr>
          </a:p>
          <a:p>
            <a:pPr lvl="0" defTabSz="914400">
              <a:lnSpc>
                <a:spcPct val="150000"/>
              </a:lnSpc>
            </a:pPr>
            <a:r>
              <a:rPr lang="zh-CN" altLang="en-US" sz="2000" dirty="0" smtClean="0">
                <a:solidFill>
                  <a:prstClr val="black"/>
                </a:solidFill>
                <a:latin typeface="微软雅黑" panose="020B0503020204020204" pitchFamily="34" charset="-122"/>
                <a:ea typeface="微软雅黑" panose="020B0503020204020204" pitchFamily="34" charset="-122"/>
              </a:rPr>
              <a:t>认为</a:t>
            </a:r>
            <a:r>
              <a:rPr lang="zh-CN" altLang="en-US" sz="2000" dirty="0">
                <a:solidFill>
                  <a:prstClr val="black"/>
                </a:solidFill>
                <a:latin typeface="微软雅黑" panose="020B0503020204020204" pitchFamily="34" charset="-122"/>
                <a:ea typeface="微软雅黑" panose="020B0503020204020204" pitchFamily="34" charset="-122"/>
              </a:rPr>
              <a:t>历史是由英雄豪杰、帝王将相、立法者、思想家创造的</a:t>
            </a:r>
            <a:r>
              <a:rPr lang="zh-CN" altLang="en-US" sz="2000" dirty="0" smtClean="0">
                <a:solidFill>
                  <a:prstClr val="black"/>
                </a:solidFill>
                <a:latin typeface="微软雅黑" panose="020B0503020204020204" pitchFamily="34" charset="-122"/>
                <a:ea typeface="微软雅黑" panose="020B0503020204020204" pitchFamily="34" charset="-122"/>
              </a:rPr>
              <a:t>，</a:t>
            </a:r>
            <a:endParaRPr lang="en-US" altLang="zh-CN" sz="2000" dirty="0" smtClean="0">
              <a:solidFill>
                <a:prstClr val="black"/>
              </a:solidFill>
              <a:latin typeface="微软雅黑" panose="020B0503020204020204" pitchFamily="34" charset="-122"/>
              <a:ea typeface="微软雅黑" panose="020B0503020204020204" pitchFamily="34" charset="-122"/>
            </a:endParaRPr>
          </a:p>
          <a:p>
            <a:pPr lvl="0" defTabSz="914400">
              <a:lnSpc>
                <a:spcPct val="150000"/>
              </a:lnSpc>
            </a:pPr>
            <a:r>
              <a:rPr lang="zh-CN" altLang="en-US" sz="2000" b="1" u="sng" dirty="0" smtClean="0">
                <a:solidFill>
                  <a:srgbClr val="C00000"/>
                </a:solidFill>
                <a:latin typeface="微软雅黑" panose="020B0503020204020204" pitchFamily="34" charset="-122"/>
                <a:ea typeface="微软雅黑" panose="020B0503020204020204" pitchFamily="34" charset="-122"/>
              </a:rPr>
              <a:t>根本</a:t>
            </a:r>
            <a:r>
              <a:rPr lang="zh-CN" altLang="en-US" sz="2000" b="1" u="sng" dirty="0">
                <a:solidFill>
                  <a:srgbClr val="C00000"/>
                </a:solidFill>
                <a:latin typeface="微软雅黑" panose="020B0503020204020204" pitchFamily="34" charset="-122"/>
                <a:ea typeface="微软雅黑" panose="020B0503020204020204" pitchFamily="34" charset="-122"/>
              </a:rPr>
              <a:t>错误在于否认广大人民群众是推动历史发展的决定力量。</a:t>
            </a:r>
            <a:endParaRPr lang="zh-CN" altLang="en-US" sz="2000" b="1" u="sng" dirty="0">
              <a:solidFill>
                <a:srgbClr val="C00000"/>
              </a:solidFill>
              <a:latin typeface="微软雅黑" panose="020B0503020204020204" pitchFamily="34" charset="-122"/>
              <a:ea typeface="微软雅黑" panose="020B0503020204020204" pitchFamily="34" charset="-122"/>
            </a:endParaRPr>
          </a:p>
          <a:p>
            <a:pPr lvl="0" defTabSz="914400">
              <a:lnSpc>
                <a:spcPct val="150000"/>
              </a:lnSpc>
            </a:pPr>
            <a:endParaRPr lang="zh-CN" altLang="en-US" sz="2000" b="1" u="sng" dirty="0">
              <a:solidFill>
                <a:srgbClr val="C00000"/>
              </a:solidFill>
              <a:latin typeface="微软雅黑" panose="020B0503020204020204" pitchFamily="34" charset="-122"/>
              <a:ea typeface="微软雅黑" panose="020B0503020204020204" pitchFamily="34" charset="-122"/>
            </a:endParaRPr>
          </a:p>
          <a:p>
            <a:pPr lvl="0" algn="l" defTabSz="914400">
              <a:lnSpc>
                <a:spcPct val="150000"/>
              </a:lnSpc>
            </a:pPr>
            <a:r>
              <a:rPr lang="en-US" altLang="zh-CN" sz="2000" b="1" u="sng" dirty="0">
                <a:solidFill>
                  <a:srgbClr val="C00000"/>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历史唯心主义</a:t>
            </a:r>
            <a:r>
              <a:rPr lang="zh-CN" altLang="en-US" sz="2000" b="1" dirty="0">
                <a:solidFill>
                  <a:prstClr val="black"/>
                </a:solidFill>
                <a:latin typeface="微软雅黑" panose="020B0503020204020204" pitchFamily="34" charset="-122"/>
                <a:ea typeface="微软雅黑" panose="020B0503020204020204" pitchFamily="34" charset="-122"/>
              </a:rPr>
              <a:t>和</a:t>
            </a:r>
            <a:r>
              <a:rPr lang="zh-CN" altLang="en-US" sz="2000" b="1" u="sng" dirty="0">
                <a:solidFill>
                  <a:srgbClr val="C00000"/>
                </a:solidFill>
                <a:latin typeface="微软雅黑" panose="020B0503020204020204" pitchFamily="34" charset="-122"/>
                <a:ea typeface="微软雅黑" panose="020B0503020204020204" pitchFamily="34" charset="-122"/>
              </a:rPr>
              <a:t>历史唯物主义</a:t>
            </a:r>
            <a:r>
              <a:rPr lang="zh-CN" altLang="en-US" sz="2000" b="1" dirty="0">
                <a:solidFill>
                  <a:prstClr val="black"/>
                </a:solidFill>
                <a:latin typeface="微软雅黑" panose="020B0503020204020204" pitchFamily="34" charset="-122"/>
                <a:ea typeface="微软雅黑" panose="020B0503020204020204" pitchFamily="34" charset="-122"/>
              </a:rPr>
              <a:t>在历史创造者问题上的根本对立在于是否承认</a:t>
            </a:r>
            <a:r>
              <a:rPr lang="en-US" altLang="zh-CN" sz="2000" b="1" dirty="0">
                <a:solidFill>
                  <a:prstClr val="black"/>
                </a:solidFill>
                <a:latin typeface="微软雅黑" panose="020B0503020204020204" pitchFamily="34" charset="-122"/>
                <a:ea typeface="微软雅黑" panose="020B0503020204020204" pitchFamily="34" charset="-122"/>
              </a:rPr>
              <a:t>(_人民群众是推动历史发展的决定力量)</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9"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微软雅黑" panose="020B0503020204020204" pitchFamily="34" charset="-122"/>
                <a:ea typeface="微软雅黑" panose="020B0503020204020204" pitchFamily="34" charset="-122"/>
                <a:cs typeface="方正清刻本悦宋简体" panose="02000000000000000000" pitchFamily="2" charset="-122"/>
              </a:rPr>
              <a:t>第</a:t>
            </a:r>
            <a:r>
              <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rPr>
              <a:t>三</a:t>
            </a:r>
            <a:r>
              <a:rPr sz="3200" b="1" spc="-20" dirty="0">
                <a:latin typeface="微软雅黑" panose="020B0503020204020204" pitchFamily="34" charset="-122"/>
                <a:ea typeface="微软雅黑" panose="020B0503020204020204" pitchFamily="34" charset="-122"/>
                <a:cs typeface="方正清刻本悦宋简体" panose="02000000000000000000" pitchFamily="2" charset="-122"/>
              </a:rPr>
              <a:t>节</a:t>
            </a:r>
            <a:r>
              <a:rPr sz="3200" b="1" dirty="0">
                <a:latin typeface="微软雅黑" panose="020B0503020204020204" pitchFamily="34" charset="-122"/>
                <a:ea typeface="微软雅黑" panose="020B0503020204020204" pitchFamily="34" charset="-122"/>
                <a:cs typeface="方正清刻本悦宋简体" panose="02000000000000000000" pitchFamily="2" charset="-122"/>
              </a:rPr>
              <a:t>	 </a:t>
            </a:r>
            <a:r>
              <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rPr>
              <a:t>人民群众在历史发展中的作用</a:t>
            </a:r>
            <a:endParaRPr lang="zh-CN" sz="3200" b="1" dirty="0">
              <a:latin typeface="微软雅黑" panose="020B0503020204020204" pitchFamily="34" charset="-122"/>
              <a:ea typeface="微软雅黑" panose="020B0503020204020204" pitchFamily="34"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36525" y="1164706"/>
            <a:ext cx="11918950" cy="3917315"/>
          </a:xfrm>
          <a:prstGeom prst="rect">
            <a:avLst/>
          </a:prstGeom>
        </p:spPr>
        <p:txBody>
          <a:bodyPr vert="horz" wrap="square" lIns="0" tIns="409346" rIns="0" bIns="0" rtlCol="0">
            <a:spAutoFit/>
          </a:bodyPr>
          <a:lstStyle/>
          <a:p>
            <a:pPr marL="1063625">
              <a:lnSpc>
                <a:spcPct val="150000"/>
              </a:lnSpc>
            </a:pPr>
            <a:r>
              <a:rPr sz="2400" dirty="0">
                <a:latin typeface="华文中宋" panose="02010600040101010101" charset="-122"/>
                <a:ea typeface="华文中宋" panose="02010600040101010101" charset="-122"/>
              </a:rPr>
              <a:t>【知识点</a:t>
            </a:r>
            <a:r>
              <a:rPr sz="2400" spc="-5" dirty="0">
                <a:latin typeface="华文中宋" panose="02010600040101010101" charset="-122"/>
                <a:ea typeface="华文中宋" panose="02010600040101010101" charset="-122"/>
              </a:rPr>
              <a:t>2】人民群众是历史的创造者</a:t>
            </a:r>
            <a:endParaRPr sz="2400" spc="-5" dirty="0">
              <a:latin typeface="华文中宋" panose="02010600040101010101" charset="-122"/>
              <a:ea typeface="华文中宋" panose="02010600040101010101" charset="-122"/>
            </a:endParaRPr>
          </a:p>
          <a:p>
            <a:pPr marL="1063625">
              <a:lnSpc>
                <a:spcPct val="150000"/>
              </a:lnSpc>
              <a:spcBef>
                <a:spcPts val="1440"/>
              </a:spcBef>
            </a:pPr>
            <a:r>
              <a:rPr sz="2400" dirty="0">
                <a:latin typeface="华文中宋" panose="02010600040101010101" charset="-122"/>
                <a:ea typeface="华文中宋" panose="02010600040101010101" charset="-122"/>
              </a:rPr>
              <a:t>（一）</a:t>
            </a:r>
            <a:r>
              <a:rPr sz="2400" b="1" dirty="0">
                <a:latin typeface="华文中宋" panose="02010600040101010101" charset="-122"/>
                <a:ea typeface="华文中宋" panose="02010600040101010101" charset="-122"/>
              </a:rPr>
              <a:t>人民群众在历史上的作用</a:t>
            </a:r>
            <a:r>
              <a:rPr sz="2400" b="1" spc="-5" dirty="0">
                <a:latin typeface="华文中宋" panose="02010600040101010101" charset="-122"/>
                <a:ea typeface="华文中宋" panose="02010600040101010101" charset="-122"/>
              </a:rPr>
              <a:t> </a:t>
            </a:r>
            <a:r>
              <a:rPr sz="2400" dirty="0">
                <a:solidFill>
                  <a:srgbClr val="00AF50"/>
                </a:solidFill>
                <a:latin typeface="华文中宋" panose="02010600040101010101" charset="-122"/>
                <a:ea typeface="华文中宋" panose="02010600040101010101" charset="-122"/>
              </a:rPr>
              <a:t>（简答题）</a:t>
            </a:r>
            <a:endParaRPr sz="2400" dirty="0">
              <a:solidFill>
                <a:srgbClr val="00AF50"/>
              </a:solidFill>
              <a:latin typeface="华文中宋" panose="02010600040101010101" charset="-122"/>
              <a:ea typeface="华文中宋" panose="02010600040101010101" charset="-122"/>
            </a:endParaRPr>
          </a:p>
          <a:p>
            <a:pPr marL="1063625">
              <a:lnSpc>
                <a:spcPct val="15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1</a:t>
            </a:r>
            <a:r>
              <a:rPr sz="2400" b="0" dirty="0">
                <a:latin typeface="华文中宋" panose="02010600040101010101" charset="-122"/>
                <a:ea typeface="华文中宋" panose="02010600040101010101" charset="-122"/>
                <a:cs typeface="微软雅黑" panose="020B0503020204020204" pitchFamily="34" charset="-122"/>
              </a:rPr>
              <a:t>、人民群众是</a:t>
            </a:r>
            <a:r>
              <a:rPr sz="2400" b="1" u="heavy" dirty="0">
                <a:solidFill>
                  <a:srgbClr val="C00000"/>
                </a:solidFill>
                <a:latin typeface="华文中宋" panose="02010600040101010101" charset="-122"/>
                <a:ea typeface="华文中宋" panose="02010600040101010101" charset="-122"/>
              </a:rPr>
              <a:t>物质财富</a:t>
            </a:r>
            <a:r>
              <a:rPr sz="2400" dirty="0">
                <a:latin typeface="华文中宋" panose="02010600040101010101" charset="-122"/>
                <a:ea typeface="华文中宋" panose="02010600040101010101" charset="-122"/>
              </a:rPr>
              <a:t>的创造者</a:t>
            </a:r>
            <a:r>
              <a:rPr lang="zh-CN" sz="2400" dirty="0">
                <a:latin typeface="华文中宋" panose="02010600040101010101" charset="-122"/>
                <a:ea typeface="华文中宋" panose="02010600040101010101" charset="-122"/>
              </a:rPr>
              <a:t>（</a:t>
            </a:r>
            <a:r>
              <a:rPr lang="zh-CN" sz="2400" b="1" dirty="0">
                <a:latin typeface="华文中宋" panose="02010600040101010101" charset="-122"/>
                <a:ea typeface="华文中宋" panose="02010600040101010101" charset="-122"/>
              </a:rPr>
              <a:t>社会生产力的体现者</a:t>
            </a:r>
            <a:r>
              <a:rPr lang="zh-CN" sz="2400" b="1" dirty="0">
                <a:latin typeface="宋体" panose="02010600030101010101" pitchFamily="2" charset="-122"/>
                <a:ea typeface="宋体" panose="02010600030101010101" pitchFamily="2" charset="-122"/>
              </a:rPr>
              <a:t>※</a:t>
            </a:r>
            <a:r>
              <a:rPr lang="zh-CN" sz="2400" dirty="0">
                <a:latin typeface="华文中宋" panose="02010600040101010101" charset="-122"/>
                <a:ea typeface="华文中宋" panose="02010600040101010101" charset="-122"/>
              </a:rPr>
              <a:t>）</a:t>
            </a:r>
            <a:endParaRPr lang="zh-CN" sz="2400" dirty="0">
              <a:latin typeface="华文中宋" panose="02010600040101010101" charset="-122"/>
              <a:ea typeface="华文中宋" panose="02010600040101010101" charset="-122"/>
            </a:endParaRPr>
          </a:p>
          <a:p>
            <a:pPr marL="1063625">
              <a:lnSpc>
                <a:spcPct val="15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2</a:t>
            </a:r>
            <a:r>
              <a:rPr sz="2400" b="0" dirty="0">
                <a:latin typeface="华文中宋" panose="02010600040101010101" charset="-122"/>
                <a:ea typeface="华文中宋" panose="02010600040101010101" charset="-122"/>
                <a:cs typeface="微软雅黑" panose="020B0503020204020204" pitchFamily="34" charset="-122"/>
              </a:rPr>
              <a:t>、人民群众是</a:t>
            </a:r>
            <a:r>
              <a:rPr sz="2400" b="1" u="heavy" dirty="0">
                <a:solidFill>
                  <a:srgbClr val="C00000"/>
                </a:solidFill>
                <a:latin typeface="华文中宋" panose="02010600040101010101" charset="-122"/>
                <a:ea typeface="华文中宋" panose="02010600040101010101" charset="-122"/>
              </a:rPr>
              <a:t>精神财富</a:t>
            </a:r>
            <a:r>
              <a:rPr sz="2400" dirty="0">
                <a:latin typeface="华文中宋" panose="02010600040101010101" charset="-122"/>
                <a:ea typeface="华文中宋" panose="02010600040101010101" charset="-122"/>
              </a:rPr>
              <a:t>的创造者</a:t>
            </a:r>
            <a:endParaRPr sz="2400" dirty="0">
              <a:latin typeface="华文中宋" panose="02010600040101010101" charset="-122"/>
              <a:ea typeface="华文中宋" panose="02010600040101010101" charset="-122"/>
            </a:endParaRPr>
          </a:p>
          <a:p>
            <a:pPr marL="1063625">
              <a:lnSpc>
                <a:spcPct val="150000"/>
              </a:lnSpc>
              <a:spcBef>
                <a:spcPts val="1440"/>
              </a:spcBef>
            </a:pPr>
            <a:r>
              <a:rPr sz="2400" b="0" spc="-5" dirty="0">
                <a:latin typeface="华文中宋" panose="02010600040101010101" charset="-122"/>
                <a:ea typeface="华文中宋" panose="02010600040101010101" charset="-122"/>
                <a:cs typeface="微软雅黑" panose="020B0503020204020204" pitchFamily="34" charset="-122"/>
              </a:rPr>
              <a:t>3</a:t>
            </a:r>
            <a:r>
              <a:rPr sz="2400" b="0" dirty="0">
                <a:latin typeface="华文中宋" panose="02010600040101010101" charset="-122"/>
                <a:ea typeface="华文中宋" panose="02010600040101010101" charset="-122"/>
                <a:cs typeface="微软雅黑" panose="020B0503020204020204" pitchFamily="34" charset="-122"/>
              </a:rPr>
              <a:t>、人民群众是</a:t>
            </a:r>
            <a:r>
              <a:rPr sz="2400" b="1" u="heavy" dirty="0">
                <a:solidFill>
                  <a:srgbClr val="C00000"/>
                </a:solidFill>
                <a:latin typeface="华文中宋" panose="02010600040101010101" charset="-122"/>
                <a:ea typeface="华文中宋" panose="02010600040101010101" charset="-122"/>
              </a:rPr>
              <a:t>实现社会变革</a:t>
            </a:r>
            <a:r>
              <a:rPr sz="2400" dirty="0">
                <a:latin typeface="华文中宋" panose="02010600040101010101" charset="-122"/>
                <a:ea typeface="华文中宋" panose="02010600040101010101" charset="-122"/>
              </a:rPr>
              <a:t>的决定力量</a:t>
            </a:r>
            <a:endParaRPr sz="2400" dirty="0">
              <a:latin typeface="华文中宋" panose="02010600040101010101" charset="-122"/>
              <a:ea typeface="华文中宋" panose="02010600040101010101" charset="-122"/>
            </a:endParaRPr>
          </a:p>
        </p:txBody>
      </p:sp>
      <p:sp>
        <p:nvSpPr>
          <p:cNvPr id="3" name="文本框 2"/>
          <p:cNvSpPr txBox="1"/>
          <p:nvPr/>
        </p:nvSpPr>
        <p:spPr>
          <a:xfrm>
            <a:off x="2065020" y="581025"/>
            <a:ext cx="9389110" cy="645160"/>
          </a:xfrm>
          <a:prstGeom prst="rect">
            <a:avLst/>
          </a:prstGeom>
          <a:noFill/>
        </p:spPr>
        <p:txBody>
          <a:bodyPr wrap="square" rtlCol="0" anchor="t">
            <a:spAutoFit/>
          </a:bodyPr>
          <a:p>
            <a:pPr marL="12700">
              <a:lnSpc>
                <a:spcPct val="100000"/>
              </a:lnSpc>
              <a:tabLst>
                <a:tab pos="1266190" algn="l"/>
              </a:tabLst>
            </a:pP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36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360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以下几点</a:t>
            </a:r>
            <a:r>
              <a:rPr lang="zh-CN" altLang="en-US" sz="2400" b="1" dirty="0">
                <a:latin typeface="华文中宋" panose="02010600040101010101" charset="-122"/>
                <a:ea typeface="华文中宋" panose="02010600040101010101" charset="-122"/>
              </a:rPr>
              <a:t>不</a:t>
            </a:r>
            <a:r>
              <a:rPr lang="zh-CN" altLang="en-US" sz="2400" dirty="0">
                <a:latin typeface="华文中宋" panose="02010600040101010101" charset="-122"/>
                <a:ea typeface="华文中宋" panose="02010600040101010101" charset="-122"/>
              </a:rPr>
              <a:t>是人民群众推动历史发展的作用的是（ ） </a:t>
            </a:r>
            <a:endParaRPr lang="en-US" altLang="zh-CN" sz="2400" dirty="0">
              <a:latin typeface="华文中宋" panose="02010600040101010101" charset="-122"/>
              <a:ea typeface="华文中宋" panose="02010600040101010101" charset="-122"/>
            </a:endParaRPr>
          </a:p>
          <a:p>
            <a:pPr marL="0" indent="0" algn="just">
              <a:lnSpc>
                <a:spcPct val="150000"/>
              </a:lnSpc>
              <a:buNone/>
            </a:pPr>
            <a:r>
              <a:rPr lang="en-US" altLang="zh-CN" sz="2400" dirty="0">
                <a:latin typeface="华文中宋" panose="02010600040101010101" charset="-122"/>
                <a:ea typeface="华文中宋" panose="02010600040101010101" charset="-122"/>
              </a:rPr>
              <a:t>A </a:t>
            </a:r>
            <a:r>
              <a:rPr lang="zh-CN" altLang="en-US" sz="2400" dirty="0">
                <a:latin typeface="华文中宋" panose="02010600040101010101" charset="-122"/>
                <a:ea typeface="华文中宋" panose="02010600040101010101" charset="-122"/>
              </a:rPr>
              <a:t>人民群众是物质财富的创造者 </a:t>
            </a:r>
            <a:endParaRPr lang="en-US" altLang="zh-CN" sz="2400" dirty="0">
              <a:latin typeface="华文中宋" panose="02010600040101010101" charset="-122"/>
              <a:ea typeface="华文中宋" panose="02010600040101010101" charset="-122"/>
            </a:endParaRPr>
          </a:p>
          <a:p>
            <a:pPr marL="0" indent="0" algn="just">
              <a:lnSpc>
                <a:spcPct val="150000"/>
              </a:lnSpc>
              <a:buNone/>
            </a:pPr>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人民群众是精神财富的创造者 </a:t>
            </a:r>
            <a:endParaRPr lang="en-US" altLang="zh-CN" sz="2400" dirty="0">
              <a:latin typeface="华文中宋" panose="02010600040101010101" charset="-122"/>
              <a:ea typeface="华文中宋" panose="02010600040101010101" charset="-122"/>
            </a:endParaRPr>
          </a:p>
          <a:p>
            <a:pPr marL="0" indent="0" algn="just">
              <a:lnSpc>
                <a:spcPct val="150000"/>
              </a:lnSpc>
              <a:buNone/>
            </a:pPr>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人民群众是实现社会变革的决定力量 </a:t>
            </a:r>
            <a:endParaRPr lang="en-US" altLang="zh-CN" sz="2400" dirty="0">
              <a:latin typeface="华文中宋" panose="02010600040101010101" charset="-122"/>
              <a:ea typeface="华文中宋" panose="02010600040101010101" charset="-122"/>
            </a:endParaRPr>
          </a:p>
          <a:p>
            <a:pPr marL="0" indent="0" algn="just">
              <a:lnSpc>
                <a:spcPct val="150000"/>
              </a:lnSpc>
              <a:buNone/>
            </a:pPr>
            <a:r>
              <a:rPr lang="en-US" altLang="zh-CN" sz="2400" dirty="0">
                <a:latin typeface="华文中宋" panose="02010600040101010101" charset="-122"/>
                <a:ea typeface="华文中宋" panose="02010600040101010101" charset="-122"/>
              </a:rPr>
              <a:t>D </a:t>
            </a:r>
            <a:r>
              <a:rPr lang="zh-CN" altLang="en-US" sz="2400" dirty="0">
                <a:latin typeface="华文中宋" panose="02010600040101010101" charset="-122"/>
                <a:ea typeface="华文中宋" panose="02010600040101010101" charset="-122"/>
              </a:rPr>
              <a:t>人民群众不能随心所欲地创造历史</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algn="just">
              <a:lnSpc>
                <a:spcPct val="150000"/>
              </a:lnSpc>
            </a:pP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以下几点</a:t>
            </a:r>
            <a:r>
              <a:rPr lang="zh-CN" altLang="en-US" sz="2400" b="1" dirty="0">
                <a:latin typeface="华文中宋" panose="02010600040101010101" charset="-122"/>
                <a:ea typeface="华文中宋" panose="02010600040101010101" charset="-122"/>
              </a:rPr>
              <a:t>不</a:t>
            </a:r>
            <a:r>
              <a:rPr lang="zh-CN" altLang="en-US" sz="2400" dirty="0">
                <a:latin typeface="华文中宋" panose="02010600040101010101" charset="-122"/>
                <a:ea typeface="华文中宋" panose="02010600040101010101" charset="-122"/>
              </a:rPr>
              <a:t>是人民群众推动历史发展的作用的是</a:t>
            </a:r>
            <a:r>
              <a:rPr lang="zh-CN" altLang="en-US" sz="2400" dirty="0" smtClean="0">
                <a:latin typeface="华文中宋" panose="02010600040101010101" charset="-122"/>
                <a:ea typeface="华文中宋" panose="02010600040101010101" charset="-122"/>
              </a:rPr>
              <a:t>（</a:t>
            </a:r>
            <a:r>
              <a:rPr lang="en-US" altLang="zh-CN" sz="2400" b="1" dirty="0" smtClean="0">
                <a:solidFill>
                  <a:srgbClr val="FF0000"/>
                </a:solidFill>
                <a:latin typeface="华文中宋" panose="02010600040101010101" charset="-122"/>
                <a:ea typeface="华文中宋" panose="02010600040101010101" charset="-122"/>
              </a:rPr>
              <a:t>D</a:t>
            </a:r>
            <a:r>
              <a:rPr lang="zh-CN" altLang="en-US" sz="2400" dirty="0" smtClean="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A </a:t>
            </a:r>
            <a:r>
              <a:rPr lang="zh-CN" altLang="en-US" sz="2400" dirty="0">
                <a:latin typeface="华文中宋" panose="02010600040101010101" charset="-122"/>
                <a:ea typeface="华文中宋" panose="02010600040101010101" charset="-122"/>
              </a:rPr>
              <a:t>人民群众是</a:t>
            </a:r>
            <a:r>
              <a:rPr lang="zh-CN" altLang="en-US" sz="2400" b="1" dirty="0">
                <a:latin typeface="华文中宋" panose="02010600040101010101" charset="-122"/>
                <a:ea typeface="华文中宋" panose="02010600040101010101" charset="-122"/>
              </a:rPr>
              <a:t>物质财富</a:t>
            </a:r>
            <a:r>
              <a:rPr lang="zh-CN" altLang="en-US" sz="2400" dirty="0">
                <a:latin typeface="华文中宋" panose="02010600040101010101" charset="-122"/>
                <a:ea typeface="华文中宋" panose="02010600040101010101" charset="-122"/>
              </a:rPr>
              <a:t>的创造者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人民群众是</a:t>
            </a:r>
            <a:r>
              <a:rPr lang="zh-CN" altLang="en-US" sz="2400" b="1" dirty="0">
                <a:latin typeface="华文中宋" panose="02010600040101010101" charset="-122"/>
                <a:ea typeface="华文中宋" panose="02010600040101010101" charset="-122"/>
              </a:rPr>
              <a:t>精神财富</a:t>
            </a:r>
            <a:r>
              <a:rPr lang="zh-CN" altLang="en-US" sz="2400" dirty="0">
                <a:latin typeface="华文中宋" panose="02010600040101010101" charset="-122"/>
                <a:ea typeface="华文中宋" panose="02010600040101010101" charset="-122"/>
              </a:rPr>
              <a:t>的创造者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人民群众是</a:t>
            </a:r>
            <a:r>
              <a:rPr lang="zh-CN" altLang="en-US" sz="2400" b="1" dirty="0">
                <a:latin typeface="华文中宋" panose="02010600040101010101" charset="-122"/>
                <a:ea typeface="华文中宋" panose="02010600040101010101" charset="-122"/>
              </a:rPr>
              <a:t>实现社会变革</a:t>
            </a:r>
            <a:r>
              <a:rPr lang="zh-CN" altLang="en-US" sz="2400" dirty="0">
                <a:latin typeface="华文中宋" panose="02010600040101010101" charset="-122"/>
                <a:ea typeface="华文中宋" panose="02010600040101010101" charset="-122"/>
              </a:rPr>
              <a:t>的决定力量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b="1" dirty="0">
                <a:solidFill>
                  <a:srgbClr val="FF0000"/>
                </a:solidFill>
                <a:latin typeface="华文中宋" panose="02010600040101010101" charset="-122"/>
                <a:ea typeface="华文中宋" panose="02010600040101010101" charset="-122"/>
              </a:rPr>
              <a:t>D </a:t>
            </a:r>
            <a:r>
              <a:rPr lang="zh-CN" altLang="en-US" sz="2400" b="1" dirty="0">
                <a:solidFill>
                  <a:srgbClr val="FF0000"/>
                </a:solidFill>
                <a:latin typeface="华文中宋" panose="02010600040101010101" charset="-122"/>
                <a:ea typeface="华文中宋" panose="02010600040101010101" charset="-122"/>
              </a:rPr>
              <a:t>人民群众不能随心所欲地创造历史（</a:t>
            </a:r>
            <a:r>
              <a:rPr lang="zh-CN" altLang="en-US" sz="2400" dirty="0" smtClean="0">
                <a:solidFill>
                  <a:prstClr val="black"/>
                </a:solidFill>
                <a:latin typeface="华文中宋" panose="02010600040101010101" charset="-122"/>
                <a:ea typeface="华文中宋" panose="02010600040101010101" charset="-122"/>
                <a:sym typeface="+mn-ea"/>
              </a:rPr>
              <a:t>历史决定论</a:t>
            </a:r>
            <a:r>
              <a:rPr lang="zh-CN" altLang="en-US" sz="2400" b="1" dirty="0">
                <a:solidFill>
                  <a:srgbClr val="FF0000"/>
                </a:solidFill>
                <a:latin typeface="华文中宋" panose="02010600040101010101" charset="-122"/>
                <a:ea typeface="华文中宋" panose="02010600040101010101" charset="-122"/>
              </a:rPr>
              <a:t>）</a:t>
            </a:r>
            <a:endParaRPr sz="2400" b="1" dirty="0">
              <a:solidFill>
                <a:srgbClr val="FF0000"/>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历史唯心主义和历史唯物主义在历史创造者问题上的根本对立在于是否承认（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 个人在历史发展中的作用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 思想动机在社会发展中的作用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 人民群众是推动历史发展的决定力量</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 剥削阶级代表人物在历史发展中的作用</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历史唯心主义和历史唯物主义在历史创造者问题上的根本对立在于是否承认（</a:t>
            </a:r>
            <a:r>
              <a:rPr sz="2400" b="1" dirty="0">
                <a:solidFill>
                  <a:srgbClr val="FF0000"/>
                </a:solidFill>
                <a:latin typeface="华文中宋" panose="02010600040101010101" charset="-122"/>
                <a:ea typeface="华文中宋" panose="02010600040101010101" charset="-122"/>
                <a:sym typeface="+mn-ea"/>
              </a:rPr>
              <a:t> </a:t>
            </a:r>
            <a:r>
              <a:rPr lang="en-US" altLang="en-US" sz="2400" b="1" dirty="0">
                <a:solidFill>
                  <a:srgbClr val="FF0000"/>
                </a:solidFill>
                <a:latin typeface="华文中宋" panose="02010600040101010101" charset="-122"/>
                <a:ea typeface="华文中宋" panose="02010600040101010101" charset="-122"/>
                <a:sym typeface="+mn-ea"/>
              </a:rPr>
              <a:t>c</a:t>
            </a:r>
            <a:r>
              <a:rPr sz="2400" dirty="0">
                <a:latin typeface="华文中宋" panose="02010600040101010101" charset="-122"/>
                <a:ea typeface="华文中宋" panose="02010600040101010101" charset="-122"/>
                <a:sym typeface="+mn-ea"/>
              </a:rPr>
              <a:t>）</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 个人在历史发展中的作用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 思想动机在社会发展中的作用</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FF0000"/>
                </a:solidFill>
                <a:latin typeface="华文中宋" panose="02010600040101010101" charset="-122"/>
                <a:ea typeface="华文中宋" panose="02010600040101010101" charset="-122"/>
                <a:sym typeface="+mn-ea"/>
              </a:rPr>
              <a:t>C、 人民群众是推动历史发展的决定力量</a:t>
            </a:r>
            <a:endParaRPr sz="2400" b="1" dirty="0">
              <a:solidFill>
                <a:srgbClr val="FF0000"/>
              </a:solidFill>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 剥削阶级代表人物在历史发展中的作用</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4340" y="2060448"/>
            <a:ext cx="3800855" cy="3035807"/>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4285488" y="2025395"/>
            <a:ext cx="3504704" cy="3056610"/>
          </a:xfrm>
          <a:prstGeom prst="rect">
            <a:avLst/>
          </a:prstGeom>
          <a:blipFill>
            <a:blip r:embed="rId2" cstate="print"/>
            <a:stretch>
              <a:fillRect/>
            </a:stretch>
          </a:blipFill>
        </p:spPr>
        <p:txBody>
          <a:bodyPr wrap="square" lIns="0" tIns="0" rIns="0" bIns="0" rtlCol="0"/>
          <a:lstStyle/>
          <a:p>
            <a:endParaRPr sz="1800"/>
          </a:p>
        </p:txBody>
      </p:sp>
      <p:sp>
        <p:nvSpPr>
          <p:cNvPr id="4" name="object 4"/>
          <p:cNvSpPr/>
          <p:nvPr/>
        </p:nvSpPr>
        <p:spPr>
          <a:xfrm>
            <a:off x="7842504" y="2025395"/>
            <a:ext cx="3715511" cy="2926079"/>
          </a:xfrm>
          <a:prstGeom prst="rect">
            <a:avLst/>
          </a:prstGeom>
          <a:blipFill>
            <a:blip r:embed="rId3" cstate="print"/>
            <a:stretch>
              <a:fillRect/>
            </a:stretch>
          </a:blipFill>
        </p:spPr>
        <p:txBody>
          <a:bodyPr wrap="square" lIns="0" tIns="0" rIns="0" bIns="0" rtlCol="0"/>
          <a:lstStyle/>
          <a:p>
            <a:endParaRPr sz="1800"/>
          </a:p>
        </p:txBody>
      </p:sp>
      <p:sp>
        <p:nvSpPr>
          <p:cNvPr id="5" name="文本框 4"/>
          <p:cNvSpPr txBox="1"/>
          <p:nvPr/>
        </p:nvSpPr>
        <p:spPr>
          <a:xfrm>
            <a:off x="2640965" y="678815"/>
            <a:ext cx="8091170" cy="645160"/>
          </a:xfrm>
          <a:prstGeom prst="rect">
            <a:avLst/>
          </a:prstGeom>
          <a:noFill/>
        </p:spPr>
        <p:txBody>
          <a:bodyPr wrap="none" rtlCol="0" anchor="t">
            <a:spAutoFit/>
          </a:bodyPr>
          <a:p>
            <a:pPr marL="12700">
              <a:lnSpc>
                <a:spcPct val="100000"/>
              </a:lnSpc>
              <a:tabLst>
                <a:tab pos="1266190" algn="l"/>
              </a:tabLst>
            </a:pP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36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36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360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07224" y="708065"/>
            <a:ext cx="12740168" cy="5441315"/>
          </a:xfrm>
          <a:prstGeom prst="rect">
            <a:avLst/>
          </a:prstGeom>
        </p:spPr>
        <p:txBody>
          <a:bodyPr vert="horz" wrap="square" lIns="0" tIns="0" rIns="0" bIns="0" rtlCol="0">
            <a:spAutoFit/>
          </a:bodyPr>
          <a:lstStyle/>
          <a:p>
            <a:pPr marL="1047750" algn="l">
              <a:lnSpc>
                <a:spcPct val="150000"/>
              </a:lnSpc>
            </a:pPr>
            <a:r>
              <a:rPr sz="2400" dirty="0">
                <a:latin typeface="华文中宋" panose="02010600040101010101" charset="-122"/>
                <a:ea typeface="华文中宋" panose="02010600040101010101" charset="-122"/>
              </a:rPr>
              <a:t>【知识点</a:t>
            </a:r>
            <a:r>
              <a:rPr sz="2400" spc="-5" dirty="0">
                <a:latin typeface="华文中宋" panose="02010600040101010101" charset="-122"/>
                <a:ea typeface="华文中宋" panose="02010600040101010101" charset="-122"/>
              </a:rPr>
              <a:t>3】无产阶级政党的群众观点和群众路线</a:t>
            </a:r>
            <a:endParaRPr sz="2400" spc="-5" dirty="0">
              <a:latin typeface="华文中宋" panose="02010600040101010101" charset="-122"/>
              <a:ea typeface="华文中宋" panose="02010600040101010101" charset="-122"/>
            </a:endParaRPr>
          </a:p>
          <a:p>
            <a:pPr marL="656590" marR="1376680" indent="-180340" algn="l">
              <a:lnSpc>
                <a:spcPct val="150000"/>
              </a:lnSpc>
              <a:spcBef>
                <a:spcPts val="1610"/>
              </a:spcBef>
            </a:pPr>
            <a:r>
              <a:rPr lang="en-US" altLang="" sz="2400" u="none" dirty="0">
                <a:solidFill>
                  <a:srgbClr val="C00000"/>
                </a:solidFill>
                <a:latin typeface="华文中宋" panose="02010600040101010101" charset="-122"/>
                <a:ea typeface="华文中宋" panose="02010600040101010101" charset="-122"/>
              </a:rPr>
              <a:t>1</a:t>
            </a:r>
            <a:r>
              <a:rPr lang="zh-CN" altLang="en-US" sz="2400" u="none" dirty="0">
                <a:solidFill>
                  <a:srgbClr val="C00000"/>
                </a:solidFill>
                <a:latin typeface="华文中宋" panose="02010600040101010101" charset="-122"/>
                <a:ea typeface="华文中宋" panose="02010600040101010101" charset="-122"/>
              </a:rPr>
              <a:t>、</a:t>
            </a:r>
            <a:r>
              <a:rPr sz="2400" u="none" dirty="0">
                <a:solidFill>
                  <a:srgbClr val="C00000"/>
                </a:solidFill>
                <a:latin typeface="华文中宋" panose="02010600040101010101" charset="-122"/>
                <a:ea typeface="华文中宋" panose="02010600040101010101" charset="-122"/>
              </a:rPr>
              <a:t>群众观点</a:t>
            </a:r>
            <a:r>
              <a:rPr sz="2400" b="0" u="none" dirty="0">
                <a:latin typeface="华文中宋" panose="02010600040101010101" charset="-122"/>
                <a:ea typeface="华文中宋" panose="02010600040101010101" charset="-122"/>
                <a:cs typeface="微软雅黑" panose="020B0503020204020204" pitchFamily="34" charset="-122"/>
              </a:rPr>
              <a:t>是马克思主义政党的</a:t>
            </a:r>
            <a:r>
              <a:rPr sz="2400" u="none" dirty="0">
                <a:solidFill>
                  <a:srgbClr val="C00000"/>
                </a:solidFill>
                <a:latin typeface="华文中宋" panose="02010600040101010101" charset="-122"/>
                <a:ea typeface="华文中宋" panose="02010600040101010101" charset="-122"/>
              </a:rPr>
              <a:t>根本观点</a:t>
            </a:r>
            <a:r>
              <a:rPr sz="2400" b="0" u="none" dirty="0">
                <a:latin typeface="华文中宋" panose="02010600040101010101" charset="-122"/>
                <a:ea typeface="华文中宋" panose="02010600040101010101" charset="-122"/>
                <a:cs typeface="微软雅黑" panose="020B0503020204020204" pitchFamily="34" charset="-122"/>
              </a:rPr>
              <a:t>。主要包括以下四个方面的内容： </a:t>
            </a:r>
            <a:endParaRPr sz="2400" b="0" u="none" spc="-5" dirty="0">
              <a:latin typeface="华文中宋" panose="02010600040101010101" charset="-122"/>
              <a:ea typeface="华文中宋" panose="02010600040101010101" charset="-122"/>
              <a:cs typeface="微软雅黑" panose="020B0503020204020204" pitchFamily="34" charset="-122"/>
            </a:endParaRPr>
          </a:p>
          <a:p>
            <a:pPr marL="656590" marR="1376680" indent="-180340" algn="l">
              <a:lnSpc>
                <a:spcPct val="150000"/>
              </a:lnSpc>
              <a:spcBef>
                <a:spcPts val="1610"/>
              </a:spcBef>
            </a:pPr>
            <a:r>
              <a:rPr lang="en-US" altLang="en-US" sz="2400" u="none" dirty="0">
                <a:latin typeface="华文中宋" panose="02010600040101010101" charset="-122"/>
                <a:ea typeface="华文中宋" panose="02010600040101010101" charset="-122"/>
                <a:cs typeface="微软雅黑" panose="020B0503020204020204" pitchFamily="34" charset="-122"/>
              </a:rPr>
              <a:t>A</a:t>
            </a:r>
            <a:r>
              <a:rPr sz="2400" u="none" dirty="0">
                <a:latin typeface="华文中宋" panose="02010600040101010101" charset="-122"/>
                <a:ea typeface="华文中宋" panose="02010600040101010101" charset="-122"/>
                <a:cs typeface="微软雅黑" panose="020B0503020204020204" pitchFamily="34" charset="-122"/>
              </a:rPr>
              <a:t>. </a:t>
            </a:r>
            <a:r>
              <a:rPr lang="en-US" altLang="" sz="2400" u="none" dirty="0">
                <a:latin typeface="华文中宋" panose="02010600040101010101" charset="-122"/>
                <a:ea typeface="华文中宋" panose="02010600040101010101" charset="-122"/>
                <a:cs typeface="微软雅黑" panose="020B0503020204020204" pitchFamily="34" charset="-122"/>
              </a:rPr>
              <a:t>___________</a:t>
            </a:r>
            <a:r>
              <a:rPr sz="2400" u="none" dirty="0">
                <a:latin typeface="华文中宋" panose="02010600040101010101" charset="-122"/>
                <a:ea typeface="华文中宋" panose="02010600040101010101" charset="-122"/>
                <a:cs typeface="微软雅黑" panose="020B0503020204020204" pitchFamily="34" charset="-122"/>
              </a:rPr>
              <a:t>。</a:t>
            </a:r>
            <a:r>
              <a:rPr lang="en-US" sz="2400" noProof="1">
                <a:latin typeface="华文中宋" panose="02010600040101010101" charset="-122"/>
                <a:ea typeface="华文中宋" panose="02010600040101010101" charset="-122"/>
                <a:cs typeface="微软雅黑" panose="020B0503020204020204" pitchFamily="34" charset="-122"/>
              </a:rPr>
              <a:t>（</a:t>
            </a:r>
            <a:r>
              <a:rPr lang="en-US" sz="2400" b="1" noProof="1">
                <a:solidFill>
                  <a:srgbClr val="FF0000"/>
                </a:solidFill>
                <a:latin typeface="华文中宋" panose="02010600040101010101" charset="-122"/>
                <a:ea typeface="华文中宋" panose="02010600040101010101" charset="-122"/>
                <a:cs typeface="微软雅黑" panose="020B0503020204020204" pitchFamily="34" charset="-122"/>
              </a:rPr>
              <a:t>党的根本宗旨</a:t>
            </a:r>
            <a:r>
              <a:rPr lang="en-US" sz="2400" noProof="1">
                <a:latin typeface="华文中宋" panose="02010600040101010101" charset="-122"/>
                <a:ea typeface="华文中宋" panose="02010600040101010101" charset="-122"/>
                <a:cs typeface="微软雅黑" panose="020B0503020204020204" pitchFamily="34" charset="-122"/>
              </a:rPr>
              <a:t>）</a:t>
            </a:r>
            <a:r>
              <a:rPr lang="zh-CN" altLang="en-US" sz="2400" noProof="1" smtClean="0">
                <a:latin typeface="华文中宋" panose="02010600040101010101" charset="-122"/>
                <a:ea typeface="华文中宋" panose="02010600040101010101" charset="-122"/>
                <a:cs typeface="微软雅黑" panose="020B0503020204020204" pitchFamily="34" charset="-122"/>
              </a:rPr>
              <a:t>选择</a:t>
            </a:r>
            <a:endParaRPr lang="en-US" altLang="zh-CN" sz="2400" noProof="1">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sym typeface="+mn-ea"/>
              </a:rPr>
              <a:t>2、</a:t>
            </a:r>
            <a:r>
              <a:rPr kumimoji="0" lang="zh-CN" altLang="" sz="2400" b="0" i="0" u="none" strike="noStrike" kern="0" cap="none" spc="0" normalizeH="0" baseline="0" noProof="1"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群众路线</a:t>
            </a:r>
            <a:r>
              <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sym typeface="+mn-ea"/>
              </a:rPr>
              <a:t>基本出发点和归宿:</a:t>
            </a:r>
            <a:endPar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 sz="2400" b="1" dirty="0">
                <a:solidFill>
                  <a:srgbClr val="FF0000"/>
                </a:solidFill>
                <a:latin typeface="华文中宋" panose="02010600040101010101" charset="-122"/>
                <a:ea typeface="华文中宋" panose="02010600040101010101" charset="-122"/>
                <a:cs typeface="微软雅黑" panose="020B0503020204020204" pitchFamily="34" charset="-122"/>
              </a:rPr>
              <a:t>A_____________</a:t>
            </a:r>
            <a:r>
              <a:rPr sz="2400" b="0" dirty="0">
                <a:latin typeface="华文中宋" panose="02010600040101010101" charset="-122"/>
                <a:ea typeface="华文中宋" panose="02010600040101010101" charset="-122"/>
                <a:cs typeface="微软雅黑" panose="020B0503020204020204" pitchFamily="34" charset="-122"/>
              </a:rPr>
              <a:t>，</a:t>
            </a:r>
            <a:endParaRPr sz="2400" b="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 sz="2400" b="0" dirty="0">
                <a:latin typeface="华文中宋" panose="02010600040101010101" charset="-122"/>
                <a:ea typeface="华文中宋" panose="02010600040101010101" charset="-122"/>
                <a:cs typeface="微软雅黑" panose="020B0503020204020204" pitchFamily="34" charset="-122"/>
              </a:rPr>
              <a:t>B</a:t>
            </a:r>
            <a:r>
              <a:rPr sz="2400" b="0" dirty="0">
                <a:latin typeface="华文中宋" panose="02010600040101010101" charset="-122"/>
                <a:ea typeface="华文中宋" panose="02010600040101010101" charset="-122"/>
                <a:cs typeface="微软雅黑" panose="020B0503020204020204" pitchFamily="34" charset="-122"/>
              </a:rPr>
              <a:t>一切依靠群众，</a:t>
            </a:r>
            <a:endParaRPr sz="2400" b="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 sz="2400" dirty="0">
                <a:latin typeface="华文中宋" panose="02010600040101010101" charset="-122"/>
                <a:ea typeface="华文中宋" panose="02010600040101010101" charset="-122"/>
                <a:cs typeface="微软雅黑" panose="020B0503020204020204" pitchFamily="34" charset="-122"/>
              </a:rPr>
              <a:t>C</a:t>
            </a:r>
            <a:r>
              <a:rPr sz="2400" dirty="0">
                <a:latin typeface="华文中宋" panose="02010600040101010101" charset="-122"/>
                <a:ea typeface="华文中宋" panose="02010600040101010101" charset="-122"/>
                <a:cs typeface="微软雅黑" panose="020B0503020204020204" pitchFamily="34" charset="-122"/>
              </a:rPr>
              <a:t>从群众中来，</a:t>
            </a:r>
            <a:endParaRPr sz="240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 sz="2400" dirty="0">
                <a:latin typeface="华文中宋" panose="02010600040101010101" charset="-122"/>
                <a:ea typeface="华文中宋" panose="02010600040101010101" charset="-122"/>
                <a:cs typeface="微软雅黑" panose="020B0503020204020204" pitchFamily="34" charset="-122"/>
              </a:rPr>
              <a:t>D</a:t>
            </a:r>
            <a:r>
              <a:rPr sz="2400" dirty="0">
                <a:latin typeface="华文中宋" panose="02010600040101010101" charset="-122"/>
                <a:ea typeface="华文中宋" panose="02010600040101010101" charset="-122"/>
                <a:cs typeface="微软雅黑" panose="020B0503020204020204" pitchFamily="34" charset="-122"/>
              </a:rPr>
              <a:t>到群众中去。</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文本框 2"/>
          <p:cNvSpPr txBox="1"/>
          <p:nvPr/>
        </p:nvSpPr>
        <p:spPr>
          <a:xfrm>
            <a:off x="8013065" y="5030470"/>
            <a:ext cx="2038985" cy="460375"/>
          </a:xfrm>
          <a:prstGeom prst="rect">
            <a:avLst/>
          </a:prstGeom>
          <a:noFill/>
        </p:spPr>
        <p:txBody>
          <a:bodyPr wrap="square" rtlCol="0">
            <a:spAutoFit/>
          </a:bodyPr>
          <a:lstStyle/>
          <a:p>
            <a:endParaRPr lang="zh-CN" altLang="en-US" sz="2400" kern="0" dirty="0">
              <a:solidFill>
                <a:srgbClr val="C00000"/>
              </a:solidFill>
              <a:latin typeface="华文中宋" panose="02010600040101010101" charset="-122"/>
              <a:ea typeface="华文中宋" panose="02010600040101010101" charset="-122"/>
              <a:cs typeface="+mn-ea"/>
            </a:endParaRPr>
          </a:p>
        </p:txBody>
      </p:sp>
      <p:sp>
        <p:nvSpPr>
          <p:cNvPr id="4" name="文本框 3"/>
          <p:cNvSpPr txBox="1"/>
          <p:nvPr/>
        </p:nvSpPr>
        <p:spPr>
          <a:xfrm>
            <a:off x="1809750" y="-6985"/>
            <a:ext cx="8425815" cy="521970"/>
          </a:xfrm>
          <a:prstGeom prst="rect">
            <a:avLst/>
          </a:prstGeom>
          <a:noFill/>
        </p:spPr>
        <p:txBody>
          <a:bodyPr wrap="square" rtlCol="0" anchor="t">
            <a:spAutoFit/>
          </a:bodyPr>
          <a:p>
            <a:pPr marL="12700">
              <a:lnSpc>
                <a:spcPct val="100000"/>
              </a:lnSpc>
              <a:tabLst>
                <a:tab pos="1266190" algn="l"/>
              </a:tabLst>
            </a:pPr>
            <a:r>
              <a:rPr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28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lang="en-US" altLang="zh-CN" sz="2400" dirty="0"/>
              <a:t>#.</a:t>
            </a:r>
            <a:r>
              <a:rPr lang="zh-CN" altLang="en-US" sz="2400" dirty="0"/>
              <a:t>认识主体具有的突出特点是</a:t>
            </a:r>
            <a:r>
              <a:rPr lang="en-US" altLang="zh-CN" sz="2400" dirty="0"/>
              <a:t>( </a:t>
            </a:r>
            <a:r>
              <a:rPr lang="en-US" altLang="zh-CN" sz="2400" b="1" dirty="0">
                <a:solidFill>
                  <a:srgbClr val="FF0000"/>
                </a:solidFill>
              </a:rPr>
              <a:t>A</a:t>
            </a:r>
            <a:r>
              <a:rPr lang="en-US" altLang="zh-CN" sz="2400" dirty="0" smtClean="0"/>
              <a:t>)</a:t>
            </a:r>
            <a:endParaRPr lang="en-US" altLang="zh-CN" sz="2400" dirty="0"/>
          </a:p>
          <a:p>
            <a:br>
              <a:rPr lang="zh-CN" altLang="en-US" sz="2400" dirty="0" smtClean="0"/>
            </a:br>
            <a:r>
              <a:rPr lang="en-US" altLang="zh-CN" sz="2400" b="1" dirty="0">
                <a:solidFill>
                  <a:srgbClr val="FF0000"/>
                </a:solidFill>
              </a:rPr>
              <a:t>A</a:t>
            </a:r>
            <a:r>
              <a:rPr lang="zh-CN" altLang="en-US" sz="2400" b="1" dirty="0">
                <a:solidFill>
                  <a:srgbClr val="FF0000"/>
                </a:solidFill>
              </a:rPr>
              <a:t>、 能动性</a:t>
            </a:r>
            <a:endParaRPr lang="zh-CN" altLang="en-US" sz="2400" b="1" dirty="0">
              <a:solidFill>
                <a:srgbClr val="FF0000"/>
              </a:solidFill>
            </a:endParaRPr>
          </a:p>
          <a:p>
            <a:r>
              <a:rPr lang="en-US" altLang="zh-CN" sz="2400" dirty="0"/>
              <a:t>B</a:t>
            </a:r>
            <a:r>
              <a:rPr lang="zh-CN" altLang="en-US" sz="2400" dirty="0"/>
              <a:t>、 被动性</a:t>
            </a:r>
            <a:endParaRPr lang="zh-CN" altLang="en-US" sz="2400" dirty="0"/>
          </a:p>
          <a:p>
            <a:r>
              <a:rPr lang="en-US" altLang="zh-CN" sz="2400" dirty="0"/>
              <a:t>C</a:t>
            </a:r>
            <a:r>
              <a:rPr lang="zh-CN" altLang="en-US" sz="2400" dirty="0"/>
              <a:t>、 消极性</a:t>
            </a:r>
            <a:endParaRPr lang="zh-CN" altLang="en-US" sz="2400" dirty="0"/>
          </a:p>
          <a:p>
            <a:r>
              <a:rPr lang="en-US" altLang="zh-CN" sz="2400" dirty="0"/>
              <a:t>D</a:t>
            </a:r>
            <a:r>
              <a:rPr lang="zh-CN" altLang="en-US" sz="2400" dirty="0"/>
              <a:t>、 积极性</a:t>
            </a:r>
            <a:endParaRPr lang="zh-CN" altLang="en-US" sz="2400" dirty="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07224" y="708065"/>
            <a:ext cx="12740168" cy="5441315"/>
          </a:xfrm>
          <a:prstGeom prst="rect">
            <a:avLst/>
          </a:prstGeom>
        </p:spPr>
        <p:txBody>
          <a:bodyPr vert="horz" wrap="square" lIns="0" tIns="0" rIns="0" bIns="0" rtlCol="0">
            <a:spAutoFit/>
          </a:bodyPr>
          <a:lstStyle/>
          <a:p>
            <a:pPr marL="1047750" algn="l">
              <a:lnSpc>
                <a:spcPct val="150000"/>
              </a:lnSpc>
            </a:pPr>
            <a:r>
              <a:rPr sz="2400" dirty="0">
                <a:latin typeface="华文中宋" panose="02010600040101010101" charset="-122"/>
                <a:ea typeface="华文中宋" panose="02010600040101010101" charset="-122"/>
              </a:rPr>
              <a:t>【知识点</a:t>
            </a:r>
            <a:r>
              <a:rPr sz="2400" spc="-5" dirty="0">
                <a:latin typeface="华文中宋" panose="02010600040101010101" charset="-122"/>
                <a:ea typeface="华文中宋" panose="02010600040101010101" charset="-122"/>
              </a:rPr>
              <a:t>3】无产阶级政党的群众观点和群众路线</a:t>
            </a:r>
            <a:endParaRPr sz="2400" spc="-5" dirty="0">
              <a:latin typeface="华文中宋" panose="02010600040101010101" charset="-122"/>
              <a:ea typeface="华文中宋" panose="02010600040101010101" charset="-122"/>
            </a:endParaRPr>
          </a:p>
          <a:p>
            <a:pPr marL="656590" marR="1376680" indent="-180340" algn="l">
              <a:lnSpc>
                <a:spcPct val="150000"/>
              </a:lnSpc>
              <a:spcBef>
                <a:spcPts val="1610"/>
              </a:spcBef>
            </a:pPr>
            <a:r>
              <a:rPr lang="en-US" altLang="en-US" sz="2400" u="none" dirty="0">
                <a:solidFill>
                  <a:srgbClr val="C00000"/>
                </a:solidFill>
                <a:latin typeface="华文中宋" panose="02010600040101010101" charset="-122"/>
                <a:ea typeface="华文中宋" panose="02010600040101010101" charset="-122"/>
              </a:rPr>
              <a:t>1</a:t>
            </a:r>
            <a:r>
              <a:rPr lang="zh-CN" altLang="en-US" sz="2400" u="none" dirty="0">
                <a:solidFill>
                  <a:srgbClr val="C00000"/>
                </a:solidFill>
                <a:latin typeface="华文中宋" panose="02010600040101010101" charset="-122"/>
                <a:ea typeface="华文中宋" panose="02010600040101010101" charset="-122"/>
              </a:rPr>
              <a:t>、</a:t>
            </a:r>
            <a:r>
              <a:rPr sz="2400" u="none" dirty="0">
                <a:solidFill>
                  <a:srgbClr val="C00000"/>
                </a:solidFill>
                <a:latin typeface="华文中宋" panose="02010600040101010101" charset="-122"/>
                <a:ea typeface="华文中宋" panose="02010600040101010101" charset="-122"/>
              </a:rPr>
              <a:t>群众观点</a:t>
            </a:r>
            <a:r>
              <a:rPr sz="2400" b="0" u="none" dirty="0">
                <a:latin typeface="华文中宋" panose="02010600040101010101" charset="-122"/>
                <a:ea typeface="华文中宋" panose="02010600040101010101" charset="-122"/>
                <a:cs typeface="微软雅黑" panose="020B0503020204020204" pitchFamily="34" charset="-122"/>
              </a:rPr>
              <a:t>是马克思主义政党的</a:t>
            </a:r>
            <a:r>
              <a:rPr sz="2400" u="none" dirty="0">
                <a:solidFill>
                  <a:srgbClr val="C00000"/>
                </a:solidFill>
                <a:latin typeface="华文中宋" panose="02010600040101010101" charset="-122"/>
                <a:ea typeface="华文中宋" panose="02010600040101010101" charset="-122"/>
              </a:rPr>
              <a:t>根本观点</a:t>
            </a:r>
            <a:r>
              <a:rPr sz="2400" b="0" u="none" dirty="0">
                <a:latin typeface="华文中宋" panose="02010600040101010101" charset="-122"/>
                <a:ea typeface="华文中宋" panose="02010600040101010101" charset="-122"/>
                <a:cs typeface="微软雅黑" panose="020B0503020204020204" pitchFamily="34" charset="-122"/>
              </a:rPr>
              <a:t>。主要包括以下四个方面的内容： </a:t>
            </a:r>
            <a:endParaRPr sz="2400" b="0" u="none" spc="-5" dirty="0">
              <a:latin typeface="华文中宋" panose="02010600040101010101" charset="-122"/>
              <a:ea typeface="华文中宋" panose="02010600040101010101" charset="-122"/>
              <a:cs typeface="微软雅黑" panose="020B0503020204020204" pitchFamily="34" charset="-122"/>
            </a:endParaRPr>
          </a:p>
          <a:p>
            <a:pPr marL="656590" marR="1376680" indent="-180340" algn="l">
              <a:lnSpc>
                <a:spcPct val="150000"/>
              </a:lnSpc>
              <a:spcBef>
                <a:spcPts val="1610"/>
              </a:spcBef>
            </a:pPr>
            <a:r>
              <a:rPr lang="en-US" altLang="en-US" sz="2400" u="none" dirty="0">
                <a:latin typeface="华文中宋" panose="02010600040101010101" charset="-122"/>
                <a:ea typeface="华文中宋" panose="02010600040101010101" charset="-122"/>
                <a:cs typeface="微软雅黑" panose="020B0503020204020204" pitchFamily="34" charset="-122"/>
              </a:rPr>
              <a:t>A</a:t>
            </a:r>
            <a:r>
              <a:rPr sz="2400" u="none" dirty="0">
                <a:latin typeface="华文中宋" panose="02010600040101010101" charset="-122"/>
                <a:ea typeface="华文中宋" panose="02010600040101010101" charset="-122"/>
                <a:cs typeface="微软雅黑" panose="020B0503020204020204" pitchFamily="34" charset="-122"/>
              </a:rPr>
              <a:t>. </a:t>
            </a:r>
            <a:r>
              <a:rPr sz="2400" u="none" dirty="0" err="1">
                <a:latin typeface="华文中宋" panose="02010600040101010101" charset="-122"/>
                <a:ea typeface="华文中宋" panose="02010600040101010101" charset="-122"/>
                <a:cs typeface="微软雅黑" panose="020B0503020204020204" pitchFamily="34" charset="-122"/>
              </a:rPr>
              <a:t>全心全意为人民服务的观</a:t>
            </a:r>
            <a:r>
              <a:rPr lang="zh-CN" altLang="en-US" sz="2400" u="none" dirty="0" err="1">
                <a:latin typeface="华文中宋" panose="02010600040101010101" charset="-122"/>
                <a:ea typeface="华文中宋" panose="02010600040101010101" charset="-122"/>
                <a:cs typeface="微软雅黑" panose="020B0503020204020204" pitchFamily="34" charset="-122"/>
              </a:rPr>
              <a:t>点</a:t>
            </a:r>
            <a:r>
              <a:rPr sz="2400" u="none" dirty="0">
                <a:latin typeface="华文中宋" panose="02010600040101010101" charset="-122"/>
                <a:ea typeface="华文中宋" panose="02010600040101010101" charset="-122"/>
                <a:cs typeface="微软雅黑" panose="020B0503020204020204" pitchFamily="34" charset="-122"/>
              </a:rPr>
              <a:t>。</a:t>
            </a:r>
            <a:r>
              <a:rPr lang="en-US" sz="2400" noProof="1">
                <a:latin typeface="华文中宋" panose="02010600040101010101" charset="-122"/>
                <a:ea typeface="华文中宋" panose="02010600040101010101" charset="-122"/>
                <a:cs typeface="微软雅黑" panose="020B0503020204020204" pitchFamily="34" charset="-122"/>
              </a:rPr>
              <a:t>（</a:t>
            </a:r>
            <a:r>
              <a:rPr lang="en-US" sz="2400" b="1" noProof="1">
                <a:solidFill>
                  <a:srgbClr val="FF0000"/>
                </a:solidFill>
                <a:latin typeface="华文中宋" panose="02010600040101010101" charset="-122"/>
                <a:ea typeface="华文中宋" panose="02010600040101010101" charset="-122"/>
                <a:cs typeface="微软雅黑" panose="020B0503020204020204" pitchFamily="34" charset="-122"/>
              </a:rPr>
              <a:t>党的根本宗旨</a:t>
            </a:r>
            <a:r>
              <a:rPr lang="en-US" sz="2400" noProof="1">
                <a:latin typeface="华文中宋" panose="02010600040101010101" charset="-122"/>
                <a:ea typeface="华文中宋" panose="02010600040101010101" charset="-122"/>
                <a:cs typeface="微软雅黑" panose="020B0503020204020204" pitchFamily="34" charset="-122"/>
              </a:rPr>
              <a:t>）</a:t>
            </a:r>
            <a:r>
              <a:rPr lang="zh-CN" altLang="en-US" sz="2400" noProof="1" smtClean="0">
                <a:latin typeface="华文中宋" panose="02010600040101010101" charset="-122"/>
                <a:ea typeface="华文中宋" panose="02010600040101010101" charset="-122"/>
                <a:cs typeface="微软雅黑" panose="020B0503020204020204" pitchFamily="34" charset="-122"/>
              </a:rPr>
              <a:t>选择</a:t>
            </a:r>
            <a:endParaRPr lang="en-US" altLang="zh-CN" sz="2400" noProof="1">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sym typeface="+mn-ea"/>
              </a:rPr>
              <a:t>2、</a:t>
            </a:r>
            <a:r>
              <a:rPr kumimoji="0" lang="zh-CN" altLang="en-US" sz="2400" b="0" i="0" u="none" strike="noStrike" kern="0" cap="none" spc="0" normalizeH="0" baseline="0" noProof="1"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群众路线</a:t>
            </a:r>
            <a:r>
              <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sym typeface="+mn-ea"/>
              </a:rPr>
              <a:t>基本出发点和归宿:</a:t>
            </a:r>
            <a:endParaRPr kumimoji="0" sz="2400" b="0" i="0" u="none" strike="noStrike" kern="0" cap="none" spc="0" normalizeH="0" baseline="0" noProof="1"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en-US" sz="2400" b="1" dirty="0">
                <a:solidFill>
                  <a:srgbClr val="FF0000"/>
                </a:solidFill>
                <a:latin typeface="华文中宋" panose="02010600040101010101" charset="-122"/>
                <a:ea typeface="华文中宋" panose="02010600040101010101" charset="-122"/>
                <a:cs typeface="微软雅黑" panose="020B0503020204020204" pitchFamily="34" charset="-122"/>
              </a:rPr>
              <a:t>A</a:t>
            </a:r>
            <a:r>
              <a:rPr sz="2400" b="1" dirty="0">
                <a:solidFill>
                  <a:srgbClr val="FF0000"/>
                </a:solidFill>
                <a:latin typeface="华文中宋" panose="02010600040101010101" charset="-122"/>
                <a:ea typeface="华文中宋" panose="02010600040101010101" charset="-122"/>
                <a:cs typeface="微软雅黑" panose="020B0503020204020204" pitchFamily="34" charset="-122"/>
              </a:rPr>
              <a:t>一切为了群众</a:t>
            </a:r>
            <a:r>
              <a:rPr sz="2400" b="0" dirty="0">
                <a:latin typeface="华文中宋" panose="02010600040101010101" charset="-122"/>
                <a:ea typeface="华文中宋" panose="02010600040101010101" charset="-122"/>
                <a:cs typeface="微软雅黑" panose="020B0503020204020204" pitchFamily="34" charset="-122"/>
              </a:rPr>
              <a:t>，</a:t>
            </a:r>
            <a:endParaRPr sz="2400" b="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en-US" sz="2400" b="0" dirty="0">
                <a:latin typeface="华文中宋" panose="02010600040101010101" charset="-122"/>
                <a:ea typeface="华文中宋" panose="02010600040101010101" charset="-122"/>
                <a:cs typeface="微软雅黑" panose="020B0503020204020204" pitchFamily="34" charset="-122"/>
              </a:rPr>
              <a:t>B</a:t>
            </a:r>
            <a:r>
              <a:rPr sz="2400" b="0" dirty="0">
                <a:latin typeface="华文中宋" panose="02010600040101010101" charset="-122"/>
                <a:ea typeface="华文中宋" panose="02010600040101010101" charset="-122"/>
                <a:cs typeface="微软雅黑" panose="020B0503020204020204" pitchFamily="34" charset="-122"/>
              </a:rPr>
              <a:t>一切依靠群众，</a:t>
            </a:r>
            <a:endParaRPr sz="2400" b="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en-US" sz="2400" dirty="0">
                <a:latin typeface="华文中宋" panose="02010600040101010101" charset="-122"/>
                <a:ea typeface="华文中宋" panose="02010600040101010101" charset="-122"/>
                <a:cs typeface="微软雅黑" panose="020B0503020204020204" pitchFamily="34" charset="-122"/>
              </a:rPr>
              <a:t>C</a:t>
            </a:r>
            <a:r>
              <a:rPr sz="2400" dirty="0">
                <a:latin typeface="华文中宋" panose="02010600040101010101" charset="-122"/>
                <a:ea typeface="华文中宋" panose="02010600040101010101" charset="-122"/>
                <a:cs typeface="微软雅黑" panose="020B0503020204020204" pitchFamily="34" charset="-122"/>
              </a:rPr>
              <a:t>从群众中来，</a:t>
            </a:r>
            <a:endParaRPr sz="2400" dirty="0">
              <a:latin typeface="华文中宋" panose="02010600040101010101" charset="-122"/>
              <a:ea typeface="华文中宋" panose="02010600040101010101" charset="-122"/>
              <a:cs typeface="微软雅黑" panose="020B0503020204020204" pitchFamily="34" charset="-122"/>
            </a:endParaRPr>
          </a:p>
          <a:p>
            <a:pPr marL="628650" marR="5080" indent="-152400" algn="l">
              <a:lnSpc>
                <a:spcPct val="150000"/>
              </a:lnSpc>
              <a:spcBef>
                <a:spcPts val="930"/>
              </a:spcBef>
            </a:pPr>
            <a:r>
              <a:rPr lang="en-US" altLang="en-US" sz="2400" dirty="0">
                <a:latin typeface="华文中宋" panose="02010600040101010101" charset="-122"/>
                <a:ea typeface="华文中宋" panose="02010600040101010101" charset="-122"/>
                <a:cs typeface="微软雅黑" panose="020B0503020204020204" pitchFamily="34" charset="-122"/>
              </a:rPr>
              <a:t>D</a:t>
            </a:r>
            <a:r>
              <a:rPr sz="2400" dirty="0">
                <a:latin typeface="华文中宋" panose="02010600040101010101" charset="-122"/>
                <a:ea typeface="华文中宋" panose="02010600040101010101" charset="-122"/>
                <a:cs typeface="微软雅黑" panose="020B0503020204020204" pitchFamily="34" charset="-122"/>
              </a:rPr>
              <a:t>到群众中去。</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文本框 2"/>
          <p:cNvSpPr txBox="1"/>
          <p:nvPr/>
        </p:nvSpPr>
        <p:spPr>
          <a:xfrm>
            <a:off x="8013065" y="5030470"/>
            <a:ext cx="2038985" cy="460375"/>
          </a:xfrm>
          <a:prstGeom prst="rect">
            <a:avLst/>
          </a:prstGeom>
          <a:noFill/>
        </p:spPr>
        <p:txBody>
          <a:bodyPr wrap="square" rtlCol="0">
            <a:spAutoFit/>
          </a:bodyPr>
          <a:lstStyle/>
          <a:p>
            <a:endParaRPr lang="zh-CN" altLang="en-US" sz="2400" kern="0" dirty="0">
              <a:solidFill>
                <a:srgbClr val="C00000"/>
              </a:solidFill>
              <a:latin typeface="华文中宋" panose="02010600040101010101" charset="-122"/>
              <a:ea typeface="华文中宋" panose="02010600040101010101" charset="-122"/>
              <a:cs typeface="+mn-ea"/>
            </a:endParaRPr>
          </a:p>
        </p:txBody>
      </p:sp>
      <p:sp>
        <p:nvSpPr>
          <p:cNvPr id="4" name="文本框 3"/>
          <p:cNvSpPr txBox="1"/>
          <p:nvPr/>
        </p:nvSpPr>
        <p:spPr>
          <a:xfrm>
            <a:off x="1809750" y="-6985"/>
            <a:ext cx="8425815" cy="521970"/>
          </a:xfrm>
          <a:prstGeom prst="rect">
            <a:avLst/>
          </a:prstGeom>
          <a:noFill/>
        </p:spPr>
        <p:txBody>
          <a:bodyPr wrap="square" rtlCol="0" anchor="t">
            <a:spAutoFit/>
          </a:bodyPr>
          <a:p>
            <a:pPr marL="12700">
              <a:lnSpc>
                <a:spcPct val="100000"/>
              </a:lnSpc>
              <a:tabLst>
                <a:tab pos="1266190" algn="l"/>
              </a:tabLst>
            </a:pPr>
            <a:r>
              <a:rPr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第</a:t>
            </a:r>
            <a:r>
              <a:rPr lang="zh-CN"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三</a:t>
            </a:r>
            <a:r>
              <a:rPr sz="2800" b="1" spc="-20"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节</a:t>
            </a:r>
            <a:r>
              <a:rPr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	 </a:t>
            </a:r>
            <a:r>
              <a:rPr lang="zh-CN" sz="2800" b="1" dirty="0">
                <a:latin typeface="微软雅黑" panose="020B0503020204020204" pitchFamily="34" charset="-122"/>
                <a:ea typeface="微软雅黑" panose="020B0503020204020204" pitchFamily="34" charset="-122"/>
                <a:cs typeface="方正清刻本悦宋简体" panose="02000000000000000000" pitchFamily="2" charset="-122"/>
                <a:sym typeface="+mn-ea"/>
              </a:rPr>
              <a:t>人民群众在历史发展中的作用</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algn="just">
              <a:lnSpc>
                <a:spcPct val="150000"/>
              </a:lnSpc>
              <a:buNone/>
            </a:pPr>
            <a:r>
              <a:rPr lang="en-US" sz="2400" dirty="0" smtClean="0">
                <a:latin typeface="华文中宋" panose="02010600040101010101" charset="-122"/>
                <a:ea typeface="华文中宋" panose="02010600040101010101" charset="-122"/>
                <a:cs typeface="+mn-ea"/>
              </a:rPr>
              <a:t>###</a:t>
            </a:r>
            <a:r>
              <a:rPr lang="zh-CN" altLang="en-US" sz="2400" dirty="0" smtClean="0"/>
              <a:t>党的</a:t>
            </a:r>
            <a:r>
              <a:rPr lang="zh-CN" altLang="en-US" sz="2400" b="1" dirty="0" smtClean="0"/>
              <a:t>根本宗旨</a:t>
            </a:r>
            <a:r>
              <a:rPr lang="zh-CN" altLang="en-US" sz="2400" dirty="0" smtClean="0"/>
              <a:t>是（ ） </a:t>
            </a:r>
            <a:endParaRPr lang="en-US" altLang="zh-CN" sz="2400" dirty="0" smtClean="0"/>
          </a:p>
          <a:p>
            <a:pPr algn="just">
              <a:lnSpc>
                <a:spcPct val="150000"/>
              </a:lnSpc>
              <a:buNone/>
            </a:pPr>
            <a:r>
              <a:rPr lang="en-US" altLang="zh-CN" sz="2400" dirty="0" smtClean="0"/>
              <a:t>A </a:t>
            </a:r>
            <a:r>
              <a:rPr lang="zh-CN" altLang="en-US" sz="2400" dirty="0" smtClean="0"/>
              <a:t>全心全意为人民服务 </a:t>
            </a:r>
            <a:endParaRPr lang="en-US" altLang="zh-CN" sz="2400" dirty="0" smtClean="0"/>
          </a:p>
          <a:p>
            <a:pPr algn="just">
              <a:lnSpc>
                <a:spcPct val="150000"/>
              </a:lnSpc>
              <a:buNone/>
            </a:pPr>
            <a:r>
              <a:rPr lang="en-US" altLang="zh-CN" sz="2400" dirty="0" smtClean="0"/>
              <a:t>B </a:t>
            </a:r>
            <a:r>
              <a:rPr lang="zh-CN" altLang="en-US" sz="2400" dirty="0" smtClean="0"/>
              <a:t>以人为本 </a:t>
            </a:r>
            <a:endParaRPr lang="en-US" altLang="zh-CN" sz="2400" dirty="0" smtClean="0"/>
          </a:p>
          <a:p>
            <a:pPr algn="just">
              <a:lnSpc>
                <a:spcPct val="150000"/>
              </a:lnSpc>
              <a:buNone/>
            </a:pPr>
            <a:r>
              <a:rPr lang="en-US" altLang="zh-CN" sz="2400" dirty="0" smtClean="0"/>
              <a:t>C </a:t>
            </a:r>
            <a:r>
              <a:rPr lang="zh-CN" altLang="en-US" sz="2400" dirty="0" smtClean="0"/>
              <a:t>依法治国 </a:t>
            </a:r>
            <a:endParaRPr lang="en-US" altLang="zh-CN" sz="2400" dirty="0" smtClean="0"/>
          </a:p>
          <a:p>
            <a:pPr algn="just">
              <a:lnSpc>
                <a:spcPct val="150000"/>
              </a:lnSpc>
              <a:buNone/>
            </a:pPr>
            <a:r>
              <a:rPr lang="en-US" altLang="zh-CN" sz="2400" dirty="0" smtClean="0"/>
              <a:t>D </a:t>
            </a:r>
            <a:r>
              <a:rPr lang="zh-CN" altLang="en-US" sz="2400" dirty="0" smtClean="0"/>
              <a:t>从严治党</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algn="just">
              <a:lnSpc>
                <a:spcPct val="150000"/>
              </a:lnSpc>
              <a:buNone/>
            </a:pPr>
            <a:r>
              <a:rPr lang="en-US" sz="2400" dirty="0" smtClean="0">
                <a:latin typeface="华文中宋" panose="02010600040101010101" charset="-122"/>
                <a:ea typeface="华文中宋" panose="02010600040101010101" charset="-122"/>
                <a:cs typeface="+mn-ea"/>
              </a:rPr>
              <a:t>###</a:t>
            </a:r>
            <a:r>
              <a:rPr lang="zh-CN" altLang="en-US" sz="2400" dirty="0" smtClean="0"/>
              <a:t>党的根本宗旨是（</a:t>
            </a:r>
            <a:r>
              <a:rPr lang="en-US" altLang="zh-CN" sz="2400" b="1" dirty="0">
                <a:solidFill>
                  <a:srgbClr val="FF0000"/>
                </a:solidFill>
              </a:rPr>
              <a:t>A</a:t>
            </a:r>
            <a:r>
              <a:rPr lang="zh-CN" altLang="en-US" sz="2400" dirty="0" smtClean="0"/>
              <a:t> ） </a:t>
            </a:r>
            <a:endParaRPr lang="en-US" altLang="zh-CN" sz="2400" dirty="0" smtClean="0"/>
          </a:p>
          <a:p>
            <a:pPr algn="just">
              <a:lnSpc>
                <a:spcPct val="150000"/>
              </a:lnSpc>
              <a:buNone/>
            </a:pPr>
            <a:r>
              <a:rPr lang="en-US" altLang="zh-CN" sz="2400" b="1" dirty="0" smtClean="0">
                <a:solidFill>
                  <a:srgbClr val="FF0000"/>
                </a:solidFill>
              </a:rPr>
              <a:t>A </a:t>
            </a:r>
            <a:r>
              <a:rPr lang="zh-CN" altLang="en-US" sz="2400" b="1" dirty="0" smtClean="0">
                <a:solidFill>
                  <a:srgbClr val="FF0000"/>
                </a:solidFill>
              </a:rPr>
              <a:t>全心全意为人民服务 </a:t>
            </a:r>
            <a:endParaRPr lang="en-US" altLang="zh-CN" sz="2400" b="1" dirty="0" smtClean="0">
              <a:solidFill>
                <a:srgbClr val="FF0000"/>
              </a:solidFill>
            </a:endParaRPr>
          </a:p>
          <a:p>
            <a:pPr algn="just">
              <a:lnSpc>
                <a:spcPct val="150000"/>
              </a:lnSpc>
              <a:buNone/>
            </a:pPr>
            <a:r>
              <a:rPr lang="en-US" altLang="zh-CN" sz="2400" dirty="0" smtClean="0"/>
              <a:t>B </a:t>
            </a:r>
            <a:r>
              <a:rPr lang="zh-CN" altLang="en-US" sz="2400" dirty="0" smtClean="0"/>
              <a:t>以人为本 </a:t>
            </a:r>
            <a:endParaRPr lang="en-US" altLang="zh-CN" sz="2400" dirty="0" smtClean="0"/>
          </a:p>
          <a:p>
            <a:pPr algn="just">
              <a:lnSpc>
                <a:spcPct val="150000"/>
              </a:lnSpc>
              <a:buNone/>
            </a:pPr>
            <a:r>
              <a:rPr lang="en-US" altLang="zh-CN" sz="2400" dirty="0" smtClean="0"/>
              <a:t>C </a:t>
            </a:r>
            <a:r>
              <a:rPr lang="zh-CN" altLang="en-US" sz="2400" dirty="0" smtClean="0"/>
              <a:t>依法治国 </a:t>
            </a:r>
            <a:endParaRPr lang="en-US" altLang="zh-CN" sz="2400" dirty="0" smtClean="0"/>
          </a:p>
          <a:p>
            <a:pPr algn="just">
              <a:lnSpc>
                <a:spcPct val="150000"/>
              </a:lnSpc>
              <a:buNone/>
            </a:pPr>
            <a:r>
              <a:rPr lang="en-US" altLang="zh-CN" sz="2400" dirty="0" smtClean="0"/>
              <a:t>D </a:t>
            </a:r>
            <a:r>
              <a:rPr lang="zh-CN" altLang="en-US" sz="2400" dirty="0" smtClean="0"/>
              <a:t>从严治党</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44245" y="1872615"/>
            <a:ext cx="10769600" cy="4706620"/>
          </a:xfrm>
        </p:spPr>
        <p:txBody>
          <a:bodyPr>
            <a:normAutofit/>
          </a:bodyPr>
          <a:lstStyle/>
          <a:p>
            <a:pPr algn="just">
              <a:lnSpc>
                <a:spcPct val="150000"/>
              </a:lnSpc>
              <a:buNone/>
            </a:pPr>
            <a:r>
              <a:rPr lang="en-US" sz="2400" dirty="0" smtClean="0">
                <a:latin typeface="华文中宋" panose="02010600040101010101" charset="-122"/>
                <a:ea typeface="华文中宋" panose="02010600040101010101" charset="-122"/>
                <a:cs typeface="+mn-ea"/>
              </a:rPr>
              <a:t>###</a:t>
            </a:r>
            <a:r>
              <a:rPr lang="zh-CN" altLang="en-US" sz="2400" dirty="0" smtClean="0"/>
              <a:t>群众路线的基本</a:t>
            </a:r>
            <a:r>
              <a:rPr lang="zh-CN" altLang="en-US" sz="2400" b="1" dirty="0" smtClean="0">
                <a:solidFill>
                  <a:srgbClr val="FF0000"/>
                </a:solidFill>
              </a:rPr>
              <a:t>出发点和最终归宿</a:t>
            </a:r>
            <a:r>
              <a:rPr lang="zh-CN" altLang="en-US" sz="2400" dirty="0" smtClean="0"/>
              <a:t>是（ ）</a:t>
            </a:r>
            <a:endParaRPr sz="2400" dirty="0">
              <a:latin typeface="华文中宋" panose="02010600040101010101" charset="-122"/>
              <a:ea typeface="华文中宋" panose="02010600040101010101" charset="-122"/>
              <a:cs typeface="+mn-ea"/>
            </a:endParaRPr>
          </a:p>
          <a:p>
            <a:pPr algn="just">
              <a:lnSpc>
                <a:spcPct val="150000"/>
              </a:lnSpc>
              <a:buNone/>
            </a:pPr>
            <a:r>
              <a:rPr lang="en-US" altLang="zh-CN" sz="2400" dirty="0" smtClean="0"/>
              <a:t>A </a:t>
            </a:r>
            <a:r>
              <a:rPr lang="zh-CN" altLang="en-US" sz="2400" dirty="0" smtClean="0"/>
              <a:t>一切为了群众 </a:t>
            </a:r>
            <a:endParaRPr lang="en-US" altLang="zh-CN" sz="2400" dirty="0" smtClean="0"/>
          </a:p>
          <a:p>
            <a:pPr algn="just">
              <a:lnSpc>
                <a:spcPct val="150000"/>
              </a:lnSpc>
              <a:buNone/>
            </a:pPr>
            <a:r>
              <a:rPr lang="en-US" altLang="zh-CN" sz="2400" dirty="0" smtClean="0"/>
              <a:t>B </a:t>
            </a:r>
            <a:r>
              <a:rPr lang="zh-CN" altLang="en-US" sz="2400" dirty="0" smtClean="0"/>
              <a:t>从群众中来 </a:t>
            </a:r>
            <a:endParaRPr lang="en-US" altLang="zh-CN" sz="2400" dirty="0" smtClean="0"/>
          </a:p>
          <a:p>
            <a:pPr algn="just">
              <a:lnSpc>
                <a:spcPct val="150000"/>
              </a:lnSpc>
              <a:buNone/>
            </a:pPr>
            <a:r>
              <a:rPr lang="en-US" altLang="zh-CN" sz="2400" dirty="0" smtClean="0"/>
              <a:t>C </a:t>
            </a:r>
            <a:r>
              <a:rPr lang="zh-CN" altLang="en-US" sz="2400" dirty="0" smtClean="0"/>
              <a:t>一切依靠群众 </a:t>
            </a:r>
            <a:endParaRPr lang="en-US" altLang="zh-CN" sz="2400" dirty="0" smtClean="0"/>
          </a:p>
          <a:p>
            <a:pPr algn="just">
              <a:lnSpc>
                <a:spcPct val="150000"/>
              </a:lnSpc>
              <a:buNone/>
            </a:pPr>
            <a:r>
              <a:rPr lang="en-US" altLang="zh-CN" sz="2400" dirty="0" smtClean="0"/>
              <a:t>D </a:t>
            </a:r>
            <a:r>
              <a:rPr lang="zh-CN" altLang="en-US" sz="2400" dirty="0" smtClean="0"/>
              <a:t>到群众中去</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44245" y="1872615"/>
            <a:ext cx="10769600" cy="4706620"/>
          </a:xfrm>
        </p:spPr>
        <p:txBody>
          <a:bodyPr>
            <a:normAutofit/>
          </a:bodyPr>
          <a:lstStyle/>
          <a:p>
            <a:pPr algn="just">
              <a:lnSpc>
                <a:spcPct val="150000"/>
              </a:lnSpc>
              <a:buNone/>
            </a:pPr>
            <a:r>
              <a:rPr lang="en-US" sz="2400" dirty="0" smtClean="0">
                <a:latin typeface="华文中宋" panose="02010600040101010101" charset="-122"/>
                <a:ea typeface="华文中宋" panose="02010600040101010101" charset="-122"/>
                <a:cs typeface="+mn-ea"/>
              </a:rPr>
              <a:t>###</a:t>
            </a:r>
            <a:r>
              <a:rPr lang="zh-CN" altLang="en-US" sz="2400" dirty="0" smtClean="0"/>
              <a:t>群众路线的基本出发点和最终归宿是（</a:t>
            </a:r>
            <a:r>
              <a:rPr lang="en-US" altLang="zh-CN" sz="2400" b="1" dirty="0" smtClean="0">
                <a:solidFill>
                  <a:srgbClr val="FF0000"/>
                </a:solidFill>
              </a:rPr>
              <a:t>A</a:t>
            </a:r>
            <a:r>
              <a:rPr lang="zh-CN" altLang="en-US" sz="2400" dirty="0" smtClean="0"/>
              <a:t> ）</a:t>
            </a:r>
            <a:endParaRPr sz="2400" dirty="0">
              <a:latin typeface="华文中宋" panose="02010600040101010101" charset="-122"/>
              <a:ea typeface="华文中宋" panose="02010600040101010101" charset="-122"/>
              <a:cs typeface="+mn-ea"/>
            </a:endParaRPr>
          </a:p>
          <a:p>
            <a:pPr algn="just">
              <a:lnSpc>
                <a:spcPct val="150000"/>
              </a:lnSpc>
              <a:buNone/>
            </a:pPr>
            <a:r>
              <a:rPr lang="en-US" altLang="zh-CN" sz="2400" b="1" dirty="0" smtClean="0">
                <a:solidFill>
                  <a:srgbClr val="FF0000"/>
                </a:solidFill>
              </a:rPr>
              <a:t>A </a:t>
            </a:r>
            <a:r>
              <a:rPr lang="zh-CN" altLang="en-US" sz="2400" b="1" dirty="0" smtClean="0">
                <a:solidFill>
                  <a:srgbClr val="FF0000"/>
                </a:solidFill>
              </a:rPr>
              <a:t>一切为了群众 </a:t>
            </a:r>
            <a:endParaRPr lang="en-US" altLang="zh-CN" sz="2400" b="1" dirty="0" smtClean="0">
              <a:solidFill>
                <a:srgbClr val="FF0000"/>
              </a:solidFill>
            </a:endParaRPr>
          </a:p>
          <a:p>
            <a:pPr algn="just">
              <a:lnSpc>
                <a:spcPct val="150000"/>
              </a:lnSpc>
              <a:buNone/>
            </a:pPr>
            <a:r>
              <a:rPr lang="en-US" altLang="zh-CN" sz="2400" dirty="0" smtClean="0"/>
              <a:t>B </a:t>
            </a:r>
            <a:r>
              <a:rPr lang="zh-CN" altLang="en-US" sz="2400" dirty="0" smtClean="0"/>
              <a:t>从群众中来 </a:t>
            </a:r>
            <a:endParaRPr lang="en-US" altLang="zh-CN" sz="2400" dirty="0" smtClean="0"/>
          </a:p>
          <a:p>
            <a:pPr algn="just">
              <a:lnSpc>
                <a:spcPct val="150000"/>
              </a:lnSpc>
              <a:buNone/>
            </a:pPr>
            <a:r>
              <a:rPr lang="en-US" altLang="zh-CN" sz="2400" dirty="0" smtClean="0"/>
              <a:t>C </a:t>
            </a:r>
            <a:r>
              <a:rPr lang="zh-CN" altLang="en-US" sz="2400" dirty="0" smtClean="0"/>
              <a:t>一切依靠群众 </a:t>
            </a:r>
            <a:endParaRPr lang="en-US" altLang="zh-CN" sz="2400" dirty="0" smtClean="0"/>
          </a:p>
          <a:p>
            <a:pPr algn="just">
              <a:lnSpc>
                <a:spcPct val="150000"/>
              </a:lnSpc>
              <a:buNone/>
            </a:pPr>
            <a:r>
              <a:rPr lang="en-US" altLang="zh-CN" sz="2400" dirty="0" smtClean="0"/>
              <a:t>D </a:t>
            </a:r>
            <a:r>
              <a:rPr lang="zh-CN" altLang="en-US" sz="2400" dirty="0" smtClean="0"/>
              <a:t>到群众中去</a:t>
            </a:r>
            <a:endParaRPr lang="en-US" altLang="zh-CN" sz="2400" dirty="0" smtClean="0"/>
          </a:p>
          <a:p>
            <a:pPr algn="just">
              <a:lnSpc>
                <a:spcPct val="150000"/>
              </a:lnSpc>
              <a:buNone/>
            </a:pPr>
            <a:r>
              <a:rPr lang="zh-CN" altLang="en-US" sz="2400" dirty="0" smtClean="0"/>
              <a:t>解析 “一切为了群众”，这是群众路线的基本出发点和最终归宿。</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人民群众在历史发展中的作用"/>
          <p:cNvPicPr>
            <a:picLocks noChangeAspect="1"/>
          </p:cNvPicPr>
          <p:nvPr/>
        </p:nvPicPr>
        <p:blipFill>
          <a:blip r:embed="rId1"/>
          <a:stretch>
            <a:fillRect/>
          </a:stretch>
        </p:blipFill>
        <p:spPr>
          <a:xfrm>
            <a:off x="54610" y="41910"/>
            <a:ext cx="12082780" cy="6774180"/>
          </a:xfrm>
          <a:prstGeom prst="rect">
            <a:avLst/>
          </a:prstGeom>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97735" y="2663825"/>
            <a:ext cx="7796530"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latin typeface="方正清刻本悦宋简体" panose="02000000000000000000" pitchFamily="2" charset="-122"/>
                  <a:ea typeface="方正清刻本悦宋简体" panose="02000000000000000000" pitchFamily="2" charset="-122"/>
                </a:rPr>
                <a:t>第四章     资本主义的形成及其本质</a:t>
              </a:r>
              <a:endParaRPr lang="zh-CN" altLang="en-US" sz="2800" b="1">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6" y="6032326"/>
            <a:ext cx="12189404"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D:\x-mind思维导图\马原\第四章 资本主义的形成及其本质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72008"/>
            <a:ext cx="12006633" cy="6525344"/>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p:cNvSpPr/>
          <p:nvPr/>
        </p:nvSpPr>
        <p:spPr>
          <a:xfrm>
            <a:off x="3359696" y="177210"/>
            <a:ext cx="8280920" cy="1800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1108026" y="1202333"/>
            <a:ext cx="8733775" cy="4338320"/>
          </a:xfrm>
          <a:prstGeom prst="rect">
            <a:avLst/>
          </a:prstGeom>
          <a:noFill/>
        </p:spPr>
        <p:txBody>
          <a:bodyPr wrap="square" rtlCol="0">
            <a:spAutoFit/>
          </a:bodyPr>
          <a:lstStyle/>
          <a:p>
            <a:pPr>
              <a:lnSpc>
                <a:spcPct val="200000"/>
              </a:lnSpc>
            </a:pPr>
            <a:r>
              <a:rPr lang="zh-CN" altLang="en-US" sz="2400" b="1" dirty="0" smtClean="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商品经济的产生和发展【选择】</a:t>
            </a:r>
            <a:endParaRPr lang="zh-CN" altLang="en-US" sz="2400" b="1" dirty="0" smtClean="0">
              <a:latin typeface="华文中宋" panose="02010600040101010101" charset="-122"/>
              <a:ea typeface="华文中宋" panose="02010600040101010101" charset="-122"/>
            </a:endParaRPr>
          </a:p>
          <a:p>
            <a:pPr>
              <a:lnSpc>
                <a:spcPct val="200000"/>
              </a:lnSpc>
            </a:pP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商品</a:t>
            </a:r>
            <a:r>
              <a:rPr lang="zh-CN" altLang="en-US" sz="2400" dirty="0">
                <a:latin typeface="华文中宋" panose="02010600040101010101" charset="-122"/>
                <a:ea typeface="华文中宋" panose="02010600040101010101" charset="-122"/>
              </a:rPr>
              <a:t>是为市场</a:t>
            </a:r>
            <a:r>
              <a:rPr lang="zh-CN" altLang="en-US" sz="2400" dirty="0">
                <a:solidFill>
                  <a:srgbClr val="FF0000"/>
                </a:solidFill>
                <a:latin typeface="华文中宋" panose="02010600040101010101" charset="-122"/>
                <a:ea typeface="华文中宋" panose="02010600040101010101" charset="-122"/>
              </a:rPr>
              <a:t>交换</a:t>
            </a:r>
            <a:r>
              <a:rPr lang="zh-CN" altLang="en-US" sz="2400" dirty="0">
                <a:latin typeface="华文中宋" panose="02010600040101010101" charset="-122"/>
                <a:ea typeface="华文中宋" panose="02010600040101010101" charset="-122"/>
              </a:rPr>
              <a:t>而生产的</a:t>
            </a:r>
            <a:r>
              <a:rPr lang="zh-CN" altLang="en-US" sz="2400" dirty="0">
                <a:solidFill>
                  <a:srgbClr val="FF0000"/>
                </a:solidFill>
                <a:latin typeface="华文中宋" panose="02010600040101010101" charset="-122"/>
                <a:ea typeface="华文中宋" panose="02010600040101010101" charset="-122"/>
              </a:rPr>
              <a:t>有用</a:t>
            </a:r>
            <a:r>
              <a:rPr lang="zh-CN" altLang="en-US" sz="2400" dirty="0">
                <a:latin typeface="华文中宋" panose="02010600040101010101" charset="-122"/>
                <a:ea typeface="华文中宋" panose="02010600040101010101" charset="-122"/>
              </a:rPr>
              <a:t>产品</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a:lnSpc>
                <a:spcPct val="200000"/>
              </a:lnSpc>
            </a:pPr>
            <a:r>
              <a:rPr lang="en-US" altLang="zh-CN" sz="2400" dirty="0" smtClean="0">
                <a:latin typeface="华文中宋" panose="02010600040101010101" charset="-122"/>
                <a:ea typeface="华文中宋" panose="02010600040101010101" charset="-122"/>
              </a:rPr>
              <a:t>2</a:t>
            </a:r>
            <a:r>
              <a:rPr lang="zh-CN" altLang="en-US" sz="2400" dirty="0" smtClean="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rPr>
              <a:t>商品生产</a:t>
            </a:r>
            <a:r>
              <a:rPr lang="zh-CN" altLang="en-US" sz="2400" dirty="0">
                <a:latin typeface="华文中宋" panose="02010600040101010101" charset="-122"/>
                <a:ea typeface="华文中宋" panose="02010600040101010101" charset="-122"/>
              </a:rPr>
              <a:t>是以交换为目的而进行的生产活动</a:t>
            </a:r>
            <a:r>
              <a:rPr lang="zh-CN" altLang="en-US" sz="2400" dirty="0" smtClean="0">
                <a:latin typeface="华文中宋" panose="02010600040101010101" charset="-122"/>
                <a:ea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a:lnSpc>
                <a:spcPct val="200000"/>
              </a:lnSpc>
            </a:pPr>
            <a:r>
              <a:rPr lang="en-US" altLang="zh-CN" sz="2400" dirty="0" smtClean="0">
                <a:latin typeface="华文中宋" panose="02010600040101010101" charset="-122"/>
                <a:ea typeface="华文中宋" panose="02010600040101010101" charset="-122"/>
              </a:rPr>
              <a:t>3</a:t>
            </a:r>
            <a:r>
              <a:rPr lang="zh-CN" altLang="zh-CN" sz="2400" dirty="0" smtClean="0">
                <a:latin typeface="华文中宋" panose="02010600040101010101" charset="-122"/>
                <a:ea typeface="华文中宋" panose="02010600040101010101" charset="-122"/>
              </a:rPr>
              <a:t>、</a:t>
            </a:r>
            <a:r>
              <a:rPr lang="zh-CN" altLang="zh-CN" sz="2400" b="1" dirty="0" smtClean="0">
                <a:latin typeface="华文中宋" panose="02010600040101010101" charset="-122"/>
                <a:ea typeface="华文中宋" panose="02010600040101010101" charset="-122"/>
              </a:rPr>
              <a:t>商品交换</a:t>
            </a:r>
            <a:r>
              <a:rPr lang="zh-CN" altLang="zh-CN" sz="2400" dirty="0" smtClean="0">
                <a:latin typeface="华文中宋" panose="02010600040101010101" charset="-122"/>
                <a:ea typeface="华文中宋" panose="02010600040101010101" charset="-122"/>
              </a:rPr>
              <a:t>：商品的互相让渡或以货币为媒介的买卖。</a:t>
            </a:r>
            <a:endParaRPr lang="zh-CN" altLang="zh-CN" sz="2400" dirty="0" smtClean="0">
              <a:latin typeface="华文中宋" panose="02010600040101010101" charset="-122"/>
              <a:ea typeface="华文中宋" panose="02010600040101010101" charset="-122"/>
            </a:endParaRPr>
          </a:p>
          <a:p>
            <a:pPr>
              <a:lnSpc>
                <a:spcPct val="200000"/>
              </a:lnSpc>
            </a:pPr>
            <a:r>
              <a:rPr lang="zh-CN" altLang="en-US" sz="2400" b="1" dirty="0" smtClean="0">
                <a:solidFill>
                  <a:srgbClr val="C00000"/>
                </a:solidFill>
                <a:latin typeface="华文中宋" panose="02010600040101010101" charset="-122"/>
                <a:ea typeface="华文中宋" panose="02010600040101010101" charset="-122"/>
              </a:rPr>
              <a:t>      商品经济</a:t>
            </a: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商品生产</a:t>
            </a: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商品交换</a:t>
            </a:r>
            <a:endParaRPr lang="en-US" altLang="zh-CN" sz="2400" dirty="0" smtClean="0">
              <a:solidFill>
                <a:srgbClr val="C00000"/>
              </a:solidFill>
              <a:latin typeface="华文中宋" panose="02010600040101010101" charset="-122"/>
              <a:ea typeface="华文中宋" panose="02010600040101010101" charset="-122"/>
            </a:endParaRPr>
          </a:p>
          <a:p>
            <a:pPr>
              <a:lnSpc>
                <a:spcPct val="150000"/>
              </a:lnSpc>
            </a:pPr>
            <a:endParaRPr lang="zh-CN" altLang="en-US" sz="2400" b="1" u="sng" dirty="0">
              <a:solidFill>
                <a:srgbClr val="C00000"/>
              </a:solidFill>
              <a:latin typeface="华文中宋" panose="02010600040101010101" charset="-122"/>
              <a:ea typeface="华文中宋" panose="02010600040101010101" charset="-122"/>
            </a:endParaRPr>
          </a:p>
        </p:txBody>
      </p:sp>
      <p:sp>
        <p:nvSpPr>
          <p:cNvPr id="8" name="TextBox 7"/>
          <p:cNvSpPr txBox="1"/>
          <p:nvPr/>
        </p:nvSpPr>
        <p:spPr>
          <a:xfrm>
            <a:off x="11630025" y="555625"/>
            <a:ext cx="1666240" cy="64643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第四章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18"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资本主义的形成</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958801" y="1444268"/>
            <a:ext cx="8733775" cy="2861310"/>
          </a:xfrm>
          <a:prstGeom prst="rect">
            <a:avLst/>
          </a:prstGeom>
          <a:noFill/>
        </p:spPr>
        <p:txBody>
          <a:bodyPr wrap="square" rtlCol="0">
            <a:spAutoFit/>
          </a:bodyPr>
          <a:lstStyle/>
          <a:p>
            <a:pPr>
              <a:lnSpc>
                <a:spcPct val="200000"/>
              </a:lnSpc>
            </a:pPr>
            <a:r>
              <a:rPr lang="zh-CN" altLang="en-US" sz="2400" b="1" dirty="0" smtClean="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商品经济的产生和发展【选择】</a:t>
            </a:r>
            <a:endParaRPr lang="zh-CN" altLang="en-US" sz="2400" b="1" dirty="0" smtClean="0">
              <a:latin typeface="华文中宋" panose="02010600040101010101" charset="-122"/>
              <a:ea typeface="华文中宋" panose="02010600040101010101" charset="-122"/>
            </a:endParaRPr>
          </a:p>
          <a:p>
            <a:pPr>
              <a:lnSpc>
                <a:spcPct val="200000"/>
              </a:lnSpc>
            </a:pPr>
            <a:r>
              <a:rPr lang="en-US" altLang="zh-CN" sz="2400" dirty="0" smtClean="0">
                <a:latin typeface="华文中宋" panose="02010600040101010101" charset="-122"/>
                <a:ea typeface="华文中宋" panose="02010600040101010101" charset="-122"/>
              </a:rPr>
              <a:t>4</a:t>
            </a:r>
            <a:r>
              <a:rPr lang="zh-CN" altLang="en-US" sz="2400" dirty="0" smtClean="0">
                <a:latin typeface="华文中宋" panose="02010600040101010101" charset="-122"/>
                <a:ea typeface="华文中宋" panose="02010600040101010101" charset="-122"/>
              </a:rPr>
              <a:t>、商品经济</a:t>
            </a:r>
            <a:r>
              <a:rPr lang="zh-CN" altLang="en-US" sz="2400" b="1" u="sng" dirty="0">
                <a:solidFill>
                  <a:srgbClr val="C00000"/>
                </a:solidFill>
                <a:latin typeface="华文中宋" panose="02010600040101010101" charset="-122"/>
                <a:ea typeface="华文中宋" panose="02010600040101010101" charset="-122"/>
              </a:rPr>
              <a:t>产生和存在的条件</a:t>
            </a:r>
            <a:r>
              <a:rPr lang="zh-CN" altLang="en-US" sz="2400" b="1" dirty="0" smtClean="0">
                <a:latin typeface="华文中宋" panose="02010600040101010101" charset="-122"/>
                <a:ea typeface="华文中宋" panose="02010600040101010101" charset="-122"/>
              </a:rPr>
              <a:t>：</a:t>
            </a:r>
            <a:endParaRPr lang="en-US" altLang="zh-CN" sz="2400" b="1" dirty="0" smtClean="0">
              <a:latin typeface="华文中宋" panose="02010600040101010101" charset="-122"/>
              <a:ea typeface="华文中宋" panose="02010600040101010101" charset="-122"/>
            </a:endParaRPr>
          </a:p>
          <a:p>
            <a:pPr>
              <a:lnSpc>
                <a:spcPct val="200000"/>
              </a:lnSpc>
            </a:pPr>
            <a:r>
              <a:rPr lang="en-US" altLang="zh-CN" sz="2400" b="1" dirty="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   </a:t>
            </a:r>
            <a:r>
              <a:rPr lang="zh-CN" altLang="en-US" sz="2400" dirty="0" smtClean="0">
                <a:latin typeface="华文中宋" panose="02010600040101010101" charset="-122"/>
                <a:ea typeface="华文中宋" panose="02010600040101010101" charset="-122"/>
              </a:rPr>
              <a:t>①</a:t>
            </a:r>
            <a:r>
              <a:rPr lang="zh-CN" altLang="en-US" sz="2400" u="sng" dirty="0">
                <a:solidFill>
                  <a:srgbClr val="C00000"/>
                </a:solidFill>
                <a:latin typeface="华文中宋" panose="02010600040101010101" charset="-122"/>
                <a:ea typeface="华文中宋" panose="02010600040101010101" charset="-122"/>
              </a:rPr>
              <a:t>社会分工</a:t>
            </a:r>
            <a:r>
              <a:rPr lang="zh-CN" altLang="en-US" sz="2400" dirty="0">
                <a:latin typeface="华文中宋" panose="02010600040101010101" charset="-122"/>
                <a:ea typeface="华文中宋" panose="02010600040101010101" charset="-122"/>
              </a:rPr>
              <a:t>的产生和存在</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a:lnSpc>
                <a:spcPct val="150000"/>
              </a:lnSpc>
            </a:pPr>
            <a:r>
              <a:rPr lang="en-US" altLang="zh-CN" sz="2400" dirty="0">
                <a:latin typeface="华文中宋" panose="02010600040101010101" charset="-122"/>
                <a:ea typeface="华文中宋" panose="02010600040101010101" charset="-122"/>
              </a:rPr>
              <a:t> </a:t>
            </a:r>
            <a:endParaRPr lang="zh-CN" altLang="en-US" sz="2400" b="1" u="sng" dirty="0">
              <a:solidFill>
                <a:srgbClr val="C00000"/>
              </a:solidFill>
              <a:latin typeface="华文中宋" panose="02010600040101010101" charset="-122"/>
              <a:ea typeface="华文中宋" panose="02010600040101010101" charset="-122"/>
            </a:endParaRPr>
          </a:p>
        </p:txBody>
      </p:sp>
      <p:sp>
        <p:nvSpPr>
          <p:cNvPr id="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资本主义的形成</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人</a:t>
            </a:r>
            <a:r>
              <a:rPr lang="zh-CN" altLang="en-US" sz="2400" dirty="0">
                <a:latin typeface="华文中宋" panose="02010600040101010101" charset="-122"/>
                <a:ea typeface="华文中宋" panose="02010600040101010101" charset="-122"/>
                <a:cs typeface="+mn-ea"/>
              </a:rPr>
              <a:t>的实践活动和认识活动所指向的对象是（ ）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认识的主体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B </a:t>
            </a:r>
            <a:r>
              <a:rPr lang="zh-CN" altLang="en-US" sz="2400" dirty="0">
                <a:latin typeface="华文中宋" panose="02010600040101010101" charset="-122"/>
                <a:ea typeface="华文中宋" panose="02010600040101010101" charset="-122"/>
                <a:cs typeface="+mn-ea"/>
              </a:rPr>
              <a:t>认识的客体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C </a:t>
            </a:r>
            <a:r>
              <a:rPr lang="zh-CN" altLang="en-US" sz="2400" dirty="0">
                <a:latin typeface="华文中宋" panose="02010600040101010101" charset="-122"/>
                <a:ea typeface="华文中宋" panose="02010600040101010101" charset="-122"/>
                <a:cs typeface="+mn-ea"/>
              </a:rPr>
              <a:t>认识的中介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D </a:t>
            </a:r>
            <a:r>
              <a:rPr lang="zh-CN" altLang="en-US" sz="2400" dirty="0">
                <a:latin typeface="华文中宋" panose="02010600040101010101" charset="-122"/>
                <a:ea typeface="华文中宋" panose="02010600040101010101" charset="-122"/>
                <a:cs typeface="+mn-ea"/>
              </a:rPr>
              <a:t>认识的结构</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958801" y="1444268"/>
            <a:ext cx="8733775" cy="3046095"/>
          </a:xfrm>
          <a:prstGeom prst="rect">
            <a:avLst/>
          </a:prstGeom>
          <a:noFill/>
        </p:spPr>
        <p:txBody>
          <a:bodyPr wrap="square" rtlCol="0">
            <a:spAutoFit/>
          </a:bodyPr>
          <a:lstStyle/>
          <a:p>
            <a:pPr>
              <a:lnSpc>
                <a:spcPct val="200000"/>
              </a:lnSpc>
            </a:pPr>
            <a:r>
              <a:rPr lang="zh-CN" altLang="en-US" sz="2400" b="1" dirty="0" smtClean="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商品经济的产生和发展</a:t>
            </a:r>
            <a:r>
              <a:rPr lang="zh-CN" altLang="en-US" sz="2400" b="1" dirty="0" smtClean="0">
                <a:solidFill>
                  <a:srgbClr val="00B050"/>
                </a:solidFill>
                <a:latin typeface="华文中宋" panose="02010600040101010101" charset="-122"/>
                <a:ea typeface="华文中宋" panose="02010600040101010101" charset="-122"/>
              </a:rPr>
              <a:t>（选择题）</a:t>
            </a:r>
            <a:endParaRPr lang="en-US" altLang="zh-CN" sz="2400" u="sng" dirty="0" smtClean="0">
              <a:solidFill>
                <a:srgbClr val="C00000"/>
              </a:solidFill>
              <a:latin typeface="华文中宋" panose="02010600040101010101" charset="-122"/>
              <a:ea typeface="华文中宋" panose="02010600040101010101" charset="-122"/>
            </a:endParaRPr>
          </a:p>
          <a:p>
            <a:pPr>
              <a:lnSpc>
                <a:spcPct val="200000"/>
              </a:lnSpc>
            </a:pPr>
            <a:r>
              <a:rPr lang="en-US" altLang="zh-CN" sz="2400" dirty="0" smtClean="0">
                <a:latin typeface="华文中宋" panose="02010600040101010101" charset="-122"/>
                <a:ea typeface="华文中宋" panose="02010600040101010101" charset="-122"/>
              </a:rPr>
              <a:t>4</a:t>
            </a:r>
            <a:r>
              <a:rPr lang="zh-CN" altLang="en-US" sz="2400" dirty="0" smtClean="0">
                <a:latin typeface="华文中宋" panose="02010600040101010101" charset="-122"/>
                <a:ea typeface="华文中宋" panose="02010600040101010101" charset="-122"/>
              </a:rPr>
              <a:t>、商品经济</a:t>
            </a:r>
            <a:r>
              <a:rPr lang="zh-CN" altLang="en-US" sz="2400" b="1" u="sng" dirty="0">
                <a:solidFill>
                  <a:srgbClr val="C00000"/>
                </a:solidFill>
                <a:latin typeface="华文中宋" panose="02010600040101010101" charset="-122"/>
                <a:ea typeface="华文中宋" panose="02010600040101010101" charset="-122"/>
              </a:rPr>
              <a:t>产生和存在的条件</a:t>
            </a:r>
            <a:r>
              <a:rPr lang="zh-CN" altLang="en-US" sz="2400" b="1" dirty="0" smtClean="0">
                <a:latin typeface="华文中宋" panose="02010600040101010101" charset="-122"/>
                <a:ea typeface="华文中宋" panose="02010600040101010101" charset="-122"/>
              </a:rPr>
              <a:t>：</a:t>
            </a:r>
            <a:endParaRPr lang="en-US" altLang="zh-CN" sz="2400" b="1" dirty="0" smtClean="0">
              <a:latin typeface="华文中宋" panose="02010600040101010101" charset="-122"/>
              <a:ea typeface="华文中宋" panose="02010600040101010101" charset="-122"/>
            </a:endParaRPr>
          </a:p>
          <a:p>
            <a:pPr>
              <a:lnSpc>
                <a:spcPct val="200000"/>
              </a:lnSpc>
            </a:pPr>
            <a:r>
              <a:rPr lang="en-US" altLang="zh-CN" sz="2400" b="1" dirty="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   </a:t>
            </a:r>
            <a:r>
              <a:rPr lang="zh-CN" altLang="en-US" sz="2400" dirty="0" smtClean="0">
                <a:latin typeface="华文中宋" panose="02010600040101010101" charset="-122"/>
                <a:ea typeface="华文中宋" panose="02010600040101010101" charset="-122"/>
              </a:rPr>
              <a:t>①</a:t>
            </a:r>
            <a:r>
              <a:rPr lang="zh-CN" altLang="en-US" sz="2400" u="sng" dirty="0">
                <a:solidFill>
                  <a:srgbClr val="C00000"/>
                </a:solidFill>
                <a:latin typeface="华文中宋" panose="02010600040101010101" charset="-122"/>
                <a:ea typeface="华文中宋" panose="02010600040101010101" charset="-122"/>
              </a:rPr>
              <a:t>社会分工</a:t>
            </a:r>
            <a:r>
              <a:rPr lang="zh-CN" altLang="en-US" sz="2400" dirty="0">
                <a:latin typeface="华文中宋" panose="02010600040101010101" charset="-122"/>
                <a:ea typeface="华文中宋" panose="02010600040101010101" charset="-122"/>
              </a:rPr>
              <a:t>的产生和存在</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a:lnSpc>
                <a:spcPct val="200000"/>
              </a:lnSpc>
            </a:pPr>
            <a:r>
              <a:rPr lang="en-US" altLang="zh-CN" sz="2400" dirty="0">
                <a:latin typeface="华文中宋" panose="02010600040101010101" charset="-122"/>
                <a:ea typeface="华文中宋" panose="02010600040101010101" charset="-122"/>
              </a:rPr>
              <a:t> </a:t>
            </a:r>
            <a:r>
              <a:rPr lang="en-US" altLang="zh-CN" sz="2400" dirty="0" smtClean="0">
                <a:latin typeface="华文中宋" panose="02010600040101010101" charset="-122"/>
                <a:ea typeface="华文中宋" panose="02010600040101010101" charset="-122"/>
              </a:rPr>
              <a:t>   </a:t>
            </a:r>
            <a:r>
              <a:rPr lang="zh-CN" altLang="en-US" sz="2400" u="sng" dirty="0" smtClean="0">
                <a:latin typeface="华文中宋" panose="02010600040101010101" charset="-122"/>
                <a:ea typeface="华文中宋" panose="02010600040101010101" charset="-122"/>
              </a:rPr>
              <a:t>②</a:t>
            </a:r>
            <a:r>
              <a:rPr lang="zh-CN" altLang="en-US" sz="2400" u="sng" dirty="0">
                <a:latin typeface="华文中宋" panose="02010600040101010101" charset="-122"/>
                <a:ea typeface="华文中宋" panose="02010600040101010101" charset="-122"/>
              </a:rPr>
              <a:t>生产资料和劳动产品属于</a:t>
            </a:r>
            <a:r>
              <a:rPr lang="zh-CN" altLang="en-US" sz="2400" u="sng" dirty="0">
                <a:solidFill>
                  <a:srgbClr val="FF0000"/>
                </a:solidFill>
                <a:latin typeface="华文中宋" panose="02010600040101010101" charset="-122"/>
                <a:ea typeface="华文中宋" panose="02010600040101010101" charset="-122"/>
              </a:rPr>
              <a:t>不同的所有者</a:t>
            </a:r>
            <a:r>
              <a:rPr lang="zh-CN" altLang="en-US" sz="2400" u="sng" dirty="0" smtClean="0">
                <a:latin typeface="华文中宋" panose="02010600040101010101" charset="-122"/>
                <a:ea typeface="华文中宋" panose="02010600040101010101" charset="-122"/>
              </a:rPr>
              <a:t>。</a:t>
            </a:r>
            <a:r>
              <a:rPr lang="zh-CN" altLang="en-US" sz="2400" b="1" u="sng" dirty="0">
                <a:solidFill>
                  <a:srgbClr val="C00000"/>
                </a:solidFill>
                <a:latin typeface="华文中宋" panose="02010600040101010101" charset="-122"/>
                <a:ea typeface="华文中宋" panose="02010600040101010101" charset="-122"/>
              </a:rPr>
              <a:t>（决定性条件）</a:t>
            </a:r>
            <a:endParaRPr lang="zh-CN" altLang="en-US" sz="2400" b="1" u="sng" dirty="0">
              <a:solidFill>
                <a:srgbClr val="C00000"/>
              </a:solidFill>
              <a:latin typeface="华文中宋" panose="02010600040101010101" charset="-122"/>
              <a:ea typeface="华文中宋" panose="02010600040101010101" charset="-122"/>
            </a:endParaRPr>
          </a:p>
        </p:txBody>
      </p:sp>
      <p:sp>
        <p:nvSpPr>
          <p:cNvPr id="2" name="object 3"/>
          <p:cNvSpPr txBox="1">
            <a:spLocks noGrp="1"/>
          </p:cNvSpPr>
          <p:nvPr/>
        </p:nvSpPr>
        <p:spPr>
          <a:xfrm>
            <a:off x="1266190" y="494030"/>
            <a:ext cx="8575675" cy="492125"/>
          </a:xfrm>
          <a:prstGeom prst="rect">
            <a:avLst/>
          </a:prstGeom>
        </p:spPr>
        <p:txBody>
          <a:bodyPr vert="horz" wrap="square" lIns="0" tIns="0" rIns="0" bIns="0" rtlCol="0">
            <a:spAutoFit/>
          </a:bodyPr>
          <a:lstStyle>
            <a:lvl1pPr>
              <a:defRPr>
                <a:latin typeface="+mj-lt"/>
                <a:ea typeface="+mj-ea"/>
                <a:cs typeface="+mj-cs"/>
              </a:defRPr>
            </a:lvl1pPr>
          </a:lstStyle>
          <a:p>
            <a:pPr marL="12700">
              <a:lnSpc>
                <a:spcPct val="100000"/>
              </a:lnSpc>
              <a:tabLst>
                <a:tab pos="1266190" algn="l"/>
              </a:tabLst>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一</a:t>
            </a:r>
            <a:r>
              <a:rPr sz="3200" b="1" spc="-20"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节</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资本主义的形成</a:t>
            </a:r>
            <a:endParaRPr lang="zh-CN"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7580" y="212522"/>
            <a:ext cx="11451298" cy="6295904"/>
            <a:chOff x="2036359" y="2005769"/>
            <a:chExt cx="9768715" cy="4977093"/>
          </a:xfrm>
        </p:grpSpPr>
        <p:sp>
          <p:nvSpPr>
            <p:cNvPr id="3" name="任意多边形 2"/>
            <p:cNvSpPr/>
            <p:nvPr/>
          </p:nvSpPr>
          <p:spPr>
            <a:xfrm>
              <a:off x="3974307" y="4410537"/>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3974307" y="4165153"/>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2428973" y="3428997"/>
              <a:ext cx="257555" cy="3017742"/>
            </a:xfrm>
            <a:custGeom>
              <a:avLst/>
              <a:gdLst>
                <a:gd name="connsiteX0" fmla="*/ 0 w 257555"/>
                <a:gd name="connsiteY0" fmla="*/ 0 h 981538"/>
                <a:gd name="connsiteX1" fmla="*/ 128777 w 257555"/>
                <a:gd name="connsiteY1" fmla="*/ 0 h 981538"/>
                <a:gd name="connsiteX2" fmla="*/ 128777 w 257555"/>
                <a:gd name="connsiteY2" fmla="*/ 981538 h 981538"/>
                <a:gd name="connsiteX3" fmla="*/ 257555 w 257555"/>
                <a:gd name="connsiteY3" fmla="*/ 981538 h 981538"/>
              </a:gdLst>
              <a:ahLst/>
              <a:cxnLst>
                <a:cxn ang="0">
                  <a:pos x="connsiteX0" y="connsiteY0"/>
                </a:cxn>
                <a:cxn ang="0">
                  <a:pos x="connsiteX1" y="connsiteY1"/>
                </a:cxn>
                <a:cxn ang="0">
                  <a:pos x="connsiteX2" y="connsiteY2"/>
                </a:cxn>
                <a:cxn ang="0">
                  <a:pos x="connsiteX3" y="connsiteY3"/>
                </a:cxn>
              </a:cxnLst>
              <a:rect l="l" t="t" r="r" b="b"/>
              <a:pathLst>
                <a:path w="257555" h="981538">
                  <a:moveTo>
                    <a:pt x="0" y="0"/>
                  </a:moveTo>
                  <a:lnTo>
                    <a:pt x="128777" y="0"/>
                  </a:lnTo>
                  <a:lnTo>
                    <a:pt x="128777" y="981538"/>
                  </a:lnTo>
                  <a:lnTo>
                    <a:pt x="257555" y="981538"/>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16109" tIns="465400" rIns="116108" bIns="4654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6" name="任意多边形 5"/>
            <p:cNvSpPr/>
            <p:nvPr/>
          </p:nvSpPr>
          <p:spPr>
            <a:xfrm>
              <a:off x="10133670"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7" name="任意多边形 6"/>
            <p:cNvSpPr/>
            <p:nvPr/>
          </p:nvSpPr>
          <p:spPr>
            <a:xfrm>
              <a:off x="8596216"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7"/>
            <p:cNvSpPr/>
            <p:nvPr/>
          </p:nvSpPr>
          <p:spPr>
            <a:xfrm>
              <a:off x="5519640"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8"/>
            <p:cNvSpPr/>
            <p:nvPr/>
          </p:nvSpPr>
          <p:spPr>
            <a:xfrm>
              <a:off x="3974307" y="3428999"/>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9"/>
            <p:cNvSpPr/>
            <p:nvPr/>
          </p:nvSpPr>
          <p:spPr>
            <a:xfrm>
              <a:off x="10133668"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10"/>
            <p:cNvSpPr/>
            <p:nvPr/>
          </p:nvSpPr>
          <p:spPr>
            <a:xfrm>
              <a:off x="8596216"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2" name="任意多边形 11"/>
            <p:cNvSpPr/>
            <p:nvPr/>
          </p:nvSpPr>
          <p:spPr>
            <a:xfrm>
              <a:off x="5519640"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3" name="任意多边形 12"/>
            <p:cNvSpPr/>
            <p:nvPr/>
          </p:nvSpPr>
          <p:spPr>
            <a:xfrm>
              <a:off x="3974307" y="3183614"/>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13"/>
            <p:cNvSpPr/>
            <p:nvPr/>
          </p:nvSpPr>
          <p:spPr>
            <a:xfrm>
              <a:off x="2428973" y="3383279"/>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5" name="任意多边形 14"/>
            <p:cNvSpPr/>
            <p:nvPr/>
          </p:nvSpPr>
          <p:spPr>
            <a:xfrm>
              <a:off x="7081806" y="2647125"/>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6" name="任意多边形 15"/>
            <p:cNvSpPr/>
            <p:nvPr/>
          </p:nvSpPr>
          <p:spPr>
            <a:xfrm>
              <a:off x="5519640" y="2647125"/>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7" name="任意多边形 16"/>
            <p:cNvSpPr/>
            <p:nvPr/>
          </p:nvSpPr>
          <p:spPr>
            <a:xfrm>
              <a:off x="3974307" y="2447461"/>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8" name="任意多边形 17"/>
            <p:cNvSpPr/>
            <p:nvPr/>
          </p:nvSpPr>
          <p:spPr>
            <a:xfrm>
              <a:off x="5519640" y="2156356"/>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18"/>
            <p:cNvSpPr/>
            <p:nvPr/>
          </p:nvSpPr>
          <p:spPr>
            <a:xfrm>
              <a:off x="3974307" y="2202076"/>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19"/>
            <p:cNvSpPr/>
            <p:nvPr/>
          </p:nvSpPr>
          <p:spPr>
            <a:xfrm>
              <a:off x="2428973" y="2447461"/>
              <a:ext cx="257555" cy="981538"/>
            </a:xfrm>
            <a:custGeom>
              <a:avLst/>
              <a:gdLst>
                <a:gd name="connsiteX0" fmla="*/ 0 w 257555"/>
                <a:gd name="connsiteY0" fmla="*/ 981538 h 981538"/>
                <a:gd name="connsiteX1" fmla="*/ 128777 w 257555"/>
                <a:gd name="connsiteY1" fmla="*/ 981538 h 981538"/>
                <a:gd name="connsiteX2" fmla="*/ 128777 w 257555"/>
                <a:gd name="connsiteY2" fmla="*/ 0 h 981538"/>
                <a:gd name="connsiteX3" fmla="*/ 257555 w 257555"/>
                <a:gd name="connsiteY3" fmla="*/ 0 h 981538"/>
              </a:gdLst>
              <a:ahLst/>
              <a:cxnLst>
                <a:cxn ang="0">
                  <a:pos x="connsiteX0" y="connsiteY0"/>
                </a:cxn>
                <a:cxn ang="0">
                  <a:pos x="connsiteX1" y="connsiteY1"/>
                </a:cxn>
                <a:cxn ang="0">
                  <a:pos x="connsiteX2" y="connsiteY2"/>
                </a:cxn>
                <a:cxn ang="0">
                  <a:pos x="connsiteX3" y="connsiteY3"/>
                </a:cxn>
              </a:cxnLst>
              <a:rect l="l" t="t" r="r" b="b"/>
              <a:pathLst>
                <a:path w="257555" h="981538">
                  <a:moveTo>
                    <a:pt x="0" y="981538"/>
                  </a:moveTo>
                  <a:lnTo>
                    <a:pt x="128777" y="981538"/>
                  </a:lnTo>
                  <a:lnTo>
                    <a:pt x="128777" y="0"/>
                  </a:lnTo>
                  <a:lnTo>
                    <a:pt x="257555" y="0"/>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16109" tIns="465400" rIns="116108" bIns="4654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20"/>
            <p:cNvSpPr/>
            <p:nvPr/>
          </p:nvSpPr>
          <p:spPr>
            <a:xfrm rot="16200000">
              <a:off x="-60864" y="4493024"/>
              <a:ext cx="4587061" cy="392615"/>
            </a:xfrm>
            <a:custGeom>
              <a:avLst/>
              <a:gdLst>
                <a:gd name="connsiteX0" fmla="*/ 0 w 2066395"/>
                <a:gd name="connsiteY0" fmla="*/ 0 h 392615"/>
                <a:gd name="connsiteX1" fmla="*/ 2066395 w 2066395"/>
                <a:gd name="connsiteY1" fmla="*/ 0 h 392615"/>
                <a:gd name="connsiteX2" fmla="*/ 2066395 w 2066395"/>
                <a:gd name="connsiteY2" fmla="*/ 392615 h 392615"/>
                <a:gd name="connsiteX3" fmla="*/ 0 w 2066395"/>
                <a:gd name="connsiteY3" fmla="*/ 392615 h 392615"/>
                <a:gd name="connsiteX4" fmla="*/ 0 w 2066395"/>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395" h="392615">
                  <a:moveTo>
                    <a:pt x="0" y="0"/>
                  </a:moveTo>
                  <a:lnTo>
                    <a:pt x="2066395" y="0"/>
                  </a:lnTo>
                  <a:lnTo>
                    <a:pt x="2066395"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eaVert" wrap="square" lIns="13969" tIns="13970" rIns="13971"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小总结</a:t>
              </a:r>
              <a:endParaRPr kumimoji="0" lang="zh-CN" altLang="en-US" sz="20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2" name="任意多边形 21"/>
            <p:cNvSpPr/>
            <p:nvPr/>
          </p:nvSpPr>
          <p:spPr>
            <a:xfrm>
              <a:off x="2686529" y="2251153"/>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商品二因素</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3" name="任意多边形 22"/>
            <p:cNvSpPr/>
            <p:nvPr/>
          </p:nvSpPr>
          <p:spPr>
            <a:xfrm>
              <a:off x="4231862" y="200576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4" name="任意多边形 23"/>
            <p:cNvSpPr/>
            <p:nvPr/>
          </p:nvSpPr>
          <p:spPr>
            <a:xfrm>
              <a:off x="5777196" y="200576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自然属性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5" name="任意多边形 24"/>
            <p:cNvSpPr/>
            <p:nvPr/>
          </p:nvSpPr>
          <p:spPr>
            <a:xfrm>
              <a:off x="4231320" y="2496538"/>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6" name="任意多边形 25"/>
            <p:cNvSpPr/>
            <p:nvPr/>
          </p:nvSpPr>
          <p:spPr>
            <a:xfrm>
              <a:off x="5777196" y="2496538"/>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社会属性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7" name="任意多边形 26"/>
            <p:cNvSpPr/>
            <p:nvPr/>
          </p:nvSpPr>
          <p:spPr>
            <a:xfrm>
              <a:off x="7339361" y="2496538"/>
              <a:ext cx="125685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最本质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8" name="任意多边形 27"/>
            <p:cNvSpPr/>
            <p:nvPr/>
          </p:nvSpPr>
          <p:spPr>
            <a:xfrm>
              <a:off x="2686529" y="3232691"/>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劳动二重性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9" name="任意多边形 28"/>
            <p:cNvSpPr/>
            <p:nvPr/>
          </p:nvSpPr>
          <p:spPr>
            <a:xfrm>
              <a:off x="4231862" y="2987307"/>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具体劳动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29"/>
            <p:cNvSpPr/>
            <p:nvPr/>
          </p:nvSpPr>
          <p:spPr>
            <a:xfrm>
              <a:off x="5777196" y="2987307"/>
              <a:ext cx="2833110"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“人与自然”的关系</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1" name="任意多边形 30"/>
            <p:cNvSpPr/>
            <p:nvPr/>
          </p:nvSpPr>
          <p:spPr>
            <a:xfrm>
              <a:off x="8853772" y="2987307"/>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2" name="任意多边形 31"/>
            <p:cNvSpPr/>
            <p:nvPr/>
          </p:nvSpPr>
          <p:spPr>
            <a:xfrm>
              <a:off x="10391229" y="2987307"/>
              <a:ext cx="141384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创造使用价值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3" name="任意多边形 32"/>
            <p:cNvSpPr/>
            <p:nvPr/>
          </p:nvSpPr>
          <p:spPr>
            <a:xfrm>
              <a:off x="4231862" y="3478076"/>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抽象劳动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33"/>
            <p:cNvSpPr/>
            <p:nvPr/>
          </p:nvSpPr>
          <p:spPr>
            <a:xfrm>
              <a:off x="5777196" y="3478076"/>
              <a:ext cx="2833110"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无差别的一般的人类劳动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5" name="任意多边形 34"/>
            <p:cNvSpPr/>
            <p:nvPr/>
          </p:nvSpPr>
          <p:spPr>
            <a:xfrm>
              <a:off x="8853768" y="3478076"/>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6" name="任意多边形 35"/>
            <p:cNvSpPr/>
            <p:nvPr/>
          </p:nvSpPr>
          <p:spPr>
            <a:xfrm>
              <a:off x="10391223" y="3478076"/>
              <a:ext cx="141384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创造价值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7" name="任意多边形 36"/>
            <p:cNvSpPr/>
            <p:nvPr/>
          </p:nvSpPr>
          <p:spPr>
            <a:xfrm>
              <a:off x="2686529" y="421422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价值量</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8" name="任意多边形 37"/>
            <p:cNvSpPr/>
            <p:nvPr/>
          </p:nvSpPr>
          <p:spPr>
            <a:xfrm>
              <a:off x="4231862" y="3968845"/>
              <a:ext cx="4378444"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                         ）决定价值量</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9" name="任意多边形 38"/>
            <p:cNvSpPr/>
            <p:nvPr/>
          </p:nvSpPr>
          <p:spPr>
            <a:xfrm>
              <a:off x="4231862" y="4459614"/>
              <a:ext cx="4378444"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劳动生产率和单位商品价值量</a:t>
              </a:r>
              <a:r>
                <a:rPr kumimoji="0" lang="en-US" altLang="zh-CN"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              )</a:t>
              </a:r>
              <a:endParaRPr kumimoji="0" lang="en-US" altLang="zh-CN"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41" name="任意多边形 40"/>
          <p:cNvSpPr/>
          <p:nvPr/>
        </p:nvSpPr>
        <p:spPr>
          <a:xfrm>
            <a:off x="1199456" y="4233838"/>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2" name="任意多边形 41"/>
          <p:cNvSpPr/>
          <p:nvPr/>
        </p:nvSpPr>
        <p:spPr>
          <a:xfrm>
            <a:off x="2729216" y="4403844"/>
            <a:ext cx="301917" cy="310405"/>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3" name="任意多边形 42"/>
          <p:cNvSpPr/>
          <p:nvPr/>
        </p:nvSpPr>
        <p:spPr>
          <a:xfrm>
            <a:off x="2729216" y="4093439"/>
            <a:ext cx="301917" cy="310405"/>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4" name="任意多边形 43"/>
          <p:cNvSpPr/>
          <p:nvPr/>
        </p:nvSpPr>
        <p:spPr>
          <a:xfrm>
            <a:off x="2965794" y="3969275"/>
            <a:ext cx="5884101"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货币的本质：</a:t>
            </a:r>
            <a:r>
              <a:rPr lang="zh-CN" altLang="en-US"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endParaRPr lang="en-US" altLang="zh-CN" sz="2000" b="1"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45" name="任意多边形 44"/>
          <p:cNvSpPr/>
          <p:nvPr/>
        </p:nvSpPr>
        <p:spPr>
          <a:xfrm>
            <a:off x="2880174" y="4545165"/>
            <a:ext cx="7698855" cy="678182"/>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fontAlgn="ct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货币的职能</a:t>
            </a:r>
            <a:r>
              <a:rPr lang="en-US" altLang="zh-CN"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en-US"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46" name="矩形 45"/>
          <p:cNvSpPr/>
          <p:nvPr/>
        </p:nvSpPr>
        <p:spPr>
          <a:xfrm>
            <a:off x="7981933" y="2543079"/>
            <a:ext cx="3775306" cy="707886"/>
          </a:xfrm>
          <a:prstGeom prst="rect">
            <a:avLst/>
          </a:prstGeom>
        </p:spPr>
        <p:txBody>
          <a:bodyPr wrap="square">
            <a:spAutoFit/>
          </a:bodyPr>
          <a:lstStyle/>
          <a:p>
            <a:endParaRPr lang="en-US" altLang="zh-CN" sz="2000" b="1" spc="-10" dirty="0" smtClean="0">
              <a:latin typeface="微软雅黑" panose="020B0503020204020204" pitchFamily="34" charset="-122"/>
              <a:ea typeface="微软雅黑" panose="020B0503020204020204" pitchFamily="34" charset="-122"/>
              <a:cs typeface="宋体" panose="02010600030101010101" pitchFamily="2" charset="-122"/>
            </a:endParaRPr>
          </a:p>
          <a:p>
            <a:r>
              <a:rPr lang="zh-CN" altLang="en-US" sz="2000" b="1" spc="-10" dirty="0" smtClean="0">
                <a:latin typeface="微软雅黑" panose="020B0503020204020204" pitchFamily="34" charset="-122"/>
                <a:ea typeface="微软雅黑" panose="020B0503020204020204" pitchFamily="34" charset="-122"/>
                <a:cs typeface="宋体" panose="02010600030101010101" pitchFamily="2" charset="-122"/>
              </a:rPr>
              <a:t>（社会价值）</a:t>
            </a:r>
            <a:endParaRPr lang="zh-CN" altLang="en-US" dirty="0"/>
          </a:p>
        </p:txBody>
      </p:sp>
      <p:sp>
        <p:nvSpPr>
          <p:cNvPr id="48" name="任意多边形 47"/>
          <p:cNvSpPr/>
          <p:nvPr/>
        </p:nvSpPr>
        <p:spPr>
          <a:xfrm>
            <a:off x="4580573" y="4897573"/>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lang="zh-CN" altLang="en-US" sz="2000" noProof="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基本职能</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48"/>
          <p:cNvSpPr/>
          <p:nvPr/>
        </p:nvSpPr>
        <p:spPr>
          <a:xfrm>
            <a:off x="1224693" y="5413378"/>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商品经济的基本矛盾</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2729216" y="5737049"/>
            <a:ext cx="301917" cy="310405"/>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1" name="任意多边形 50"/>
          <p:cNvSpPr/>
          <p:nvPr/>
        </p:nvSpPr>
        <p:spPr>
          <a:xfrm>
            <a:off x="2729216" y="5426644"/>
            <a:ext cx="301917" cy="310405"/>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2" name="任意多边形 51"/>
          <p:cNvSpPr/>
          <p:nvPr/>
        </p:nvSpPr>
        <p:spPr>
          <a:xfrm>
            <a:off x="2965794" y="5302480"/>
            <a:ext cx="5884101"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145415">
              <a:lnSpc>
                <a:spcPct val="150000"/>
              </a:lnSpc>
            </a:pPr>
            <a:r>
              <a:rPr lang="zh-CN" altLang="en-US"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2950659" y="5910120"/>
            <a:ext cx="7698855" cy="678182"/>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145415" lvl="0">
              <a:lnSpc>
                <a:spcPct val="150000"/>
              </a:lnSpc>
              <a:spcBef>
                <a:spcPct val="0"/>
              </a:spcBef>
              <a:spcAft>
                <a:spcPct val="35000"/>
              </a:spcAft>
              <a:defRPr/>
            </a:pPr>
            <a:r>
              <a:rPr lang="en-US" altLang="zh-CN"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：价格围绕价值上下波动</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5" name="任意多边形 54"/>
          <p:cNvSpPr/>
          <p:nvPr/>
        </p:nvSpPr>
        <p:spPr>
          <a:xfrm>
            <a:off x="1199456" y="6059903"/>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defRPr/>
            </a:pPr>
            <a:r>
              <a:rPr lang="zh-CN" altLang="en-US" sz="2000" dirty="0">
                <a:latin typeface="华文中宋" panose="02010600040101010101" charset="-122"/>
                <a:ea typeface="华文中宋" panose="02010600040101010101" charset="-122"/>
                <a:cs typeface="微软雅黑" panose="020B0503020204020204" pitchFamily="34" charset="-122"/>
              </a:rPr>
              <a:t>商品经济的基本规律</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7580" y="212522"/>
            <a:ext cx="11451298" cy="6295904"/>
            <a:chOff x="2036359" y="2005769"/>
            <a:chExt cx="9768715" cy="4977093"/>
          </a:xfrm>
        </p:grpSpPr>
        <p:sp>
          <p:nvSpPr>
            <p:cNvPr id="3" name="任意多边形 2"/>
            <p:cNvSpPr/>
            <p:nvPr/>
          </p:nvSpPr>
          <p:spPr>
            <a:xfrm>
              <a:off x="3974307" y="4410537"/>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3974307" y="4165153"/>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2428973" y="3428997"/>
              <a:ext cx="257555" cy="3017742"/>
            </a:xfrm>
            <a:custGeom>
              <a:avLst/>
              <a:gdLst>
                <a:gd name="connsiteX0" fmla="*/ 0 w 257555"/>
                <a:gd name="connsiteY0" fmla="*/ 0 h 981538"/>
                <a:gd name="connsiteX1" fmla="*/ 128777 w 257555"/>
                <a:gd name="connsiteY1" fmla="*/ 0 h 981538"/>
                <a:gd name="connsiteX2" fmla="*/ 128777 w 257555"/>
                <a:gd name="connsiteY2" fmla="*/ 981538 h 981538"/>
                <a:gd name="connsiteX3" fmla="*/ 257555 w 257555"/>
                <a:gd name="connsiteY3" fmla="*/ 981538 h 981538"/>
              </a:gdLst>
              <a:ahLst/>
              <a:cxnLst>
                <a:cxn ang="0">
                  <a:pos x="connsiteX0" y="connsiteY0"/>
                </a:cxn>
                <a:cxn ang="0">
                  <a:pos x="connsiteX1" y="connsiteY1"/>
                </a:cxn>
                <a:cxn ang="0">
                  <a:pos x="connsiteX2" y="connsiteY2"/>
                </a:cxn>
                <a:cxn ang="0">
                  <a:pos x="connsiteX3" y="connsiteY3"/>
                </a:cxn>
              </a:cxnLst>
              <a:rect l="l" t="t" r="r" b="b"/>
              <a:pathLst>
                <a:path w="257555" h="981538">
                  <a:moveTo>
                    <a:pt x="0" y="0"/>
                  </a:moveTo>
                  <a:lnTo>
                    <a:pt x="128777" y="0"/>
                  </a:lnTo>
                  <a:lnTo>
                    <a:pt x="128777" y="981538"/>
                  </a:lnTo>
                  <a:lnTo>
                    <a:pt x="257555" y="981538"/>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16109" tIns="465400" rIns="116108" bIns="4654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6" name="任意多边形 5"/>
            <p:cNvSpPr/>
            <p:nvPr/>
          </p:nvSpPr>
          <p:spPr>
            <a:xfrm>
              <a:off x="10133670"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7" name="任意多边形 6"/>
            <p:cNvSpPr/>
            <p:nvPr/>
          </p:nvSpPr>
          <p:spPr>
            <a:xfrm>
              <a:off x="8596216"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7"/>
            <p:cNvSpPr/>
            <p:nvPr/>
          </p:nvSpPr>
          <p:spPr>
            <a:xfrm>
              <a:off x="5519640" y="362866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8"/>
            <p:cNvSpPr/>
            <p:nvPr/>
          </p:nvSpPr>
          <p:spPr>
            <a:xfrm>
              <a:off x="3974307" y="3428999"/>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9"/>
            <p:cNvSpPr/>
            <p:nvPr/>
          </p:nvSpPr>
          <p:spPr>
            <a:xfrm>
              <a:off x="10133668"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10"/>
            <p:cNvSpPr/>
            <p:nvPr/>
          </p:nvSpPr>
          <p:spPr>
            <a:xfrm>
              <a:off x="8596216"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2" name="任意多边形 11"/>
            <p:cNvSpPr/>
            <p:nvPr/>
          </p:nvSpPr>
          <p:spPr>
            <a:xfrm>
              <a:off x="5519640" y="3137894"/>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3" name="任意多边形 12"/>
            <p:cNvSpPr/>
            <p:nvPr/>
          </p:nvSpPr>
          <p:spPr>
            <a:xfrm>
              <a:off x="3974307" y="3183614"/>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13"/>
            <p:cNvSpPr/>
            <p:nvPr/>
          </p:nvSpPr>
          <p:spPr>
            <a:xfrm>
              <a:off x="2428973" y="3383279"/>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35039" tIns="39281" rIns="135039" bIns="39282"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5" name="任意多边形 14"/>
            <p:cNvSpPr/>
            <p:nvPr/>
          </p:nvSpPr>
          <p:spPr>
            <a:xfrm>
              <a:off x="7081806" y="2647125"/>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6" name="任意多边形 15"/>
            <p:cNvSpPr/>
            <p:nvPr/>
          </p:nvSpPr>
          <p:spPr>
            <a:xfrm>
              <a:off x="5519640" y="2647125"/>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7" name="任意多边形 16"/>
            <p:cNvSpPr/>
            <p:nvPr/>
          </p:nvSpPr>
          <p:spPr>
            <a:xfrm>
              <a:off x="3974307" y="2447461"/>
              <a:ext cx="257555" cy="245384"/>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8" name="任意多边形 17"/>
            <p:cNvSpPr/>
            <p:nvPr/>
          </p:nvSpPr>
          <p:spPr>
            <a:xfrm>
              <a:off x="5519640" y="2156356"/>
              <a:ext cx="257555" cy="91440"/>
            </a:xfrm>
            <a:custGeom>
              <a:avLst/>
              <a:gdLst>
                <a:gd name="connsiteX0" fmla="*/ 0 w 257555"/>
                <a:gd name="connsiteY0" fmla="*/ 45720 h 91440"/>
                <a:gd name="connsiteX1" fmla="*/ 257555 w 257555"/>
                <a:gd name="connsiteY1" fmla="*/ 45720 h 91440"/>
              </a:gdLst>
              <a:ahLst/>
              <a:cxnLst>
                <a:cxn ang="0">
                  <a:pos x="connsiteX0" y="connsiteY0"/>
                </a:cxn>
                <a:cxn ang="0">
                  <a:pos x="connsiteX1" y="connsiteY1"/>
                </a:cxn>
              </a:cxnLst>
              <a:rect l="l" t="t" r="r" b="b"/>
              <a:pathLst>
                <a:path w="257555" h="91440">
                  <a:moveTo>
                    <a:pt x="0" y="45720"/>
                  </a:moveTo>
                  <a:lnTo>
                    <a:pt x="257555" y="4572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5039" tIns="39282" rIns="135039" bIns="39281"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18"/>
            <p:cNvSpPr/>
            <p:nvPr/>
          </p:nvSpPr>
          <p:spPr>
            <a:xfrm>
              <a:off x="3974307" y="2202076"/>
              <a:ext cx="257555" cy="245384"/>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19"/>
            <p:cNvSpPr/>
            <p:nvPr/>
          </p:nvSpPr>
          <p:spPr>
            <a:xfrm>
              <a:off x="2428973" y="2447461"/>
              <a:ext cx="257555" cy="981538"/>
            </a:xfrm>
            <a:custGeom>
              <a:avLst/>
              <a:gdLst>
                <a:gd name="connsiteX0" fmla="*/ 0 w 257555"/>
                <a:gd name="connsiteY0" fmla="*/ 981538 h 981538"/>
                <a:gd name="connsiteX1" fmla="*/ 128777 w 257555"/>
                <a:gd name="connsiteY1" fmla="*/ 981538 h 981538"/>
                <a:gd name="connsiteX2" fmla="*/ 128777 w 257555"/>
                <a:gd name="connsiteY2" fmla="*/ 0 h 981538"/>
                <a:gd name="connsiteX3" fmla="*/ 257555 w 257555"/>
                <a:gd name="connsiteY3" fmla="*/ 0 h 981538"/>
              </a:gdLst>
              <a:ahLst/>
              <a:cxnLst>
                <a:cxn ang="0">
                  <a:pos x="connsiteX0" y="connsiteY0"/>
                </a:cxn>
                <a:cxn ang="0">
                  <a:pos x="connsiteX1" y="connsiteY1"/>
                </a:cxn>
                <a:cxn ang="0">
                  <a:pos x="connsiteX2" y="connsiteY2"/>
                </a:cxn>
                <a:cxn ang="0">
                  <a:pos x="connsiteX3" y="connsiteY3"/>
                </a:cxn>
              </a:cxnLst>
              <a:rect l="l" t="t" r="r" b="b"/>
              <a:pathLst>
                <a:path w="257555" h="981538">
                  <a:moveTo>
                    <a:pt x="0" y="981538"/>
                  </a:moveTo>
                  <a:lnTo>
                    <a:pt x="128777" y="981538"/>
                  </a:lnTo>
                  <a:lnTo>
                    <a:pt x="128777" y="0"/>
                  </a:lnTo>
                  <a:lnTo>
                    <a:pt x="257555" y="0"/>
                  </a:lnTo>
                </a:path>
              </a:pathLst>
            </a:custGeom>
            <a:noFill/>
            <a:ln w="12700" cap="flat" cmpd="sng" algn="ctr">
              <a:solidFill>
                <a:srgbClr val="4472C4">
                  <a:shade val="60000"/>
                  <a:hueOff val="0"/>
                  <a:satOff val="0"/>
                  <a:lumOff val="0"/>
                  <a:alphaOff val="0"/>
                </a:srgbClr>
              </a:solidFill>
              <a:prstDash val="solid"/>
              <a:miter lim="800000"/>
            </a:ln>
            <a:effectLst/>
          </p:spPr>
          <p:txBody>
            <a:bodyPr spcFirstLastPara="0" vert="horz" wrap="square" lIns="116109" tIns="465400" rIns="116108" bIns="4654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20"/>
            <p:cNvSpPr/>
            <p:nvPr/>
          </p:nvSpPr>
          <p:spPr>
            <a:xfrm rot="16200000">
              <a:off x="-60864" y="4493024"/>
              <a:ext cx="4587061" cy="392615"/>
            </a:xfrm>
            <a:custGeom>
              <a:avLst/>
              <a:gdLst>
                <a:gd name="connsiteX0" fmla="*/ 0 w 2066395"/>
                <a:gd name="connsiteY0" fmla="*/ 0 h 392615"/>
                <a:gd name="connsiteX1" fmla="*/ 2066395 w 2066395"/>
                <a:gd name="connsiteY1" fmla="*/ 0 h 392615"/>
                <a:gd name="connsiteX2" fmla="*/ 2066395 w 2066395"/>
                <a:gd name="connsiteY2" fmla="*/ 392615 h 392615"/>
                <a:gd name="connsiteX3" fmla="*/ 0 w 2066395"/>
                <a:gd name="connsiteY3" fmla="*/ 392615 h 392615"/>
                <a:gd name="connsiteX4" fmla="*/ 0 w 2066395"/>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395" h="392615">
                  <a:moveTo>
                    <a:pt x="0" y="0"/>
                  </a:moveTo>
                  <a:lnTo>
                    <a:pt x="2066395" y="0"/>
                  </a:lnTo>
                  <a:lnTo>
                    <a:pt x="2066395"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eaVert" wrap="square" lIns="13969" tIns="13970" rIns="13971"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小总结</a:t>
              </a:r>
              <a:endParaRPr kumimoji="0" lang="zh-CN" altLang="en-US" sz="2000" b="0" i="0" u="none" strike="noStrike" kern="1200" cap="none" spc="0" normalizeH="0" baseline="0" noProof="0" dirty="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2" name="任意多边形 21"/>
            <p:cNvSpPr/>
            <p:nvPr/>
          </p:nvSpPr>
          <p:spPr>
            <a:xfrm>
              <a:off x="2686529" y="2251153"/>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商品二因素</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3" name="任意多边形 22"/>
            <p:cNvSpPr/>
            <p:nvPr/>
          </p:nvSpPr>
          <p:spPr>
            <a:xfrm>
              <a:off x="4231862" y="200576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使用价值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4" name="任意多边形 23"/>
            <p:cNvSpPr/>
            <p:nvPr/>
          </p:nvSpPr>
          <p:spPr>
            <a:xfrm>
              <a:off x="5777196" y="200576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自然属性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5" name="任意多边形 24"/>
            <p:cNvSpPr/>
            <p:nvPr/>
          </p:nvSpPr>
          <p:spPr>
            <a:xfrm>
              <a:off x="4231862" y="2496538"/>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6" name="任意多边形 25"/>
            <p:cNvSpPr/>
            <p:nvPr/>
          </p:nvSpPr>
          <p:spPr>
            <a:xfrm>
              <a:off x="5777196" y="2496538"/>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社会属性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7" name="任意多边形 26"/>
            <p:cNvSpPr/>
            <p:nvPr/>
          </p:nvSpPr>
          <p:spPr>
            <a:xfrm>
              <a:off x="7339361" y="2496538"/>
              <a:ext cx="125685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最本质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8" name="任意多边形 27"/>
            <p:cNvSpPr/>
            <p:nvPr/>
          </p:nvSpPr>
          <p:spPr>
            <a:xfrm>
              <a:off x="2686529" y="3232691"/>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劳动二重性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29" name="任意多边形 28"/>
            <p:cNvSpPr/>
            <p:nvPr/>
          </p:nvSpPr>
          <p:spPr>
            <a:xfrm>
              <a:off x="4231862" y="2987307"/>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具体劳动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0" name="任意多边形 29"/>
            <p:cNvSpPr/>
            <p:nvPr/>
          </p:nvSpPr>
          <p:spPr>
            <a:xfrm>
              <a:off x="5777196" y="2987307"/>
              <a:ext cx="2833110"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“人与自然”的关系</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1" name="任意多边形 30"/>
            <p:cNvSpPr/>
            <p:nvPr/>
          </p:nvSpPr>
          <p:spPr>
            <a:xfrm>
              <a:off x="8853772" y="2987307"/>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自然属性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2" name="任意多边形 31"/>
            <p:cNvSpPr/>
            <p:nvPr/>
          </p:nvSpPr>
          <p:spPr>
            <a:xfrm>
              <a:off x="10391229" y="2987307"/>
              <a:ext cx="141384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创造使用价值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3" name="任意多边形 32"/>
            <p:cNvSpPr/>
            <p:nvPr/>
          </p:nvSpPr>
          <p:spPr>
            <a:xfrm>
              <a:off x="4231862" y="3478076"/>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抽象劳动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33"/>
            <p:cNvSpPr/>
            <p:nvPr/>
          </p:nvSpPr>
          <p:spPr>
            <a:xfrm>
              <a:off x="5777196" y="3478076"/>
              <a:ext cx="2833110"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无差别的一般的人类劳动</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5" name="任意多边形 34"/>
            <p:cNvSpPr/>
            <p:nvPr/>
          </p:nvSpPr>
          <p:spPr>
            <a:xfrm>
              <a:off x="8853768" y="3478076"/>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社会属性</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6" name="任意多边形 35"/>
            <p:cNvSpPr/>
            <p:nvPr/>
          </p:nvSpPr>
          <p:spPr>
            <a:xfrm>
              <a:off x="10391223" y="3478076"/>
              <a:ext cx="1413845"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创造价值</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7" name="任意多边形 36"/>
            <p:cNvSpPr/>
            <p:nvPr/>
          </p:nvSpPr>
          <p:spPr>
            <a:xfrm>
              <a:off x="2686529" y="4214229"/>
              <a:ext cx="1287777"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价值量</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8" name="任意多边形 37"/>
            <p:cNvSpPr/>
            <p:nvPr/>
          </p:nvSpPr>
          <p:spPr>
            <a:xfrm>
              <a:off x="4231862" y="3968845"/>
              <a:ext cx="4378444"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社会必要劳动时间决定价值量</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39" name="任意多边形 38"/>
            <p:cNvSpPr/>
            <p:nvPr/>
          </p:nvSpPr>
          <p:spPr>
            <a:xfrm>
              <a:off x="4231862" y="4459614"/>
              <a:ext cx="4378444" cy="392615"/>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劳动生产率和单位商品价值量成反比</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grpSp>
      <p:sp>
        <p:nvSpPr>
          <p:cNvPr id="41" name="任意多边形 40"/>
          <p:cNvSpPr/>
          <p:nvPr/>
        </p:nvSpPr>
        <p:spPr>
          <a:xfrm>
            <a:off x="1199456" y="4233838"/>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2" name="任意多边形 41"/>
          <p:cNvSpPr/>
          <p:nvPr/>
        </p:nvSpPr>
        <p:spPr>
          <a:xfrm>
            <a:off x="2729216" y="4403844"/>
            <a:ext cx="301917" cy="310405"/>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3" name="任意多边形 42"/>
          <p:cNvSpPr/>
          <p:nvPr/>
        </p:nvSpPr>
        <p:spPr>
          <a:xfrm>
            <a:off x="2729216" y="4093439"/>
            <a:ext cx="301917" cy="310405"/>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4" name="任意多边形 43"/>
          <p:cNvSpPr/>
          <p:nvPr/>
        </p:nvSpPr>
        <p:spPr>
          <a:xfrm>
            <a:off x="2965794" y="3969275"/>
            <a:ext cx="5884101"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货币的本质：固定充当一般等价物的</a:t>
            </a:r>
            <a:r>
              <a:rPr lang="zh-CN" altLang="en-US"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商</a:t>
            </a: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品</a:t>
            </a:r>
            <a:endParaRPr lang="en-US" altLang="zh-CN"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45" name="任意多边形 44"/>
          <p:cNvSpPr/>
          <p:nvPr/>
        </p:nvSpPr>
        <p:spPr>
          <a:xfrm>
            <a:off x="2880174" y="4545165"/>
            <a:ext cx="7698855" cy="678182"/>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fontAlgn="ct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货币的职能</a:t>
            </a:r>
            <a:r>
              <a:rPr lang="en-US" altLang="zh-CN"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zh-CN"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价值尺度</a:t>
            </a:r>
            <a:r>
              <a:rPr lang="zh-CN" altLang="en-US"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zh-CN"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流通手段</a:t>
            </a:r>
            <a:r>
              <a:rPr lang="zh-CN" altLang="en-US"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zh-CN"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贮藏手段</a:t>
            </a:r>
            <a:r>
              <a:rPr lang="zh-CN" altLang="en-US"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zh-CN"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支付手段</a:t>
            </a:r>
            <a:r>
              <a:rPr lang="zh-CN" altLang="en-US"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a:t>
            </a:r>
            <a:r>
              <a:rPr lang="zh-CN" altLang="zh-CN" sz="20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世界货币</a:t>
            </a:r>
            <a:endParaRPr lang="zh-CN" altLang="zh-CN"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a:p>
            <a:pPr lvl="0" algn="ctr" defTabSz="533400">
              <a:lnSpc>
                <a:spcPct val="90000"/>
              </a:lnSpc>
              <a:spcBef>
                <a:spcPct val="0"/>
              </a:spcBef>
              <a:spcAft>
                <a:spcPct val="35000"/>
              </a:spcAft>
              <a:defRPr/>
            </a:pP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46" name="矩形 45"/>
          <p:cNvSpPr/>
          <p:nvPr/>
        </p:nvSpPr>
        <p:spPr>
          <a:xfrm>
            <a:off x="7981933" y="2543079"/>
            <a:ext cx="3775306" cy="707886"/>
          </a:xfrm>
          <a:prstGeom prst="rect">
            <a:avLst/>
          </a:prstGeom>
        </p:spPr>
        <p:txBody>
          <a:bodyPr wrap="square">
            <a:spAutoFit/>
          </a:bodyPr>
          <a:lstStyle/>
          <a:p>
            <a:endParaRPr lang="en-US" altLang="zh-CN" sz="2000" b="1" spc="-10" dirty="0" smtClean="0">
              <a:latin typeface="微软雅黑" panose="020B0503020204020204" pitchFamily="34" charset="-122"/>
              <a:ea typeface="微软雅黑" panose="020B0503020204020204" pitchFamily="34" charset="-122"/>
              <a:cs typeface="宋体" panose="02010600030101010101" pitchFamily="2" charset="-122"/>
            </a:endParaRPr>
          </a:p>
          <a:p>
            <a:r>
              <a:rPr lang="zh-CN" altLang="en-US" sz="2000" b="1" spc="-10" dirty="0" smtClean="0">
                <a:latin typeface="微软雅黑" panose="020B0503020204020204" pitchFamily="34" charset="-122"/>
                <a:ea typeface="微软雅黑" panose="020B0503020204020204" pitchFamily="34" charset="-122"/>
                <a:cs typeface="宋体" panose="02010600030101010101" pitchFamily="2" charset="-122"/>
              </a:rPr>
              <a:t>（社会价值）</a:t>
            </a:r>
            <a:endParaRPr lang="zh-CN" altLang="en-US" dirty="0"/>
          </a:p>
        </p:txBody>
      </p:sp>
      <p:sp>
        <p:nvSpPr>
          <p:cNvPr id="48" name="任意多边形 47"/>
          <p:cNvSpPr/>
          <p:nvPr/>
        </p:nvSpPr>
        <p:spPr>
          <a:xfrm>
            <a:off x="4580573" y="4897573"/>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lang="zh-CN" altLang="en-US" sz="2000" noProof="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基本职能</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48"/>
          <p:cNvSpPr/>
          <p:nvPr/>
        </p:nvSpPr>
        <p:spPr>
          <a:xfrm>
            <a:off x="1224693" y="5413378"/>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商品经济的基本矛盾</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2729216" y="5737049"/>
            <a:ext cx="301917" cy="310405"/>
          </a:xfrm>
          <a:custGeom>
            <a:avLst/>
            <a:gdLst>
              <a:gd name="connsiteX0" fmla="*/ 0 w 257555"/>
              <a:gd name="connsiteY0" fmla="*/ 0 h 245384"/>
              <a:gd name="connsiteX1" fmla="*/ 128777 w 257555"/>
              <a:gd name="connsiteY1" fmla="*/ 0 h 245384"/>
              <a:gd name="connsiteX2" fmla="*/ 128777 w 257555"/>
              <a:gd name="connsiteY2" fmla="*/ 245384 h 245384"/>
              <a:gd name="connsiteX3" fmla="*/ 257555 w 257555"/>
              <a:gd name="connsiteY3" fmla="*/ 245384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0"/>
                </a:moveTo>
                <a:lnTo>
                  <a:pt x="128777" y="0"/>
                </a:lnTo>
                <a:lnTo>
                  <a:pt x="128777" y="245384"/>
                </a:lnTo>
                <a:lnTo>
                  <a:pt x="257555" y="245384"/>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9" rIns="132585" bIns="113799"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1" name="任意多边形 50"/>
          <p:cNvSpPr/>
          <p:nvPr/>
        </p:nvSpPr>
        <p:spPr>
          <a:xfrm>
            <a:off x="2729216" y="5426644"/>
            <a:ext cx="301917" cy="310405"/>
          </a:xfrm>
          <a:custGeom>
            <a:avLst/>
            <a:gdLst>
              <a:gd name="connsiteX0" fmla="*/ 0 w 257555"/>
              <a:gd name="connsiteY0" fmla="*/ 245384 h 245384"/>
              <a:gd name="connsiteX1" fmla="*/ 128777 w 257555"/>
              <a:gd name="connsiteY1" fmla="*/ 245384 h 245384"/>
              <a:gd name="connsiteX2" fmla="*/ 128777 w 257555"/>
              <a:gd name="connsiteY2" fmla="*/ 0 h 245384"/>
              <a:gd name="connsiteX3" fmla="*/ 257555 w 257555"/>
              <a:gd name="connsiteY3" fmla="*/ 0 h 245384"/>
            </a:gdLst>
            <a:ahLst/>
            <a:cxnLst>
              <a:cxn ang="0">
                <a:pos x="connsiteX0" y="connsiteY0"/>
              </a:cxn>
              <a:cxn ang="0">
                <a:pos x="connsiteX1" y="connsiteY1"/>
              </a:cxn>
              <a:cxn ang="0">
                <a:pos x="connsiteX2" y="connsiteY2"/>
              </a:cxn>
              <a:cxn ang="0">
                <a:pos x="connsiteX3" y="connsiteY3"/>
              </a:cxn>
            </a:cxnLst>
            <a:rect l="l" t="t" r="r" b="b"/>
            <a:pathLst>
              <a:path w="257555" h="245384">
                <a:moveTo>
                  <a:pt x="0" y="245384"/>
                </a:moveTo>
                <a:lnTo>
                  <a:pt x="128777" y="245384"/>
                </a:lnTo>
                <a:lnTo>
                  <a:pt x="128777" y="0"/>
                </a:lnTo>
                <a:lnTo>
                  <a:pt x="257555" y="0"/>
                </a:lnTo>
              </a:path>
            </a:pathLst>
          </a:cu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132584" tIns="113798" rIns="132585" bIns="113800" numCol="1" spcCol="1270" anchor="ctr" anchorCtr="0">
            <a:noAutofit/>
          </a:bodyPr>
          <a:lstStyle/>
          <a:p>
            <a:pPr marL="0" marR="0" lvl="0" indent="0" algn="ctr" defTabSz="222250" eaLnBrk="1" fontAlgn="auto" latinLnBrk="0" hangingPunct="1">
              <a:lnSpc>
                <a:spcPct val="90000"/>
              </a:lnSpc>
              <a:spcBef>
                <a:spcPct val="0"/>
              </a:spcBef>
              <a:spcAft>
                <a:spcPct val="35000"/>
              </a:spcAft>
              <a:buClrTx/>
              <a:buSzTx/>
              <a:buFontTx/>
              <a:buNone/>
              <a:defRPr/>
            </a:pPr>
            <a:endParaRPr kumimoji="0" lang="zh-CN" altLang="en-US" sz="2000" b="0" i="0" u="none" strike="noStrike" kern="1200" cap="none" spc="0" normalizeH="0" baseline="0" noProof="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
        <p:nvSpPr>
          <p:cNvPr id="52" name="任意多边形 51"/>
          <p:cNvSpPr/>
          <p:nvPr/>
        </p:nvSpPr>
        <p:spPr>
          <a:xfrm>
            <a:off x="2965794" y="5302480"/>
            <a:ext cx="5884101"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145415">
              <a:lnSpc>
                <a:spcPct val="150000"/>
              </a:lnSpc>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私人劳动与社会劳动之间的矛盾</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3" name="任意多边形 52"/>
          <p:cNvSpPr/>
          <p:nvPr/>
        </p:nvSpPr>
        <p:spPr>
          <a:xfrm>
            <a:off x="2880174" y="5878370"/>
            <a:ext cx="7698855" cy="678182"/>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145415" lvl="0">
              <a:lnSpc>
                <a:spcPct val="150000"/>
              </a:lnSpc>
              <a:spcBef>
                <a:spcPct val="0"/>
              </a:spcBef>
              <a:spcAft>
                <a:spcPct val="35000"/>
              </a:spcAft>
              <a:defRPr/>
            </a:pPr>
            <a:r>
              <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rPr>
              <a:t>价值规律的表现形式：价格围绕价值上下波动</a:t>
            </a:r>
            <a:endParaRPr lang="zh-CN" altLang="en-US" sz="2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endParaRPr>
          </a:p>
        </p:txBody>
      </p:sp>
      <p:sp>
        <p:nvSpPr>
          <p:cNvPr id="55" name="任意多边形 54"/>
          <p:cNvSpPr/>
          <p:nvPr/>
        </p:nvSpPr>
        <p:spPr>
          <a:xfrm>
            <a:off x="1199456" y="6059903"/>
            <a:ext cx="1509586" cy="496649"/>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defRPr/>
            </a:pPr>
            <a:r>
              <a:rPr lang="zh-CN" altLang="en-US" sz="2000" dirty="0">
                <a:latin typeface="华文中宋" panose="02010600040101010101" charset="-122"/>
                <a:ea typeface="华文中宋" panose="02010600040101010101" charset="-122"/>
                <a:cs typeface="微软雅黑" panose="020B0503020204020204" pitchFamily="34" charset="-122"/>
              </a:rPr>
              <a:t>商品经济的基本规律</a:t>
            </a:r>
            <a:endParaRPr kumimoji="0" lang="zh-CN" altLang="en-US" sz="2000" b="0"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88719" y="426719"/>
            <a:ext cx="11003280" cy="923925"/>
          </a:xfrm>
          <a:custGeom>
            <a:avLst/>
            <a:gdLst/>
            <a:ahLst/>
            <a:cxnLst/>
            <a:rect l="l" t="t" r="r" b="b"/>
            <a:pathLst>
              <a:path w="11003280" h="923925">
                <a:moveTo>
                  <a:pt x="0" y="0"/>
                </a:moveTo>
                <a:lnTo>
                  <a:pt x="11003280" y="0"/>
                </a:lnTo>
                <a:lnTo>
                  <a:pt x="11003280" y="923543"/>
                </a:lnTo>
                <a:lnTo>
                  <a:pt x="0" y="923543"/>
                </a:lnTo>
                <a:lnTo>
                  <a:pt x="0" y="0"/>
                </a:lnTo>
                <a:close/>
              </a:path>
            </a:pathLst>
          </a:custGeom>
          <a:solidFill>
            <a:srgbClr val="FFFFFF"/>
          </a:solidFill>
        </p:spPr>
        <p:txBody>
          <a:bodyPr wrap="square" lIns="0" tIns="0" rIns="0" bIns="0" rtlCol="0"/>
          <a:lstStyle/>
          <a:p/>
        </p:txBody>
      </p:sp>
      <p:sp>
        <p:nvSpPr>
          <p:cNvPr id="3" name="object 3"/>
          <p:cNvSpPr/>
          <p:nvPr/>
        </p:nvSpPr>
        <p:spPr>
          <a:xfrm>
            <a:off x="11507723" y="554736"/>
            <a:ext cx="684530" cy="647700"/>
          </a:xfrm>
          <a:custGeom>
            <a:avLst/>
            <a:gdLst/>
            <a:ahLst/>
            <a:cxnLst/>
            <a:rect l="l" t="t" r="r" b="b"/>
            <a:pathLst>
              <a:path w="684529" h="647700">
                <a:moveTo>
                  <a:pt x="0" y="0"/>
                </a:moveTo>
                <a:lnTo>
                  <a:pt x="684276" y="0"/>
                </a:lnTo>
                <a:lnTo>
                  <a:pt x="684276" y="647700"/>
                </a:lnTo>
                <a:lnTo>
                  <a:pt x="0" y="647700"/>
                </a:lnTo>
                <a:lnTo>
                  <a:pt x="0" y="0"/>
                </a:lnTo>
                <a:close/>
              </a:path>
            </a:pathLst>
          </a:custGeom>
          <a:solidFill>
            <a:srgbClr val="FFFFFF"/>
          </a:solidFill>
        </p:spPr>
        <p:txBody>
          <a:bodyPr wrap="square" lIns="0" tIns="0" rIns="0" bIns="0" rtlCol="0"/>
          <a:lstStyle/>
          <a:p/>
        </p:txBody>
      </p:sp>
      <p:sp>
        <p:nvSpPr>
          <p:cNvPr id="4" name="object 4"/>
          <p:cNvSpPr txBox="1"/>
          <p:nvPr/>
        </p:nvSpPr>
        <p:spPr>
          <a:xfrm>
            <a:off x="1049019" y="1350761"/>
            <a:ext cx="10535285" cy="1773555"/>
          </a:xfrm>
          <a:prstGeom prst="rect">
            <a:avLst/>
          </a:prstGeom>
        </p:spPr>
        <p:txBody>
          <a:bodyPr vert="horz" wrap="square" lIns="0" tIns="0" rIns="0" bIns="0" rtlCol="0">
            <a:spAutoFit/>
          </a:bodyPr>
          <a:lstStyle/>
          <a:p>
            <a:pPr marL="12700" indent="-635">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1】资本主义经济制度的本质</a:t>
            </a:r>
            <a:endParaRPr sz="2400" dirty="0">
              <a:latin typeface="微软雅黑" panose="020B0503020204020204" pitchFamily="34" charset="-122"/>
              <a:cs typeface="微软雅黑" panose="020B0503020204020204" pitchFamily="34" charset="-122"/>
            </a:endParaRPr>
          </a:p>
          <a:p>
            <a:pPr>
              <a:lnSpc>
                <a:spcPct val="100000"/>
              </a:lnSpc>
              <a:spcBef>
                <a:spcPts val="30"/>
              </a:spcBef>
            </a:pPr>
            <a:endParaRPr sz="3100" dirty="0">
              <a:latin typeface="Times New Roman" panose="02020603050405020304"/>
              <a:cs typeface="Times New Roman" panose="02020603050405020304"/>
            </a:endParaRPr>
          </a:p>
          <a:p>
            <a:pPr marL="12700">
              <a:lnSpc>
                <a:spcPct val="100000"/>
              </a:lnSpc>
            </a:pPr>
            <a:r>
              <a:rPr sz="2400" b="1" spc="-5" dirty="0">
                <a:latin typeface="微软雅黑" panose="020B0503020204020204" pitchFamily="34" charset="-122"/>
                <a:cs typeface="微软雅黑" panose="020B0503020204020204" pitchFamily="34" charset="-122"/>
              </a:rPr>
              <a:t>1、</a:t>
            </a:r>
            <a:r>
              <a:rPr sz="2400" b="1" spc="-5" dirty="0">
                <a:solidFill>
                  <a:srgbClr val="C00000"/>
                </a:solidFill>
                <a:latin typeface="微软雅黑" panose="020B0503020204020204" pitchFamily="34" charset="-122"/>
                <a:cs typeface="微软雅黑" panose="020B0503020204020204" pitchFamily="34" charset="-122"/>
              </a:rPr>
              <a:t>货币转化为资本</a:t>
            </a:r>
            <a:r>
              <a:rPr sz="2400" b="1"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关键</a:t>
            </a:r>
            <a:r>
              <a:rPr sz="2400" b="1" spc="-5" dirty="0">
                <a:latin typeface="微软雅黑" panose="020B0503020204020204" pitchFamily="34" charset="-122"/>
                <a:cs typeface="微软雅黑" panose="020B0503020204020204" pitchFamily="34" charset="-122"/>
              </a:rPr>
              <a:t>是：</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200" b="1" dirty="0">
                <a:solidFill>
                  <a:srgbClr val="00AF50"/>
                </a:solidFill>
                <a:latin typeface="微软雅黑" panose="020B0503020204020204" pitchFamily="34" charset="-122"/>
                <a:cs typeface="微软雅黑" panose="020B0503020204020204" pitchFamily="34" charset="-122"/>
              </a:rPr>
              <a:t>（选择题</a:t>
            </a:r>
            <a:r>
              <a:rPr sz="2200" b="1" spc="-5" dirty="0">
                <a:solidFill>
                  <a:srgbClr val="00AF50"/>
                </a:solidFill>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12700">
              <a:lnSpc>
                <a:spcPct val="100000"/>
              </a:lnSpc>
              <a:spcBef>
                <a:spcPts val="1440"/>
              </a:spcBef>
            </a:pPr>
            <a:endParaRPr sz="2400" dirty="0">
              <a:latin typeface="微软雅黑" panose="020B0503020204020204" pitchFamily="34" charset="-122"/>
              <a:cs typeface="微软雅黑" panose="020B0503020204020204" pitchFamily="34" charset="-122"/>
            </a:endParaRPr>
          </a:p>
        </p:txBody>
      </p:sp>
      <p:sp>
        <p:nvSpPr>
          <p:cNvPr id="5" name="object 5"/>
          <p:cNvSpPr txBox="1">
            <a:spLocks noGrp="1"/>
          </p:cNvSpPr>
          <p:nvPr>
            <p:ph type="title"/>
          </p:nvPr>
        </p:nvSpPr>
        <p:spPr>
          <a:xfrm>
            <a:off x="1299210" y="640080"/>
            <a:ext cx="779081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88719" y="426719"/>
            <a:ext cx="11003280" cy="923925"/>
          </a:xfrm>
          <a:custGeom>
            <a:avLst/>
            <a:gdLst/>
            <a:ahLst/>
            <a:cxnLst/>
            <a:rect l="l" t="t" r="r" b="b"/>
            <a:pathLst>
              <a:path w="11003280" h="923925">
                <a:moveTo>
                  <a:pt x="0" y="0"/>
                </a:moveTo>
                <a:lnTo>
                  <a:pt x="11003280" y="0"/>
                </a:lnTo>
                <a:lnTo>
                  <a:pt x="11003280" y="923543"/>
                </a:lnTo>
                <a:lnTo>
                  <a:pt x="0" y="923543"/>
                </a:lnTo>
                <a:lnTo>
                  <a:pt x="0" y="0"/>
                </a:lnTo>
                <a:close/>
              </a:path>
            </a:pathLst>
          </a:custGeom>
          <a:solidFill>
            <a:srgbClr val="FFFFFF"/>
          </a:solidFill>
        </p:spPr>
        <p:txBody>
          <a:bodyPr wrap="square" lIns="0" tIns="0" rIns="0" bIns="0" rtlCol="0"/>
          <a:lstStyle/>
          <a:p/>
        </p:txBody>
      </p:sp>
      <p:sp>
        <p:nvSpPr>
          <p:cNvPr id="3" name="object 3"/>
          <p:cNvSpPr/>
          <p:nvPr/>
        </p:nvSpPr>
        <p:spPr>
          <a:xfrm>
            <a:off x="11507723" y="554736"/>
            <a:ext cx="684530" cy="647700"/>
          </a:xfrm>
          <a:custGeom>
            <a:avLst/>
            <a:gdLst/>
            <a:ahLst/>
            <a:cxnLst/>
            <a:rect l="l" t="t" r="r" b="b"/>
            <a:pathLst>
              <a:path w="684529" h="647700">
                <a:moveTo>
                  <a:pt x="0" y="0"/>
                </a:moveTo>
                <a:lnTo>
                  <a:pt x="684276" y="0"/>
                </a:lnTo>
                <a:lnTo>
                  <a:pt x="684276" y="647700"/>
                </a:lnTo>
                <a:lnTo>
                  <a:pt x="0" y="647700"/>
                </a:lnTo>
                <a:lnTo>
                  <a:pt x="0" y="0"/>
                </a:lnTo>
                <a:close/>
              </a:path>
            </a:pathLst>
          </a:custGeom>
          <a:solidFill>
            <a:srgbClr val="FFFFFF"/>
          </a:solidFill>
        </p:spPr>
        <p:txBody>
          <a:bodyPr wrap="square" lIns="0" tIns="0" rIns="0" bIns="0" rtlCol="0"/>
          <a:lstStyle/>
          <a:p/>
        </p:txBody>
      </p:sp>
      <p:sp>
        <p:nvSpPr>
          <p:cNvPr id="4" name="object 4"/>
          <p:cNvSpPr txBox="1"/>
          <p:nvPr/>
        </p:nvSpPr>
        <p:spPr>
          <a:xfrm>
            <a:off x="1049019" y="1350761"/>
            <a:ext cx="10535285" cy="1773555"/>
          </a:xfrm>
          <a:prstGeom prst="rect">
            <a:avLst/>
          </a:prstGeom>
        </p:spPr>
        <p:txBody>
          <a:bodyPr vert="horz" wrap="square" lIns="0" tIns="0" rIns="0" bIns="0" rtlCol="0">
            <a:spAutoFit/>
          </a:bodyPr>
          <a:lstStyle/>
          <a:p>
            <a:pPr marL="12700" indent="-635">
              <a:lnSpc>
                <a:spcPct val="100000"/>
              </a:lnSpc>
            </a:pPr>
            <a:r>
              <a:rPr sz="2400" b="1" dirty="0">
                <a:latin typeface="微软雅黑" panose="020B0503020204020204" pitchFamily="34" charset="-122"/>
                <a:cs typeface="微软雅黑" panose="020B0503020204020204" pitchFamily="34" charset="-122"/>
              </a:rPr>
              <a:t>【知识点</a:t>
            </a:r>
            <a:r>
              <a:rPr sz="2400" b="1" spc="-5" dirty="0">
                <a:latin typeface="微软雅黑" panose="020B0503020204020204" pitchFamily="34" charset="-122"/>
                <a:cs typeface="微软雅黑" panose="020B0503020204020204" pitchFamily="34" charset="-122"/>
              </a:rPr>
              <a:t>1】资本主义经济制度的本质</a:t>
            </a:r>
            <a:endParaRPr sz="2400" dirty="0">
              <a:latin typeface="微软雅黑" panose="020B0503020204020204" pitchFamily="34" charset="-122"/>
              <a:cs typeface="微软雅黑" panose="020B0503020204020204" pitchFamily="34" charset="-122"/>
            </a:endParaRPr>
          </a:p>
          <a:p>
            <a:pPr>
              <a:lnSpc>
                <a:spcPct val="100000"/>
              </a:lnSpc>
              <a:spcBef>
                <a:spcPts val="30"/>
              </a:spcBef>
            </a:pPr>
            <a:endParaRPr sz="3100" dirty="0">
              <a:latin typeface="Times New Roman" panose="02020603050405020304"/>
              <a:cs typeface="Times New Roman" panose="02020603050405020304"/>
            </a:endParaRPr>
          </a:p>
          <a:p>
            <a:pPr marL="12700">
              <a:lnSpc>
                <a:spcPct val="100000"/>
              </a:lnSpc>
            </a:pPr>
            <a:r>
              <a:rPr sz="2400" b="1" spc="-5" dirty="0">
                <a:latin typeface="微软雅黑" panose="020B0503020204020204" pitchFamily="34" charset="-122"/>
                <a:cs typeface="微软雅黑" panose="020B0503020204020204" pitchFamily="34" charset="-122"/>
              </a:rPr>
              <a:t>1、</a:t>
            </a:r>
            <a:r>
              <a:rPr sz="2400" b="1" spc="-5" dirty="0">
                <a:solidFill>
                  <a:srgbClr val="C00000"/>
                </a:solidFill>
                <a:latin typeface="微软雅黑" panose="020B0503020204020204" pitchFamily="34" charset="-122"/>
                <a:cs typeface="微软雅黑" panose="020B0503020204020204" pitchFamily="34" charset="-122"/>
              </a:rPr>
              <a:t>货币转化为资本</a:t>
            </a:r>
            <a:r>
              <a:rPr sz="2400" b="1" spc="-5" dirty="0">
                <a:latin typeface="微软雅黑" panose="020B0503020204020204" pitchFamily="34" charset="-122"/>
                <a:cs typeface="微软雅黑" panose="020B0503020204020204" pitchFamily="34" charset="-122"/>
              </a:rPr>
              <a:t>的</a:t>
            </a:r>
            <a:r>
              <a:rPr sz="2400" b="1" spc="-5" dirty="0">
                <a:solidFill>
                  <a:srgbClr val="C00000"/>
                </a:solidFill>
                <a:latin typeface="微软雅黑" panose="020B0503020204020204" pitchFamily="34" charset="-122"/>
                <a:cs typeface="微软雅黑" panose="020B0503020204020204" pitchFamily="34" charset="-122"/>
              </a:rPr>
              <a:t>关键</a:t>
            </a:r>
            <a:r>
              <a:rPr sz="2400" b="1" spc="-5" dirty="0">
                <a:latin typeface="微软雅黑" panose="020B0503020204020204" pitchFamily="34" charset="-122"/>
                <a:cs typeface="微软雅黑" panose="020B0503020204020204" pitchFamily="34" charset="-122"/>
              </a:rPr>
              <a:t>是：</a:t>
            </a:r>
            <a:r>
              <a:rPr sz="2400" b="1" u="heavy" spc="-5" dirty="0">
                <a:solidFill>
                  <a:srgbClr val="C00000"/>
                </a:solidFill>
                <a:latin typeface="微软雅黑" panose="020B0503020204020204" pitchFamily="34" charset="-122"/>
                <a:cs typeface="微软雅黑" panose="020B0503020204020204" pitchFamily="34" charset="-122"/>
              </a:rPr>
              <a:t>劳动力成为商品。</a:t>
            </a:r>
            <a:r>
              <a:rPr sz="2200" b="1" dirty="0">
                <a:solidFill>
                  <a:srgbClr val="00AF50"/>
                </a:solidFill>
                <a:latin typeface="微软雅黑" panose="020B0503020204020204" pitchFamily="34" charset="-122"/>
                <a:cs typeface="微软雅黑" panose="020B0503020204020204" pitchFamily="34" charset="-122"/>
              </a:rPr>
              <a:t>（选择题</a:t>
            </a:r>
            <a:r>
              <a:rPr sz="2200" b="1" spc="-5" dirty="0">
                <a:solidFill>
                  <a:srgbClr val="00AF50"/>
                </a:solidFill>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12700">
              <a:lnSpc>
                <a:spcPct val="100000"/>
              </a:lnSpc>
              <a:spcBef>
                <a:spcPts val="1440"/>
              </a:spcBef>
            </a:pPr>
            <a:endParaRPr sz="2400" dirty="0">
              <a:latin typeface="微软雅黑" panose="020B0503020204020204" pitchFamily="34" charset="-122"/>
              <a:cs typeface="微软雅黑" panose="020B0503020204020204" pitchFamily="34" charset="-122"/>
            </a:endParaRPr>
          </a:p>
        </p:txBody>
      </p:sp>
      <p:sp>
        <p:nvSpPr>
          <p:cNvPr id="5" name="object 5"/>
          <p:cNvSpPr txBox="1">
            <a:spLocks noGrp="1"/>
          </p:cNvSpPr>
          <p:nvPr>
            <p:ph type="title"/>
          </p:nvPr>
        </p:nvSpPr>
        <p:spPr>
          <a:xfrm>
            <a:off x="1299210" y="640080"/>
            <a:ext cx="779081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0" y="2372360"/>
          <a:ext cx="12192000" cy="2712720"/>
        </p:xfrm>
        <a:graphic>
          <a:graphicData uri="http://schemas.openxmlformats.org/drawingml/2006/table">
            <a:tbl>
              <a:tblPr/>
              <a:tblGrid>
                <a:gridCol w="1736593"/>
                <a:gridCol w="10455407"/>
              </a:tblGrid>
              <a:tr h="1335405">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价值</a:t>
                      </a:r>
                      <a:endParaRPr lang="zh-CN" altLang="en-US" sz="200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0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维持自身生存所需的生活资料 </a:t>
                      </a:r>
                      <a:r>
                        <a:rPr lang="en-US" altLang="zh-CN" sz="2000" b="1" dirty="0" smtClean="0">
                          <a:solidFill>
                            <a:schemeClr val="tx1"/>
                          </a:solidFill>
                          <a:latin typeface="华文中宋" panose="02010600040101010101" charset="-122"/>
                          <a:ea typeface="华文中宋" panose="02010600040101010101" charset="-122"/>
                        </a:rPr>
                        <a:t>+ </a:t>
                      </a:r>
                      <a:r>
                        <a:rPr lang="zh-CN" altLang="en-US" sz="2000" dirty="0" smtClean="0">
                          <a:solidFill>
                            <a:schemeClr val="tx1"/>
                          </a:solidFill>
                          <a:latin typeface="华文中宋" panose="02010600040101010101" charset="-122"/>
                          <a:ea typeface="华文中宋" panose="02010600040101010101" charset="-122"/>
                        </a:rPr>
                        <a:t>繁育后代 </a:t>
                      </a:r>
                      <a:r>
                        <a:rPr lang="en-US" altLang="zh-CN" sz="2000" b="1" kern="1200" dirty="0" smtClean="0">
                          <a:solidFill>
                            <a:schemeClr val="tx1"/>
                          </a:solidFill>
                          <a:latin typeface="华文中宋" panose="02010600040101010101" charset="-122"/>
                          <a:ea typeface="华文中宋" panose="02010600040101010101" charset="-122"/>
                          <a:cs typeface="+mn-cs"/>
                        </a:rPr>
                        <a:t>+ </a:t>
                      </a:r>
                      <a:r>
                        <a:rPr lang="zh-CN" altLang="en-US" sz="2000" dirty="0" smtClean="0">
                          <a:solidFill>
                            <a:schemeClr val="tx1"/>
                          </a:solidFill>
                          <a:latin typeface="华文中宋" panose="02010600040101010101" charset="-122"/>
                          <a:ea typeface="华文中宋" panose="02010600040101010101" charset="-122"/>
                        </a:rPr>
                        <a:t>接受教育和训练的费用</a:t>
                      </a:r>
                      <a:endParaRPr lang="zh-CN" altLang="en-US" sz="2000" dirty="0" smtClean="0">
                        <a:solidFill>
                          <a:schemeClr val="tx1"/>
                        </a:solidFill>
                        <a:latin typeface="华文中宋" panose="02010600040101010101" charset="-122"/>
                        <a:ea typeface="华文中宋" panose="02010600040101010101" charset="-122"/>
                      </a:endParaRPr>
                    </a:p>
                    <a:p>
                      <a:pPr>
                        <a:lnSpc>
                          <a:spcPct val="10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劳动力的价值决定还有一个重要的特点，就是它包括</a:t>
                      </a:r>
                      <a:r>
                        <a:rPr lang="zh-CN" altLang="en-US"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lang="zh-CN" altLang="en-US" sz="2000" dirty="0" smtClean="0">
                          <a:solidFill>
                            <a:schemeClr val="tx1"/>
                          </a:solidFill>
                          <a:latin typeface="华文中宋" panose="02010600040101010101" charset="-122"/>
                          <a:ea typeface="华文中宋" panose="02010600040101010101" charset="-122"/>
                        </a:rPr>
                        <a:t>的因素。</a:t>
                      </a:r>
                      <a:r>
                        <a:rPr sz="2000" b="1" dirty="0">
                          <a:solidFill>
                            <a:srgbClr val="00AF50"/>
                          </a:solidFill>
                          <a:latin typeface="微软雅黑" panose="020B0503020204020204" pitchFamily="34" charset="-122"/>
                          <a:cs typeface="微软雅黑" panose="020B0503020204020204" pitchFamily="34" charset="-122"/>
                          <a:sym typeface="+mn-ea"/>
                        </a:rPr>
                        <a:t>（选择题</a:t>
                      </a:r>
                      <a:r>
                        <a:rPr sz="2000" b="1" spc="-5" dirty="0">
                          <a:solidFill>
                            <a:srgbClr val="00AF50"/>
                          </a:solidFill>
                          <a:latin typeface="微软雅黑" panose="020B0503020204020204" pitchFamily="34" charset="-122"/>
                          <a:cs typeface="微软雅黑" panose="020B0503020204020204" pitchFamily="34" charset="-122"/>
                          <a:sym typeface="+mn-ea"/>
                        </a:rPr>
                        <a:t>）</a:t>
                      </a:r>
                      <a:endParaRPr lang="zh-CN" altLang="en-US" sz="2000" dirty="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377315">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使用价值</a:t>
                      </a:r>
                      <a:endParaRPr lang="zh-CN" altLang="en-US" sz="2000" dirty="0" smtClean="0">
                        <a:solidFill>
                          <a:schemeClr val="tx1"/>
                        </a:solidFill>
                        <a:latin typeface="华文中宋" panose="02010600040101010101" charset="-122"/>
                        <a:ea typeface="华文中宋" panose="02010600040101010101" charset="-122"/>
                      </a:endParaRPr>
                    </a:p>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（特殊性）</a:t>
                      </a:r>
                      <a:endParaRPr lang="zh-CN" altLang="en-US" sz="200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5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不仅能创造价值，还能</a:t>
                      </a:r>
                      <a:r>
                        <a:rPr lang="zh-CN" altLang="en-US" sz="20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lang="zh-CN" altLang="en-US" sz="2000" dirty="0" smtClean="0">
                          <a:solidFill>
                            <a:schemeClr val="tx1"/>
                          </a:solidFill>
                          <a:latin typeface="华文中宋" panose="02010600040101010101" charset="-122"/>
                          <a:ea typeface="华文中宋" panose="02010600040101010101" charset="-122"/>
                        </a:rPr>
                        <a:t>，从而带来剩余价值</a:t>
                      </a:r>
                      <a:r>
                        <a:rPr sz="2000" b="1" dirty="0" smtClean="0">
                          <a:solidFill>
                            <a:srgbClr val="00AF50"/>
                          </a:solidFill>
                          <a:latin typeface="微软雅黑" panose="020B0503020204020204" pitchFamily="34" charset="-122"/>
                          <a:cs typeface="微软雅黑" panose="020B0503020204020204" pitchFamily="34" charset="-122"/>
                          <a:sym typeface="+mn-ea"/>
                        </a:rPr>
                        <a:t>（</a:t>
                      </a:r>
                      <a:r>
                        <a:rPr sz="2000" b="1" dirty="0">
                          <a:solidFill>
                            <a:srgbClr val="00AF50"/>
                          </a:solidFill>
                          <a:latin typeface="微软雅黑" panose="020B0503020204020204" pitchFamily="34" charset="-122"/>
                          <a:cs typeface="微软雅黑" panose="020B0503020204020204" pitchFamily="34" charset="-122"/>
                          <a:sym typeface="+mn-ea"/>
                        </a:rPr>
                        <a:t>选择题</a:t>
                      </a:r>
                      <a:r>
                        <a:rPr sz="2000" b="1" spc="-5" dirty="0">
                          <a:solidFill>
                            <a:srgbClr val="00AF50"/>
                          </a:solidFill>
                          <a:latin typeface="微软雅黑" panose="020B0503020204020204" pitchFamily="34" charset="-122"/>
                          <a:cs typeface="微软雅黑" panose="020B0503020204020204" pitchFamily="34" charset="-122"/>
                          <a:sym typeface="+mn-ea"/>
                        </a:rPr>
                        <a:t>）</a:t>
                      </a:r>
                      <a:endParaRPr lang="zh-CN" altLang="en-US" sz="2000" dirty="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extBox 2"/>
          <p:cNvSpPr txBox="1"/>
          <p:nvPr/>
        </p:nvSpPr>
        <p:spPr>
          <a:xfrm>
            <a:off x="1112520" y="1353820"/>
            <a:ext cx="7602855" cy="460375"/>
          </a:xfrm>
          <a:prstGeom prst="rect">
            <a:avLst/>
          </a:prstGeom>
          <a:noFill/>
        </p:spPr>
        <p:txBody>
          <a:bodyPr wrap="square" rtlCol="0">
            <a:spAutoFit/>
          </a:bodyPr>
          <a:lstStyle/>
          <a:p>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补充</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劳动力商品的价值和使用价值</a:t>
            </a:r>
            <a:r>
              <a:rPr lang="zh-CN" altLang="en-US" sz="2400" b="1" dirty="0" smtClean="0">
                <a:solidFill>
                  <a:srgbClr val="00B050"/>
                </a:solidFill>
                <a:latin typeface="华文中宋" panose="02010600040101010101" charset="-122"/>
                <a:ea typeface="华文中宋" panose="02010600040101010101" charset="-122"/>
              </a:rPr>
              <a:t>（理解）</a:t>
            </a:r>
            <a:endParaRPr lang="zh-CN" altLang="en-US" sz="2400" b="1" dirty="0">
              <a:solidFill>
                <a:srgbClr val="00B050"/>
              </a:solidFill>
              <a:latin typeface="华文中宋" panose="02010600040101010101" charset="-122"/>
              <a:ea typeface="华文中宋" panose="02010600040101010101" charset="-122"/>
            </a:endParaRPr>
          </a:p>
        </p:txBody>
      </p:sp>
      <p:sp>
        <p:nvSpPr>
          <p:cNvPr id="5" name="object 5"/>
          <p:cNvSpPr txBox="1">
            <a:spLocks noGrp="1"/>
          </p:cNvSpPr>
          <p:nvPr/>
        </p:nvSpPr>
        <p:spPr>
          <a:xfrm>
            <a:off x="1299210" y="640080"/>
            <a:ext cx="779081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0" y="2372360"/>
          <a:ext cx="12192000" cy="2712720"/>
        </p:xfrm>
        <a:graphic>
          <a:graphicData uri="http://schemas.openxmlformats.org/drawingml/2006/table">
            <a:tbl>
              <a:tblPr/>
              <a:tblGrid>
                <a:gridCol w="1736593"/>
                <a:gridCol w="10455407"/>
              </a:tblGrid>
              <a:tr h="1335405">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价值</a:t>
                      </a:r>
                      <a:endParaRPr lang="zh-CN" altLang="en-US" sz="200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0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维持自身生存所需的生活资料 </a:t>
                      </a:r>
                      <a:r>
                        <a:rPr lang="en-US" altLang="zh-CN" sz="2000" b="1" dirty="0" smtClean="0">
                          <a:solidFill>
                            <a:schemeClr val="tx1"/>
                          </a:solidFill>
                          <a:latin typeface="华文中宋" panose="02010600040101010101" charset="-122"/>
                          <a:ea typeface="华文中宋" panose="02010600040101010101" charset="-122"/>
                        </a:rPr>
                        <a:t>+ </a:t>
                      </a:r>
                      <a:r>
                        <a:rPr lang="zh-CN" altLang="en-US" sz="2000" dirty="0" smtClean="0">
                          <a:solidFill>
                            <a:schemeClr val="tx1"/>
                          </a:solidFill>
                          <a:latin typeface="华文中宋" panose="02010600040101010101" charset="-122"/>
                          <a:ea typeface="华文中宋" panose="02010600040101010101" charset="-122"/>
                        </a:rPr>
                        <a:t>繁育后代 </a:t>
                      </a:r>
                      <a:r>
                        <a:rPr lang="en-US" altLang="zh-CN" sz="2000" b="1" kern="1200" dirty="0" smtClean="0">
                          <a:solidFill>
                            <a:schemeClr val="tx1"/>
                          </a:solidFill>
                          <a:latin typeface="华文中宋" panose="02010600040101010101" charset="-122"/>
                          <a:ea typeface="华文中宋" panose="02010600040101010101" charset="-122"/>
                          <a:cs typeface="+mn-cs"/>
                        </a:rPr>
                        <a:t>+ </a:t>
                      </a:r>
                      <a:r>
                        <a:rPr lang="zh-CN" altLang="en-US" sz="2000" dirty="0" smtClean="0">
                          <a:solidFill>
                            <a:schemeClr val="tx1"/>
                          </a:solidFill>
                          <a:latin typeface="华文中宋" panose="02010600040101010101" charset="-122"/>
                          <a:ea typeface="华文中宋" panose="02010600040101010101" charset="-122"/>
                        </a:rPr>
                        <a:t>接受教育和训练的费用</a:t>
                      </a:r>
                      <a:endParaRPr lang="zh-CN" altLang="en-US" sz="2000" dirty="0" smtClean="0">
                        <a:solidFill>
                          <a:schemeClr val="tx1"/>
                        </a:solidFill>
                        <a:latin typeface="华文中宋" panose="02010600040101010101" charset="-122"/>
                        <a:ea typeface="华文中宋" panose="02010600040101010101" charset="-122"/>
                      </a:endParaRPr>
                    </a:p>
                    <a:p>
                      <a:pPr>
                        <a:lnSpc>
                          <a:spcPct val="10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劳动力的价值决定还有一个重要的特点，就是它包括</a:t>
                      </a:r>
                      <a:r>
                        <a:rPr lang="zh-CN" altLang="en-US" sz="2000" b="1" u="sng" dirty="0" smtClean="0">
                          <a:solidFill>
                            <a:srgbClr val="C00000"/>
                          </a:solidFill>
                          <a:latin typeface="华文中宋" panose="02010600040101010101" charset="-122"/>
                          <a:ea typeface="华文中宋" panose="02010600040101010101" charset="-122"/>
                        </a:rPr>
                        <a:t>历史和道德</a:t>
                      </a:r>
                      <a:r>
                        <a:rPr lang="zh-CN" altLang="en-US" sz="2000" dirty="0" smtClean="0">
                          <a:solidFill>
                            <a:schemeClr val="tx1"/>
                          </a:solidFill>
                          <a:latin typeface="华文中宋" panose="02010600040101010101" charset="-122"/>
                          <a:ea typeface="华文中宋" panose="02010600040101010101" charset="-122"/>
                        </a:rPr>
                        <a:t>的因素。</a:t>
                      </a:r>
                      <a:r>
                        <a:rPr sz="2000" b="1" dirty="0">
                          <a:solidFill>
                            <a:srgbClr val="00AF50"/>
                          </a:solidFill>
                          <a:latin typeface="微软雅黑" panose="020B0503020204020204" pitchFamily="34" charset="-122"/>
                          <a:cs typeface="微软雅黑" panose="020B0503020204020204" pitchFamily="34" charset="-122"/>
                          <a:sym typeface="+mn-ea"/>
                        </a:rPr>
                        <a:t>（选择题</a:t>
                      </a:r>
                      <a:r>
                        <a:rPr sz="2000" b="1" spc="-5" dirty="0">
                          <a:solidFill>
                            <a:srgbClr val="00AF50"/>
                          </a:solidFill>
                          <a:latin typeface="微软雅黑" panose="020B0503020204020204" pitchFamily="34" charset="-122"/>
                          <a:cs typeface="微软雅黑" panose="020B0503020204020204" pitchFamily="34" charset="-122"/>
                          <a:sym typeface="+mn-ea"/>
                        </a:rPr>
                        <a:t>）</a:t>
                      </a:r>
                      <a:endParaRPr lang="zh-CN" altLang="en-US" sz="2000" dirty="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377315">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使用价值</a:t>
                      </a:r>
                      <a:endParaRPr lang="zh-CN" altLang="en-US" sz="2000" dirty="0" smtClean="0">
                        <a:solidFill>
                          <a:schemeClr val="tx1"/>
                        </a:solidFill>
                        <a:latin typeface="华文中宋" panose="02010600040101010101" charset="-122"/>
                        <a:ea typeface="华文中宋" panose="02010600040101010101" charset="-122"/>
                      </a:endParaRPr>
                    </a:p>
                    <a:p>
                      <a:pPr algn="ctr">
                        <a:lnSpc>
                          <a:spcPct val="100000"/>
                        </a:lnSpc>
                      </a:pPr>
                      <a:r>
                        <a:rPr lang="zh-CN" altLang="en-US" sz="2000" dirty="0" smtClean="0">
                          <a:solidFill>
                            <a:schemeClr val="tx1"/>
                          </a:solidFill>
                          <a:latin typeface="华文中宋" panose="02010600040101010101" charset="-122"/>
                          <a:ea typeface="华文中宋" panose="02010600040101010101" charset="-122"/>
                        </a:rPr>
                        <a:t>（特殊性）</a:t>
                      </a:r>
                      <a:endParaRPr lang="zh-CN" altLang="en-US" sz="200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50000"/>
                        </a:lnSpc>
                        <a:spcBef>
                          <a:spcPts val="600"/>
                        </a:spcBef>
                        <a:spcAft>
                          <a:spcPts val="600"/>
                        </a:spcAft>
                      </a:pPr>
                      <a:r>
                        <a:rPr lang="zh-CN" altLang="en-US" sz="2000" dirty="0" smtClean="0">
                          <a:solidFill>
                            <a:schemeClr val="tx1"/>
                          </a:solidFill>
                          <a:latin typeface="华文中宋" panose="02010600040101010101" charset="-122"/>
                          <a:ea typeface="华文中宋" panose="02010600040101010101" charset="-122"/>
                        </a:rPr>
                        <a:t>不仅能创造价值，还能</a:t>
                      </a:r>
                      <a:r>
                        <a:rPr lang="zh-CN" altLang="en-US" sz="2000" b="1" dirty="0" smtClean="0">
                          <a:solidFill>
                            <a:srgbClr val="C00000"/>
                          </a:solidFill>
                          <a:latin typeface="华文中宋" panose="02010600040101010101" charset="-122"/>
                          <a:ea typeface="华文中宋" panose="02010600040101010101" charset="-122"/>
                        </a:rPr>
                        <a:t>创造出比劳动力自身价值更大的价值</a:t>
                      </a:r>
                      <a:r>
                        <a:rPr lang="zh-CN" altLang="en-US" sz="2000" dirty="0" smtClean="0">
                          <a:solidFill>
                            <a:schemeClr val="tx1"/>
                          </a:solidFill>
                          <a:latin typeface="华文中宋" panose="02010600040101010101" charset="-122"/>
                          <a:ea typeface="华文中宋" panose="02010600040101010101" charset="-122"/>
                        </a:rPr>
                        <a:t>，从而带来剩余价值</a:t>
                      </a:r>
                      <a:r>
                        <a:rPr sz="2000" b="1" dirty="0" smtClean="0">
                          <a:solidFill>
                            <a:srgbClr val="00AF50"/>
                          </a:solidFill>
                          <a:latin typeface="微软雅黑" panose="020B0503020204020204" pitchFamily="34" charset="-122"/>
                          <a:cs typeface="微软雅黑" panose="020B0503020204020204" pitchFamily="34" charset="-122"/>
                          <a:sym typeface="+mn-ea"/>
                        </a:rPr>
                        <a:t>（</a:t>
                      </a:r>
                      <a:r>
                        <a:rPr sz="2000" b="1" dirty="0">
                          <a:solidFill>
                            <a:srgbClr val="00AF50"/>
                          </a:solidFill>
                          <a:latin typeface="微软雅黑" panose="020B0503020204020204" pitchFamily="34" charset="-122"/>
                          <a:cs typeface="微软雅黑" panose="020B0503020204020204" pitchFamily="34" charset="-122"/>
                          <a:sym typeface="+mn-ea"/>
                        </a:rPr>
                        <a:t>选择题</a:t>
                      </a:r>
                      <a:r>
                        <a:rPr sz="2000" b="1" spc="-5" dirty="0">
                          <a:solidFill>
                            <a:srgbClr val="00AF50"/>
                          </a:solidFill>
                          <a:latin typeface="微软雅黑" panose="020B0503020204020204" pitchFamily="34" charset="-122"/>
                          <a:cs typeface="微软雅黑" panose="020B0503020204020204" pitchFamily="34" charset="-122"/>
                          <a:sym typeface="+mn-ea"/>
                        </a:rPr>
                        <a:t>）</a:t>
                      </a:r>
                      <a:endParaRPr lang="zh-CN" altLang="en-US" sz="2000" dirty="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extBox 2"/>
          <p:cNvSpPr txBox="1"/>
          <p:nvPr/>
        </p:nvSpPr>
        <p:spPr>
          <a:xfrm>
            <a:off x="1112520" y="1353820"/>
            <a:ext cx="7602855" cy="460375"/>
          </a:xfrm>
          <a:prstGeom prst="rect">
            <a:avLst/>
          </a:prstGeom>
          <a:noFill/>
        </p:spPr>
        <p:txBody>
          <a:bodyPr wrap="square" rtlCol="0">
            <a:spAutoFit/>
          </a:bodyPr>
          <a:lstStyle/>
          <a:p>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补充</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劳动力商品的价值和使用价值</a:t>
            </a:r>
            <a:r>
              <a:rPr lang="zh-CN" altLang="en-US" sz="2400" b="1" dirty="0" smtClean="0">
                <a:solidFill>
                  <a:srgbClr val="00B050"/>
                </a:solidFill>
                <a:latin typeface="华文中宋" panose="02010600040101010101" charset="-122"/>
                <a:ea typeface="华文中宋" panose="02010600040101010101" charset="-122"/>
              </a:rPr>
              <a:t>（理解）</a:t>
            </a:r>
            <a:endParaRPr lang="zh-CN" altLang="en-US" sz="2400" b="1" dirty="0">
              <a:solidFill>
                <a:srgbClr val="00B050"/>
              </a:solidFill>
              <a:latin typeface="华文中宋" panose="02010600040101010101" charset="-122"/>
              <a:ea typeface="华文中宋" panose="02010600040101010101" charset="-122"/>
            </a:endParaRPr>
          </a:p>
        </p:txBody>
      </p:sp>
      <p:sp>
        <p:nvSpPr>
          <p:cNvPr id="5" name="object 5"/>
          <p:cNvSpPr txBox="1">
            <a:spLocks noGrp="1"/>
          </p:cNvSpPr>
          <p:nvPr/>
        </p:nvSpPr>
        <p:spPr>
          <a:xfrm>
            <a:off x="1299210" y="640080"/>
            <a:ext cx="779081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4049" y="1376736"/>
            <a:ext cx="10083800" cy="416115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2】资本主义</a:t>
            </a:r>
            <a:r>
              <a:rPr sz="2400" b="1" dirty="0">
                <a:latin typeface="华文中宋" panose="02010600040101010101" charset="-122"/>
                <a:ea typeface="华文中宋" panose="02010600040101010101" charset="-122"/>
                <a:cs typeface="微软雅黑" panose="020B0503020204020204" pitchFamily="34" charset="-122"/>
              </a:rPr>
              <a:t>的生产过</a:t>
            </a:r>
            <a:r>
              <a:rPr sz="2400" b="1" spc="-5" dirty="0">
                <a:latin typeface="华文中宋" panose="02010600040101010101" charset="-122"/>
                <a:ea typeface="华文中宋" panose="02010600040101010101" charset="-122"/>
                <a:cs typeface="微软雅黑" panose="020B0503020204020204" pitchFamily="34" charset="-122"/>
              </a:rPr>
              <a:t>程</a:t>
            </a:r>
            <a:endParaRPr sz="2400" dirty="0">
              <a:latin typeface="华文中宋" panose="02010600040101010101" charset="-122"/>
              <a:ea typeface="华文中宋" panose="02010600040101010101" charset="-122"/>
              <a:cs typeface="微软雅黑" panose="020B0503020204020204" pitchFamily="34" charset="-122"/>
            </a:endParaRPr>
          </a:p>
          <a:p>
            <a:pPr marR="237490" algn="ctr">
              <a:lnSpc>
                <a:spcPct val="100000"/>
              </a:lnSpc>
              <a:spcBef>
                <a:spcPts val="1680"/>
              </a:spcBef>
            </a:pPr>
            <a:r>
              <a:rPr sz="2400" b="1" dirty="0">
                <a:latin typeface="华文中宋" panose="02010600040101010101" charset="-122"/>
                <a:ea typeface="华文中宋" panose="02010600040101010101" charset="-122"/>
                <a:cs typeface="微软雅黑" panose="020B0503020204020204" pitchFamily="34" charset="-122"/>
              </a:rPr>
              <a:t>资本主义</a:t>
            </a:r>
            <a:r>
              <a:rPr sz="2400" dirty="0">
                <a:latin typeface="华文中宋" panose="02010600040101010101" charset="-122"/>
                <a:ea typeface="华文中宋" panose="02010600040101010101" charset="-122"/>
                <a:cs typeface="微软雅黑" panose="020B0503020204020204" pitchFamily="34" charset="-122"/>
              </a:rPr>
              <a:t>生产过程是</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400" u="heavy" dirty="0">
                <a:latin typeface="华文中宋" panose="02010600040101010101" charset="-122"/>
                <a:ea typeface="华文中宋" panose="02010600040101010101" charset="-122"/>
                <a:cs typeface="微软雅黑" panose="020B0503020204020204" pitchFamily="34" charset="-122"/>
              </a:rPr>
              <a:t>和</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400" dirty="0">
                <a:latin typeface="华文中宋" panose="02010600040101010101" charset="-122"/>
                <a:ea typeface="华文中宋" panose="02010600040101010101" charset="-122"/>
                <a:cs typeface="微软雅黑" panose="020B0503020204020204" pitchFamily="34" charset="-122"/>
              </a:rPr>
              <a:t>的统一。</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680"/>
              </a:spcBef>
            </a:pPr>
            <a:r>
              <a:rPr sz="2400" b="1" dirty="0">
                <a:latin typeface="华文中宋" panose="02010600040101010101" charset="-122"/>
                <a:ea typeface="华文中宋" panose="02010600040101010101" charset="-122"/>
                <a:cs typeface="微软雅黑" panose="020B0503020204020204" pitchFamily="34" charset="-122"/>
              </a:rPr>
              <a:t>①劳动过程</a:t>
            </a:r>
            <a:r>
              <a:rPr sz="2400" dirty="0">
                <a:latin typeface="华文中宋" panose="02010600040101010101" charset="-122"/>
                <a:ea typeface="华文中宋" panose="02010600040101010101" charset="-122"/>
                <a:cs typeface="微软雅黑" panose="020B0503020204020204" pitchFamily="34" charset="-122"/>
              </a:rPr>
              <a:t>：工人在资本家的监督下，劳动产品归资本家所有</a:t>
            </a:r>
            <a:r>
              <a:rPr sz="2400" spc="-5" dirty="0">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90"/>
              </a:spcBef>
            </a:pPr>
            <a:r>
              <a:rPr sz="2400" b="1" dirty="0">
                <a:latin typeface="华文中宋" panose="02010600040101010101" charset="-122"/>
                <a:ea typeface="华文中宋" panose="02010600040101010101" charset="-122"/>
                <a:cs typeface="微软雅黑" panose="020B0503020204020204" pitchFamily="34" charset="-122"/>
              </a:rPr>
              <a:t>②价值增殖过程</a:t>
            </a:r>
            <a:r>
              <a:rPr sz="2400" dirty="0">
                <a:latin typeface="华文中宋" panose="02010600040101010101" charset="-122"/>
                <a:ea typeface="华文中宋" panose="02010600040101010101" charset="-122"/>
                <a:cs typeface="微软雅黑" panose="020B0503020204020204" pitchFamily="34" charset="-122"/>
              </a:rPr>
              <a:t>：资本家会迫使工人的劳动时间超过创造其自身价值所需要</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630"/>
              </a:spcBef>
            </a:pPr>
            <a:r>
              <a:rPr sz="2400" dirty="0">
                <a:latin typeface="华文中宋" panose="02010600040101010101" charset="-122"/>
                <a:ea typeface="华文中宋" panose="02010600040101010101" charset="-122"/>
                <a:cs typeface="微软雅黑" panose="020B0503020204020204" pitchFamily="34" charset="-122"/>
              </a:rPr>
              <a:t>的时间，从而为其创造出</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剩余价值</a:t>
            </a:r>
            <a:r>
              <a:rPr sz="2400" dirty="0">
                <a:latin typeface="华文中宋" panose="02010600040101010101" charset="-122"/>
                <a:ea typeface="华文中宋" panose="02010600040101010101" charset="-122"/>
                <a:cs typeface="微软雅黑" panose="020B0503020204020204" pitchFamily="34" charset="-122"/>
              </a:rPr>
              <a:t>的过程</a:t>
            </a:r>
            <a:r>
              <a:rPr sz="2400" spc="-5" dirty="0">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spcBef>
                <a:spcPts val="50"/>
              </a:spcBef>
            </a:pPr>
            <a:r>
              <a:rPr lang="zh-CN" sz="2400" b="1"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剩余价值</a:t>
            </a:r>
            <a:r>
              <a:rPr lang="zh-CN" sz="2400" b="1"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a:t>
            </a:r>
            <a:r>
              <a:rPr sz="2400" dirty="0">
                <a:latin typeface="华文中宋" panose="02010600040101010101" charset="-122"/>
                <a:ea typeface="华文中宋" panose="02010600040101010101" charset="-122"/>
                <a:cs typeface="微软雅黑" panose="020B0503020204020204" pitchFamily="34" charset="-122"/>
              </a:rPr>
              <a:t>由雇佣工人创造的、被资本家无偿占有的超过劳动力价值的价值。</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219200" y="381000"/>
            <a:ext cx="10972800" cy="923925"/>
          </a:xfrm>
          <a:custGeom>
            <a:avLst/>
            <a:gdLst/>
            <a:ahLst/>
            <a:cxnLst/>
            <a:rect l="l" t="t" r="r" b="b"/>
            <a:pathLst>
              <a:path w="10972800" h="923925">
                <a:moveTo>
                  <a:pt x="0" y="0"/>
                </a:moveTo>
                <a:lnTo>
                  <a:pt x="10972800" y="0"/>
                </a:lnTo>
                <a:lnTo>
                  <a:pt x="10972800" y="923544"/>
                </a:lnTo>
                <a:lnTo>
                  <a:pt x="0" y="923544"/>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397635" y="604520"/>
            <a:ext cx="7880350"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4049" y="1376736"/>
            <a:ext cx="10083800" cy="379158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2】资本主义</a:t>
            </a:r>
            <a:r>
              <a:rPr sz="2400" b="1" dirty="0">
                <a:latin typeface="华文中宋" panose="02010600040101010101" charset="-122"/>
                <a:ea typeface="华文中宋" panose="02010600040101010101" charset="-122"/>
                <a:cs typeface="微软雅黑" panose="020B0503020204020204" pitchFamily="34" charset="-122"/>
              </a:rPr>
              <a:t>的生产过</a:t>
            </a:r>
            <a:r>
              <a:rPr sz="2400" b="1" spc="-5" dirty="0">
                <a:latin typeface="华文中宋" panose="02010600040101010101" charset="-122"/>
                <a:ea typeface="华文中宋" panose="02010600040101010101" charset="-122"/>
                <a:cs typeface="微软雅黑" panose="020B0503020204020204" pitchFamily="34" charset="-122"/>
              </a:rPr>
              <a:t>程</a:t>
            </a:r>
            <a:endParaRPr sz="2400" dirty="0">
              <a:latin typeface="华文中宋" panose="02010600040101010101" charset="-122"/>
              <a:ea typeface="华文中宋" panose="02010600040101010101" charset="-122"/>
              <a:cs typeface="微软雅黑" panose="020B0503020204020204" pitchFamily="34" charset="-122"/>
            </a:endParaRPr>
          </a:p>
          <a:p>
            <a:pPr marR="237490" algn="ctr">
              <a:lnSpc>
                <a:spcPct val="100000"/>
              </a:lnSpc>
              <a:spcBef>
                <a:spcPts val="1680"/>
              </a:spcBef>
            </a:pPr>
            <a:r>
              <a:rPr sz="2400" b="1" dirty="0">
                <a:latin typeface="华文中宋" panose="02010600040101010101" charset="-122"/>
                <a:ea typeface="华文中宋" panose="02010600040101010101" charset="-122"/>
                <a:cs typeface="微软雅黑" panose="020B0503020204020204" pitchFamily="34" charset="-122"/>
              </a:rPr>
              <a:t>资本主义</a:t>
            </a:r>
            <a:r>
              <a:rPr sz="2400" dirty="0">
                <a:latin typeface="华文中宋" panose="02010600040101010101" charset="-122"/>
                <a:ea typeface="华文中宋" panose="02010600040101010101" charset="-122"/>
                <a:cs typeface="微软雅黑" panose="020B0503020204020204" pitchFamily="34" charset="-122"/>
              </a:rPr>
              <a:t>生产过程是</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劳动过程</a:t>
            </a:r>
            <a:r>
              <a:rPr sz="2400" u="heavy" dirty="0">
                <a:latin typeface="华文中宋" panose="02010600040101010101" charset="-122"/>
                <a:ea typeface="华文中宋" panose="02010600040101010101" charset="-122"/>
                <a:cs typeface="微软雅黑" panose="020B0503020204020204" pitchFamily="34" charset="-122"/>
              </a:rPr>
              <a:t>和</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价值增殖过程</a:t>
            </a:r>
            <a:r>
              <a:rPr sz="2400" dirty="0">
                <a:latin typeface="华文中宋" panose="02010600040101010101" charset="-122"/>
                <a:ea typeface="华文中宋" panose="02010600040101010101" charset="-122"/>
                <a:cs typeface="微软雅黑" panose="020B0503020204020204" pitchFamily="34" charset="-122"/>
              </a:rPr>
              <a:t>的统一。</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680"/>
              </a:spcBef>
            </a:pPr>
            <a:r>
              <a:rPr sz="2400" b="1" dirty="0">
                <a:latin typeface="华文中宋" panose="02010600040101010101" charset="-122"/>
                <a:ea typeface="华文中宋" panose="02010600040101010101" charset="-122"/>
                <a:cs typeface="微软雅黑" panose="020B0503020204020204" pitchFamily="34" charset="-122"/>
              </a:rPr>
              <a:t>①劳动过程</a:t>
            </a:r>
            <a:r>
              <a:rPr sz="2400" dirty="0">
                <a:latin typeface="华文中宋" panose="02010600040101010101" charset="-122"/>
                <a:ea typeface="华文中宋" panose="02010600040101010101" charset="-122"/>
                <a:cs typeface="微软雅黑" panose="020B0503020204020204" pitchFamily="34" charset="-122"/>
              </a:rPr>
              <a:t>：工人在资本家的监督下，劳动产品归资本家所有</a:t>
            </a:r>
            <a:r>
              <a:rPr sz="2400" spc="-5" dirty="0">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90"/>
              </a:spcBef>
            </a:pPr>
            <a:r>
              <a:rPr sz="2400" b="1" dirty="0">
                <a:latin typeface="华文中宋" panose="02010600040101010101" charset="-122"/>
                <a:ea typeface="华文中宋" panose="02010600040101010101" charset="-122"/>
                <a:cs typeface="微软雅黑" panose="020B0503020204020204" pitchFamily="34" charset="-122"/>
              </a:rPr>
              <a:t>②价值增殖过程</a:t>
            </a:r>
            <a:r>
              <a:rPr sz="2400" dirty="0">
                <a:latin typeface="华文中宋" panose="02010600040101010101" charset="-122"/>
                <a:ea typeface="华文中宋" panose="02010600040101010101" charset="-122"/>
                <a:cs typeface="微软雅黑" panose="020B0503020204020204" pitchFamily="34" charset="-122"/>
              </a:rPr>
              <a:t>：资本家会迫使工人的劳动时间超过创造其自身价值所需要</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630"/>
              </a:spcBef>
            </a:pPr>
            <a:r>
              <a:rPr sz="2400" dirty="0">
                <a:latin typeface="华文中宋" panose="02010600040101010101" charset="-122"/>
                <a:ea typeface="华文中宋" panose="02010600040101010101" charset="-122"/>
                <a:cs typeface="微软雅黑" panose="020B0503020204020204" pitchFamily="34" charset="-122"/>
              </a:rPr>
              <a:t>的时间，从而为其创造出</a:t>
            </a:r>
            <a:r>
              <a:rPr sz="2400" b="1" u="heavy" dirty="0">
                <a:solidFill>
                  <a:srgbClr val="C00000"/>
                </a:solidFill>
                <a:latin typeface="华文中宋" panose="02010600040101010101" charset="-122"/>
                <a:ea typeface="华文中宋" panose="02010600040101010101" charset="-122"/>
                <a:cs typeface="微软雅黑" panose="020B0503020204020204" pitchFamily="34" charset="-122"/>
              </a:rPr>
              <a:t>剩余价值</a:t>
            </a:r>
            <a:r>
              <a:rPr sz="2400" dirty="0">
                <a:latin typeface="华文中宋" panose="02010600040101010101" charset="-122"/>
                <a:ea typeface="华文中宋" panose="02010600040101010101" charset="-122"/>
                <a:cs typeface="微软雅黑" panose="020B0503020204020204" pitchFamily="34" charset="-122"/>
              </a:rPr>
              <a:t>的过程</a:t>
            </a:r>
            <a:r>
              <a:rPr sz="2400" spc="-5" dirty="0">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spcBef>
                <a:spcPts val="50"/>
              </a:spcBef>
            </a:pPr>
            <a:r>
              <a:rPr lang="zh-CN" sz="2400" b="1"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剩余价值</a:t>
            </a:r>
            <a:r>
              <a:rPr lang="zh-CN" sz="2400" b="1"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a:t>
            </a:r>
            <a:r>
              <a:rPr sz="2400" dirty="0">
                <a:latin typeface="华文中宋" panose="02010600040101010101" charset="-122"/>
                <a:ea typeface="华文中宋" panose="02010600040101010101" charset="-122"/>
                <a:cs typeface="微软雅黑" panose="020B0503020204020204" pitchFamily="34" charset="-122"/>
              </a:rPr>
              <a:t>由雇佣工人创造的、被资本家无偿占有的超过劳动力价值的价值。</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219200" y="381000"/>
            <a:ext cx="10972800" cy="923925"/>
          </a:xfrm>
          <a:custGeom>
            <a:avLst/>
            <a:gdLst/>
            <a:ahLst/>
            <a:cxnLst/>
            <a:rect l="l" t="t" r="r" b="b"/>
            <a:pathLst>
              <a:path w="10972800" h="923925">
                <a:moveTo>
                  <a:pt x="0" y="0"/>
                </a:moveTo>
                <a:lnTo>
                  <a:pt x="10972800" y="0"/>
                </a:lnTo>
                <a:lnTo>
                  <a:pt x="10972800" y="923544"/>
                </a:lnTo>
                <a:lnTo>
                  <a:pt x="0" y="923544"/>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397635" y="604520"/>
            <a:ext cx="7880350"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384" y="1196752"/>
            <a:ext cx="11082655" cy="3046730"/>
          </a:xfrm>
          <a:prstGeom prst="rect">
            <a:avLst/>
          </a:prstGeom>
        </p:spPr>
        <p:txBody>
          <a:bodyPr vert="horz" wrap="square" lIns="0" tIns="0" rIns="0" bIns="0" rtlCol="0">
            <a:spAutoFit/>
          </a:bodyPr>
          <a:lstStyle/>
          <a:p>
            <a:pPr marL="12700">
              <a:lnSpc>
                <a:spcPct val="100000"/>
              </a:lnSpc>
            </a:pPr>
            <a:endParaRPr sz="2200" b="1"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pPr>
            <a:r>
              <a:rPr sz="2200" b="1" dirty="0">
                <a:latin typeface="华文中宋" panose="02010600040101010101" charset="-122"/>
                <a:ea typeface="华文中宋" panose="02010600040101010101" charset="-122"/>
                <a:cs typeface="微软雅黑" panose="020B0503020204020204" pitchFamily="34" charset="-122"/>
              </a:rPr>
              <a:t>【知识点</a:t>
            </a:r>
            <a:r>
              <a:rPr sz="2200" b="1" spc="-10" dirty="0">
                <a:latin typeface="华文中宋" panose="02010600040101010101" charset="-122"/>
                <a:ea typeface="华文中宋" panose="02010600040101010101" charset="-122"/>
                <a:cs typeface="微软雅黑" panose="020B0503020204020204" pitchFamily="34" charset="-122"/>
              </a:rPr>
              <a:t>3</a:t>
            </a:r>
            <a:r>
              <a:rPr sz="2200" b="1" dirty="0">
                <a:latin typeface="华文中宋" panose="02010600040101010101" charset="-122"/>
                <a:ea typeface="华文中宋" panose="02010600040101010101" charset="-122"/>
                <a:cs typeface="微软雅黑" panose="020B0503020204020204" pitchFamily="34" charset="-122"/>
              </a:rPr>
              <a:t>】资本的本质：资产阶级和无产阶级之间</a:t>
            </a:r>
            <a:r>
              <a:rPr sz="2200" b="1" u="heavy" dirty="0">
                <a:solidFill>
                  <a:srgbClr val="C00000"/>
                </a:solidFill>
                <a:latin typeface="华文中宋" panose="02010600040101010101" charset="-122"/>
                <a:ea typeface="华文中宋" panose="02010600040101010101" charset="-122"/>
                <a:cs typeface="微软雅黑" panose="020B0503020204020204" pitchFamily="34" charset="-122"/>
              </a:rPr>
              <a:t>剥削与被剥削</a:t>
            </a:r>
            <a:r>
              <a:rPr sz="2200" b="1" dirty="0">
                <a:latin typeface="华文中宋" panose="02010600040101010101" charset="-122"/>
                <a:ea typeface="华文中宋" panose="02010600040101010101" charset="-122"/>
                <a:cs typeface="微软雅黑" panose="020B0503020204020204" pitchFamily="34" charset="-122"/>
              </a:rPr>
              <a:t>的</a:t>
            </a:r>
            <a:r>
              <a:rPr lang="zh-CN" altLang="en-US" sz="22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2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2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320"/>
              </a:spcBef>
            </a:pPr>
            <a:r>
              <a:rPr sz="2200" dirty="0">
                <a:latin typeface="华文中宋" panose="02010600040101010101" charset="-122"/>
                <a:ea typeface="华文中宋" panose="02010600040101010101" charset="-122"/>
                <a:cs typeface="微软雅黑" panose="020B0503020204020204" pitchFamily="34" charset="-122"/>
              </a:rPr>
              <a:t>①</a:t>
            </a:r>
            <a:r>
              <a:rPr lang="zh-CN" altLang="en-US" sz="22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200" dirty="0">
                <a:latin typeface="华文中宋" panose="02010600040101010101" charset="-122"/>
                <a:ea typeface="华文中宋" panose="02010600040101010101" charset="-122"/>
                <a:cs typeface="微软雅黑" panose="020B0503020204020204" pitchFamily="34" charset="-122"/>
              </a:rPr>
              <a:t>：以</a:t>
            </a:r>
            <a:r>
              <a:rPr sz="2200" u="sng" dirty="0">
                <a:latin typeface="华文中宋" panose="02010600040101010101" charset="-122"/>
                <a:ea typeface="华文中宋" panose="02010600040101010101" charset="-122"/>
                <a:cs typeface="微软雅黑" panose="020B0503020204020204" pitchFamily="34" charset="-122"/>
              </a:rPr>
              <a:t>生产资料形式</a:t>
            </a:r>
            <a:r>
              <a:rPr sz="2200" dirty="0">
                <a:latin typeface="华文中宋" panose="02010600040101010101" charset="-122"/>
                <a:ea typeface="华文中宋" panose="02010600040101010101" charset="-122"/>
                <a:cs typeface="微软雅黑" panose="020B0503020204020204" pitchFamily="34" charset="-122"/>
              </a:rPr>
              <a:t>存在的资本，在生产过程中不发生价值量的变化</a:t>
            </a:r>
            <a:r>
              <a:rPr sz="2200" spc="-5" dirty="0">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pPr>
            <a:r>
              <a:rPr sz="2200" dirty="0">
                <a:latin typeface="华文中宋" panose="02010600040101010101" charset="-122"/>
                <a:ea typeface="华文中宋" panose="02010600040101010101" charset="-122"/>
                <a:cs typeface="微软雅黑" panose="020B0503020204020204" pitchFamily="34" charset="-122"/>
              </a:rPr>
              <a:t>②</a:t>
            </a:r>
            <a:r>
              <a:rPr lang="zh-CN" altLang="en-US" sz="22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200" dirty="0">
                <a:latin typeface="华文中宋" panose="02010600040101010101" charset="-122"/>
                <a:ea typeface="华文中宋" panose="02010600040101010101" charset="-122"/>
                <a:cs typeface="微软雅黑" panose="020B0503020204020204" pitchFamily="34" charset="-122"/>
              </a:rPr>
              <a:t>：以</a:t>
            </a:r>
            <a:r>
              <a:rPr sz="2200" u="sng" dirty="0">
                <a:latin typeface="华文中宋" panose="02010600040101010101" charset="-122"/>
                <a:ea typeface="华文中宋" panose="02010600040101010101" charset="-122"/>
                <a:cs typeface="微软雅黑" panose="020B0503020204020204" pitchFamily="34" charset="-122"/>
              </a:rPr>
              <a:t>劳动力形式存</a:t>
            </a:r>
            <a:r>
              <a:rPr sz="2200" dirty="0">
                <a:latin typeface="华文中宋" panose="02010600040101010101" charset="-122"/>
                <a:ea typeface="华文中宋" panose="02010600040101010101" charset="-122"/>
                <a:cs typeface="微软雅黑" panose="020B0503020204020204" pitchFamily="34" charset="-122"/>
              </a:rPr>
              <a:t>在的资本的价值，在生产过程中发生了量的变化，实</a:t>
            </a:r>
            <a:r>
              <a:rPr sz="2200" spc="-5" dirty="0">
                <a:latin typeface="华文中宋" panose="02010600040101010101" charset="-122"/>
                <a:ea typeface="华文中宋" panose="02010600040101010101" charset="-122"/>
                <a:cs typeface="微软雅黑" panose="020B0503020204020204" pitchFamily="34" charset="-122"/>
              </a:rPr>
              <a:t>现</a:t>
            </a:r>
            <a:r>
              <a:rPr sz="2200" dirty="0">
                <a:latin typeface="华文中宋" panose="02010600040101010101" charset="-122"/>
                <a:ea typeface="华文中宋" panose="02010600040101010101" charset="-122"/>
                <a:cs typeface="微软雅黑" panose="020B0503020204020204" pitchFamily="34" charset="-122"/>
              </a:rPr>
              <a:t>了价值增殖</a:t>
            </a:r>
            <a:r>
              <a:rPr sz="2200" spc="-5" dirty="0">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342900" marR="4836160" indent="-330200">
              <a:lnSpc>
                <a:spcPct val="150000"/>
              </a:lnSpc>
              <a:tabLst>
                <a:tab pos="354965" algn="l"/>
              </a:tabLst>
            </a:pPr>
            <a:r>
              <a:rPr sz="2200" spc="1145" dirty="0">
                <a:latin typeface="华文中宋" panose="02010600040101010101" charset="-122"/>
                <a:ea typeface="华文中宋" panose="02010600040101010101" charset="-122"/>
                <a:cs typeface="Arial" panose="020B0604020202020204"/>
              </a:rPr>
              <a:t>	</a:t>
            </a:r>
            <a:endParaRPr sz="2200" spc="-5" dirty="0">
              <a:solidFill>
                <a:schemeClr val="tx1"/>
              </a:solidFill>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386839" y="345947"/>
            <a:ext cx="10805160" cy="923925"/>
          </a:xfrm>
          <a:custGeom>
            <a:avLst/>
            <a:gdLst/>
            <a:ahLst/>
            <a:cxnLst/>
            <a:rect l="l" t="t" r="r" b="b"/>
            <a:pathLst>
              <a:path w="10805160" h="923925">
                <a:moveTo>
                  <a:pt x="0" y="0"/>
                </a:moveTo>
                <a:lnTo>
                  <a:pt x="10805160" y="0"/>
                </a:lnTo>
                <a:lnTo>
                  <a:pt x="10805160" y="923543"/>
                </a:lnTo>
                <a:lnTo>
                  <a:pt x="0" y="923543"/>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259840" y="611505"/>
            <a:ext cx="7157720" cy="476250"/>
          </a:xfrm>
          <a:prstGeom prst="rect">
            <a:avLst/>
          </a:prstGeom>
        </p:spPr>
        <p:txBody>
          <a:bodyPr vert="horz" wrap="square" lIns="0" tIns="0" rIns="0" bIns="0" rtlCol="0">
            <a:spAutoFit/>
          </a:bodyPr>
          <a:lstStyle/>
          <a:p>
            <a:pPr marL="12700">
              <a:lnSpc>
                <a:spcPts val="3715"/>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p:nvPr/>
        </p:nvSpPr>
        <p:spPr>
          <a:xfrm>
            <a:off x="10319004" y="128015"/>
            <a:ext cx="1666239" cy="647700"/>
          </a:xfrm>
          <a:custGeom>
            <a:avLst/>
            <a:gdLst/>
            <a:ahLst/>
            <a:cxnLst/>
            <a:rect l="l" t="t" r="r" b="b"/>
            <a:pathLst>
              <a:path w="1666240" h="647700">
                <a:moveTo>
                  <a:pt x="0" y="0"/>
                </a:moveTo>
                <a:lnTo>
                  <a:pt x="1665731" y="0"/>
                </a:lnTo>
                <a:lnTo>
                  <a:pt x="1665731" y="647699"/>
                </a:lnTo>
                <a:lnTo>
                  <a:pt x="0" y="647699"/>
                </a:lnTo>
                <a:lnTo>
                  <a:pt x="0" y="0"/>
                </a:lnTo>
                <a:close/>
              </a:path>
            </a:pathLst>
          </a:custGeom>
          <a:solidFill>
            <a:srgbClr val="FFFFFF"/>
          </a:solidFill>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人</a:t>
            </a:r>
            <a:r>
              <a:rPr lang="zh-CN" altLang="en-US" sz="2400" dirty="0">
                <a:latin typeface="华文中宋" panose="02010600040101010101" charset="-122"/>
                <a:ea typeface="华文中宋" panose="02010600040101010101" charset="-122"/>
                <a:cs typeface="+mn-ea"/>
              </a:rPr>
              <a:t>的实践活动和认识活动所指向的对象是</a:t>
            </a:r>
            <a:r>
              <a:rPr lang="zh-CN" altLang="en-US" sz="2400" dirty="0" smtClean="0">
                <a:latin typeface="华文中宋" panose="02010600040101010101" charset="-122"/>
                <a:ea typeface="华文中宋" panose="02010600040101010101" charset="-122"/>
                <a:cs typeface="+mn-ea"/>
              </a:rPr>
              <a:t>（</a:t>
            </a:r>
            <a:r>
              <a:rPr lang="en-US" altLang="zh-CN" sz="2400" b="1" dirty="0" smtClean="0">
                <a:solidFill>
                  <a:srgbClr val="FF0000"/>
                </a:solidFill>
                <a:latin typeface="华文中宋" panose="02010600040101010101" charset="-122"/>
                <a:ea typeface="华文中宋" panose="02010600040101010101" charset="-122"/>
                <a:cs typeface="+mn-ea"/>
              </a:rPr>
              <a:t>B</a:t>
            </a:r>
            <a:r>
              <a:rPr lang="zh-CN" altLang="en-US" sz="2400" dirty="0" smtClean="0">
                <a:latin typeface="华文中宋" panose="02010600040101010101" charset="-122"/>
                <a:ea typeface="华文中宋" panose="02010600040101010101" charset="-122"/>
                <a:cs typeface="+mn-ea"/>
              </a:rPr>
              <a:t> </a:t>
            </a:r>
            <a:r>
              <a:rPr lang="zh-CN" altLang="en-US" sz="2400" dirty="0">
                <a:latin typeface="华文中宋" panose="02010600040101010101" charset="-122"/>
                <a:ea typeface="华文中宋" panose="02010600040101010101" charset="-122"/>
                <a:cs typeface="+mn-ea"/>
              </a:rPr>
              <a:t>）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认识的主体 （</a:t>
            </a:r>
            <a:r>
              <a:rPr lang="zh-CN" altLang="en-US" sz="2400" dirty="0">
                <a:latin typeface="华文中宋" panose="02010600040101010101" charset="-122"/>
                <a:ea typeface="华文中宋" panose="02010600040101010101" charset="-122"/>
                <a:sym typeface="+mn-ea"/>
              </a:rPr>
              <a:t>认识和实践活动的承担者）</a:t>
            </a:r>
            <a:endParaRPr lang="zh-CN" altLang="en-US" sz="2400" dirty="0">
              <a:latin typeface="华文中宋" panose="02010600040101010101" charset="-122"/>
              <a:ea typeface="华文中宋" panose="02010600040101010101" charset="-122"/>
              <a:sym typeface="+mn-ea"/>
            </a:endParaRPr>
          </a:p>
          <a:p>
            <a:pPr algn="l">
              <a:lnSpc>
                <a:spcPct val="150000"/>
              </a:lnSpc>
            </a:pPr>
            <a:r>
              <a:rPr lang="en-US" altLang="zh-CN" sz="2400" b="1" dirty="0">
                <a:solidFill>
                  <a:srgbClr val="FF0000"/>
                </a:solidFill>
                <a:latin typeface="华文中宋" panose="02010600040101010101" charset="-122"/>
                <a:ea typeface="华文中宋" panose="02010600040101010101" charset="-122"/>
                <a:cs typeface="+mn-ea"/>
              </a:rPr>
              <a:t>B </a:t>
            </a:r>
            <a:r>
              <a:rPr lang="zh-CN" altLang="en-US" sz="2400" b="1" dirty="0">
                <a:solidFill>
                  <a:srgbClr val="FF0000"/>
                </a:solidFill>
                <a:latin typeface="华文中宋" panose="02010600040101010101" charset="-122"/>
                <a:ea typeface="华文中宋" panose="02010600040101010101" charset="-122"/>
                <a:cs typeface="+mn-ea"/>
              </a:rPr>
              <a:t>认识的客体 </a:t>
            </a:r>
            <a:endParaRPr lang="en-US" altLang="zh-CN" sz="2400" b="1" dirty="0">
              <a:solidFill>
                <a:srgbClr val="FF0000"/>
              </a:solidFill>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C </a:t>
            </a:r>
            <a:r>
              <a:rPr lang="zh-CN" altLang="en-US" sz="2400" dirty="0">
                <a:latin typeface="华文中宋" panose="02010600040101010101" charset="-122"/>
                <a:ea typeface="华文中宋" panose="02010600040101010101" charset="-122"/>
                <a:cs typeface="+mn-ea"/>
              </a:rPr>
              <a:t>认识的中介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D </a:t>
            </a:r>
            <a:r>
              <a:rPr lang="zh-CN" altLang="en-US" sz="2400" dirty="0">
                <a:latin typeface="华文中宋" panose="02010600040101010101" charset="-122"/>
                <a:ea typeface="华文中宋" panose="02010600040101010101" charset="-122"/>
                <a:cs typeface="+mn-ea"/>
              </a:rPr>
              <a:t>认识的结构</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1384" y="1196752"/>
            <a:ext cx="11082655" cy="2708275"/>
          </a:xfrm>
          <a:prstGeom prst="rect">
            <a:avLst/>
          </a:prstGeom>
        </p:spPr>
        <p:txBody>
          <a:bodyPr vert="horz" wrap="square" lIns="0" tIns="0" rIns="0" bIns="0" rtlCol="0">
            <a:spAutoFit/>
          </a:bodyPr>
          <a:lstStyle/>
          <a:p>
            <a:pPr marL="12700">
              <a:lnSpc>
                <a:spcPct val="100000"/>
              </a:lnSpc>
            </a:pPr>
            <a:endParaRPr sz="2200" b="1"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pPr>
            <a:r>
              <a:rPr sz="2200" b="1" dirty="0">
                <a:latin typeface="华文中宋" panose="02010600040101010101" charset="-122"/>
                <a:ea typeface="华文中宋" panose="02010600040101010101" charset="-122"/>
                <a:cs typeface="微软雅黑" panose="020B0503020204020204" pitchFamily="34" charset="-122"/>
              </a:rPr>
              <a:t>【知识点</a:t>
            </a:r>
            <a:r>
              <a:rPr sz="2200" b="1" spc="-10" dirty="0">
                <a:latin typeface="华文中宋" panose="02010600040101010101" charset="-122"/>
                <a:ea typeface="华文中宋" panose="02010600040101010101" charset="-122"/>
                <a:cs typeface="微软雅黑" panose="020B0503020204020204" pitchFamily="34" charset="-122"/>
              </a:rPr>
              <a:t>3</a:t>
            </a:r>
            <a:r>
              <a:rPr sz="2200" b="1" dirty="0">
                <a:latin typeface="华文中宋" panose="02010600040101010101" charset="-122"/>
                <a:ea typeface="华文中宋" panose="02010600040101010101" charset="-122"/>
                <a:cs typeface="微软雅黑" panose="020B0503020204020204" pitchFamily="34" charset="-122"/>
              </a:rPr>
              <a:t>】资本的本质：资产阶级和无产阶级之间</a:t>
            </a:r>
            <a:r>
              <a:rPr sz="2200" b="1" u="heavy" dirty="0">
                <a:solidFill>
                  <a:srgbClr val="C00000"/>
                </a:solidFill>
                <a:latin typeface="华文中宋" panose="02010600040101010101" charset="-122"/>
                <a:ea typeface="华文中宋" panose="02010600040101010101" charset="-122"/>
                <a:cs typeface="微软雅黑" panose="020B0503020204020204" pitchFamily="34" charset="-122"/>
              </a:rPr>
              <a:t>剥削与被剥削</a:t>
            </a:r>
            <a:r>
              <a:rPr sz="2200" b="1" dirty="0">
                <a:latin typeface="华文中宋" panose="02010600040101010101" charset="-122"/>
                <a:ea typeface="华文中宋" panose="02010600040101010101" charset="-122"/>
                <a:cs typeface="微软雅黑" panose="020B0503020204020204" pitchFamily="34" charset="-122"/>
              </a:rPr>
              <a:t>的生产关系</a:t>
            </a:r>
            <a:r>
              <a:rPr sz="22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2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320"/>
              </a:spcBef>
            </a:pPr>
            <a:r>
              <a:rPr sz="2200" dirty="0">
                <a:latin typeface="华文中宋" panose="02010600040101010101" charset="-122"/>
                <a:ea typeface="华文中宋" panose="02010600040101010101" charset="-122"/>
                <a:cs typeface="微软雅黑" panose="020B0503020204020204" pitchFamily="34" charset="-122"/>
              </a:rPr>
              <a:t>①</a:t>
            </a:r>
            <a:r>
              <a:rPr sz="2200" b="1" dirty="0">
                <a:latin typeface="华文中宋" panose="02010600040101010101" charset="-122"/>
                <a:ea typeface="华文中宋" panose="02010600040101010101" charset="-122"/>
                <a:cs typeface="微软雅黑" panose="020B0503020204020204" pitchFamily="34" charset="-122"/>
              </a:rPr>
              <a:t>不变资本（</a:t>
            </a:r>
            <a:r>
              <a:rPr sz="2200" b="1" spc="-5" dirty="0">
                <a:latin typeface="华文中宋" panose="02010600040101010101" charset="-122"/>
                <a:ea typeface="华文中宋" panose="02010600040101010101" charset="-122"/>
                <a:cs typeface="微软雅黑" panose="020B0503020204020204" pitchFamily="34" charset="-122"/>
              </a:rPr>
              <a:t>c</a:t>
            </a:r>
            <a:r>
              <a:rPr sz="2200" b="1" dirty="0">
                <a:latin typeface="华文中宋" panose="02010600040101010101" charset="-122"/>
                <a:ea typeface="华文中宋" panose="02010600040101010101" charset="-122"/>
                <a:cs typeface="微软雅黑" panose="020B0503020204020204" pitchFamily="34" charset="-122"/>
              </a:rPr>
              <a:t>）</a:t>
            </a:r>
            <a:r>
              <a:rPr sz="2200" dirty="0">
                <a:latin typeface="华文中宋" panose="02010600040101010101" charset="-122"/>
                <a:ea typeface="华文中宋" panose="02010600040101010101" charset="-122"/>
                <a:cs typeface="微软雅黑" panose="020B0503020204020204" pitchFamily="34" charset="-122"/>
              </a:rPr>
              <a:t>：以</a:t>
            </a:r>
            <a:r>
              <a:rPr sz="2200" u="sng" dirty="0">
                <a:latin typeface="华文中宋" panose="02010600040101010101" charset="-122"/>
                <a:ea typeface="华文中宋" panose="02010600040101010101" charset="-122"/>
                <a:cs typeface="微软雅黑" panose="020B0503020204020204" pitchFamily="34" charset="-122"/>
              </a:rPr>
              <a:t>生产资料形式</a:t>
            </a:r>
            <a:r>
              <a:rPr sz="2200" dirty="0">
                <a:latin typeface="华文中宋" panose="02010600040101010101" charset="-122"/>
                <a:ea typeface="华文中宋" panose="02010600040101010101" charset="-122"/>
                <a:cs typeface="微软雅黑" panose="020B0503020204020204" pitchFamily="34" charset="-122"/>
              </a:rPr>
              <a:t>存在的资本，在生产过程中不发生价值量的变化</a:t>
            </a:r>
            <a:r>
              <a:rPr sz="2200" spc="-5" dirty="0">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12700" marR="5080">
              <a:lnSpc>
                <a:spcPct val="150000"/>
              </a:lnSpc>
            </a:pPr>
            <a:r>
              <a:rPr sz="2200" dirty="0">
                <a:latin typeface="华文中宋" panose="02010600040101010101" charset="-122"/>
                <a:ea typeface="华文中宋" panose="02010600040101010101" charset="-122"/>
                <a:cs typeface="微软雅黑" panose="020B0503020204020204" pitchFamily="34" charset="-122"/>
              </a:rPr>
              <a:t>②</a:t>
            </a:r>
            <a:r>
              <a:rPr sz="2200" b="1" dirty="0">
                <a:latin typeface="华文中宋" panose="02010600040101010101" charset="-122"/>
                <a:ea typeface="华文中宋" panose="02010600040101010101" charset="-122"/>
                <a:cs typeface="微软雅黑" panose="020B0503020204020204" pitchFamily="34" charset="-122"/>
              </a:rPr>
              <a:t>可变资本（</a:t>
            </a:r>
            <a:r>
              <a:rPr sz="2200" b="1" spc="-5" dirty="0">
                <a:latin typeface="华文中宋" panose="02010600040101010101" charset="-122"/>
                <a:ea typeface="华文中宋" panose="02010600040101010101" charset="-122"/>
                <a:cs typeface="微软雅黑" panose="020B0503020204020204" pitchFamily="34" charset="-122"/>
              </a:rPr>
              <a:t>v</a:t>
            </a:r>
            <a:r>
              <a:rPr sz="2200" b="1" dirty="0">
                <a:latin typeface="华文中宋" panose="02010600040101010101" charset="-122"/>
                <a:ea typeface="华文中宋" panose="02010600040101010101" charset="-122"/>
                <a:cs typeface="微软雅黑" panose="020B0503020204020204" pitchFamily="34" charset="-122"/>
              </a:rPr>
              <a:t>）</a:t>
            </a:r>
            <a:r>
              <a:rPr sz="2200" dirty="0">
                <a:latin typeface="华文中宋" panose="02010600040101010101" charset="-122"/>
                <a:ea typeface="华文中宋" panose="02010600040101010101" charset="-122"/>
                <a:cs typeface="微软雅黑" panose="020B0503020204020204" pitchFamily="34" charset="-122"/>
              </a:rPr>
              <a:t>：以</a:t>
            </a:r>
            <a:r>
              <a:rPr sz="2200" u="sng" dirty="0">
                <a:latin typeface="华文中宋" panose="02010600040101010101" charset="-122"/>
                <a:ea typeface="华文中宋" panose="02010600040101010101" charset="-122"/>
                <a:cs typeface="微软雅黑" panose="020B0503020204020204" pitchFamily="34" charset="-122"/>
              </a:rPr>
              <a:t>劳动力形式存</a:t>
            </a:r>
            <a:r>
              <a:rPr sz="2200" dirty="0">
                <a:latin typeface="华文中宋" panose="02010600040101010101" charset="-122"/>
                <a:ea typeface="华文中宋" panose="02010600040101010101" charset="-122"/>
                <a:cs typeface="微软雅黑" panose="020B0503020204020204" pitchFamily="34" charset="-122"/>
              </a:rPr>
              <a:t>在的资本的价值，在生产过程中发生了量的变化，实</a:t>
            </a:r>
            <a:r>
              <a:rPr sz="2200" spc="-5" dirty="0">
                <a:latin typeface="华文中宋" panose="02010600040101010101" charset="-122"/>
                <a:ea typeface="华文中宋" panose="02010600040101010101" charset="-122"/>
                <a:cs typeface="微软雅黑" panose="020B0503020204020204" pitchFamily="34" charset="-122"/>
              </a:rPr>
              <a:t>现</a:t>
            </a:r>
            <a:r>
              <a:rPr sz="2200" dirty="0">
                <a:latin typeface="华文中宋" panose="02010600040101010101" charset="-122"/>
                <a:ea typeface="华文中宋" panose="02010600040101010101" charset="-122"/>
                <a:cs typeface="微软雅黑" panose="020B0503020204020204" pitchFamily="34" charset="-122"/>
              </a:rPr>
              <a:t>了价值增殖</a:t>
            </a:r>
            <a:r>
              <a:rPr sz="2200" spc="-5" dirty="0">
                <a:latin typeface="华文中宋" panose="02010600040101010101" charset="-122"/>
                <a:ea typeface="华文中宋" panose="02010600040101010101" charset="-122"/>
                <a:cs typeface="微软雅黑" panose="020B0503020204020204" pitchFamily="34" charset="-122"/>
              </a:rPr>
              <a:t>。</a:t>
            </a:r>
            <a:endParaRPr sz="2200" dirty="0">
              <a:latin typeface="华文中宋" panose="02010600040101010101" charset="-122"/>
              <a:ea typeface="华文中宋" panose="02010600040101010101" charset="-122"/>
              <a:cs typeface="微软雅黑" panose="020B0503020204020204" pitchFamily="34" charset="-122"/>
            </a:endParaRPr>
          </a:p>
          <a:p>
            <a:pPr marL="342900" marR="4836160" indent="-330200">
              <a:lnSpc>
                <a:spcPct val="150000"/>
              </a:lnSpc>
              <a:tabLst>
                <a:tab pos="354965" algn="l"/>
              </a:tabLst>
            </a:pPr>
            <a:r>
              <a:rPr sz="2200" spc="1145" dirty="0">
                <a:latin typeface="华文中宋" panose="02010600040101010101" charset="-122"/>
                <a:ea typeface="华文中宋" panose="02010600040101010101" charset="-122"/>
                <a:cs typeface="Arial" panose="020B0604020202020204"/>
              </a:rPr>
              <a:t>	</a:t>
            </a:r>
            <a:endParaRPr sz="2200" spc="-5" dirty="0">
              <a:solidFill>
                <a:schemeClr val="tx1"/>
              </a:solidFill>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386839" y="345947"/>
            <a:ext cx="10805160" cy="923925"/>
          </a:xfrm>
          <a:custGeom>
            <a:avLst/>
            <a:gdLst/>
            <a:ahLst/>
            <a:cxnLst/>
            <a:rect l="l" t="t" r="r" b="b"/>
            <a:pathLst>
              <a:path w="10805160" h="923925">
                <a:moveTo>
                  <a:pt x="0" y="0"/>
                </a:moveTo>
                <a:lnTo>
                  <a:pt x="10805160" y="0"/>
                </a:lnTo>
                <a:lnTo>
                  <a:pt x="10805160" y="923543"/>
                </a:lnTo>
                <a:lnTo>
                  <a:pt x="0" y="923543"/>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259840" y="611505"/>
            <a:ext cx="7157720" cy="476250"/>
          </a:xfrm>
          <a:prstGeom prst="rect">
            <a:avLst/>
          </a:prstGeom>
        </p:spPr>
        <p:txBody>
          <a:bodyPr vert="horz" wrap="square" lIns="0" tIns="0" rIns="0" bIns="0" rtlCol="0">
            <a:spAutoFit/>
          </a:bodyPr>
          <a:lstStyle/>
          <a:p>
            <a:pPr marL="12700">
              <a:lnSpc>
                <a:spcPts val="3715"/>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p:nvPr/>
        </p:nvSpPr>
        <p:spPr>
          <a:xfrm>
            <a:off x="10319004" y="128015"/>
            <a:ext cx="1666239" cy="647700"/>
          </a:xfrm>
          <a:custGeom>
            <a:avLst/>
            <a:gdLst/>
            <a:ahLst/>
            <a:cxnLst/>
            <a:rect l="l" t="t" r="r" b="b"/>
            <a:pathLst>
              <a:path w="1666240" h="647700">
                <a:moveTo>
                  <a:pt x="0" y="0"/>
                </a:moveTo>
                <a:lnTo>
                  <a:pt x="1665731" y="0"/>
                </a:lnTo>
                <a:lnTo>
                  <a:pt x="1665731" y="647699"/>
                </a:lnTo>
                <a:lnTo>
                  <a:pt x="0" y="647699"/>
                </a:lnTo>
                <a:lnTo>
                  <a:pt x="0" y="0"/>
                </a:lnTo>
                <a:close/>
              </a:path>
            </a:pathLst>
          </a:custGeom>
          <a:solidFill>
            <a:srgbClr val="FFFFFF"/>
          </a:solidFill>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3205" y="1487170"/>
            <a:ext cx="11948795" cy="483298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4】</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生产剩余价值</a:t>
            </a:r>
            <a:r>
              <a:rPr sz="2400" b="1" spc="-5" dirty="0">
                <a:latin typeface="华文中宋" panose="02010600040101010101" charset="-122"/>
                <a:ea typeface="华文中宋" panose="02010600040101010101" charset="-122"/>
                <a:cs typeface="微软雅黑" panose="020B0503020204020204" pitchFamily="34" charset="-122"/>
              </a:rPr>
              <a:t>是资本主义生产方式的基本规律</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pPr>
            <a:endParaRPr sz="2400" dirty="0">
              <a:latin typeface="华文中宋" panose="02010600040101010101" charset="-122"/>
              <a:ea typeface="华文中宋" panose="02010600040101010101" charset="-122"/>
              <a:cs typeface="Times New Roman" panose="02020603050405020304"/>
            </a:endParaRPr>
          </a:p>
          <a:p>
            <a:pPr>
              <a:lnSpc>
                <a:spcPct val="100000"/>
              </a:lnSpc>
              <a:spcBef>
                <a:spcPts val="10"/>
              </a:spcBef>
            </a:pPr>
            <a:endParaRPr sz="2600" dirty="0">
              <a:latin typeface="华文中宋" panose="02010600040101010101" charset="-122"/>
              <a:ea typeface="华文中宋" panose="02010600040101010101" charset="-122"/>
              <a:cs typeface="Times New Roman" panose="02020603050405020304"/>
            </a:endParaRPr>
          </a:p>
          <a:p>
            <a:pPr marL="12700">
              <a:lnSpc>
                <a:spcPct val="100000"/>
              </a:lnSpc>
            </a:pPr>
            <a:r>
              <a:rPr sz="2400" b="1" spc="-5" dirty="0">
                <a:latin typeface="华文中宋" panose="02010600040101010101" charset="-122"/>
                <a:ea typeface="华文中宋" panose="02010600040101010101" charset="-122"/>
                <a:cs typeface="微软雅黑" panose="020B0503020204020204" pitchFamily="34" charset="-122"/>
              </a:rPr>
              <a:t>1、生产剩余价值的方法</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（选择/简答题）</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r>
              <a:rPr sz="2400" b="1" dirty="0">
                <a:latin typeface="华文中宋" panose="02010600040101010101" charset="-122"/>
                <a:ea typeface="华文中宋" panose="02010600040101010101" charset="-122"/>
                <a:cs typeface="微软雅黑" panose="020B0503020204020204" pitchFamily="34" charset="-122"/>
              </a:rPr>
              <a:t>①</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400" dirty="0">
                <a:latin typeface="华文中宋" panose="02010600040101010101" charset="-122"/>
                <a:ea typeface="华文中宋" panose="02010600040101010101" charset="-122"/>
                <a:cs typeface="微软雅黑" panose="020B0503020204020204" pitchFamily="34" charset="-122"/>
              </a:rPr>
              <a:t>（</a:t>
            </a:r>
            <a:r>
              <a:rPr lang="zh-CN" sz="2400" dirty="0">
                <a:latin typeface="华文中宋" panose="02010600040101010101" charset="-122"/>
                <a:ea typeface="华文中宋" panose="02010600040101010101" charset="-122"/>
                <a:cs typeface="微软雅黑" panose="020B0503020204020204" pitchFamily="34" charset="-122"/>
              </a:rPr>
              <a:t>工作时日的绝对延长</a:t>
            </a:r>
            <a:r>
              <a:rPr sz="2400" dirty="0">
                <a:latin typeface="华文中宋" panose="02010600040101010101" charset="-122"/>
                <a:ea typeface="华文中宋" panose="02010600040101010101" charset="-122"/>
                <a:cs typeface="微软雅黑" panose="020B0503020204020204" pitchFamily="34" charset="-122"/>
              </a:rPr>
              <a:t>）</a:t>
            </a:r>
            <a:r>
              <a:rPr sz="2400" spc="-5" dirty="0">
                <a:latin typeface="华文中宋" panose="02010600040101010101" charset="-122"/>
                <a:ea typeface="华文中宋" panose="02010600040101010101" charset="-122"/>
                <a:cs typeface="微软雅黑" panose="020B0503020204020204" pitchFamily="34" charset="-122"/>
              </a:rPr>
              <a:t> ——</a:t>
            </a:r>
            <a:r>
              <a:rPr sz="2400" b="1" dirty="0">
                <a:solidFill>
                  <a:srgbClr val="10233E"/>
                </a:solidFill>
                <a:latin typeface="华文中宋" panose="02010600040101010101" charset="-122"/>
                <a:ea typeface="华文中宋" panose="02010600040101010101" charset="-122"/>
                <a:cs typeface="楷体" panose="02010609060101010101" pitchFamily="49" charset="-122"/>
              </a:rPr>
              <a:t>简单粗暴加班</a:t>
            </a:r>
            <a:r>
              <a:rPr sz="2400" b="1" spc="-10" dirty="0">
                <a:solidFill>
                  <a:srgbClr val="10233E"/>
                </a:solidFill>
                <a:latin typeface="华文中宋" panose="02010600040101010101" charset="-122"/>
                <a:ea typeface="华文中宋" panose="02010600040101010101" charset="-122"/>
                <a:cs typeface="楷体" panose="02010609060101010101" pitchFamily="49" charset="-122"/>
              </a:rPr>
              <a:t>！</a:t>
            </a:r>
            <a:endParaRPr sz="2400" dirty="0">
              <a:latin typeface="华文中宋" panose="02010600040101010101" charset="-122"/>
              <a:ea typeface="华文中宋" panose="02010600040101010101" charset="-122"/>
              <a:cs typeface="楷体" panose="02010609060101010101" pitchFamily="49" charset="-122"/>
            </a:endParaRPr>
          </a:p>
          <a:p>
            <a:pPr marL="12700">
              <a:lnSpc>
                <a:spcPct val="100000"/>
              </a:lnSpc>
              <a:spcBef>
                <a:spcPts val="1440"/>
              </a:spcBef>
            </a:pPr>
            <a:r>
              <a:rPr sz="2400" b="1" dirty="0">
                <a:latin typeface="华文中宋" panose="02010600040101010101" charset="-122"/>
                <a:ea typeface="华文中宋" panose="02010600040101010101" charset="-122"/>
                <a:cs typeface="微软雅黑" panose="020B0503020204020204" pitchFamily="34" charset="-122"/>
              </a:rPr>
              <a:t>②</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400" dirty="0">
                <a:latin typeface="华文中宋" panose="02010600040101010101" charset="-122"/>
                <a:ea typeface="华文中宋" panose="02010600040101010101" charset="-122"/>
                <a:cs typeface="微软雅黑" panose="020B0503020204020204" pitchFamily="34" charset="-122"/>
              </a:rPr>
              <a:t>（缩短必要劳动时间，延长剩余劳动时间）</a:t>
            </a:r>
            <a:r>
              <a:rPr sz="2400" spc="-5" dirty="0">
                <a:latin typeface="华文中宋" panose="02010600040101010101" charset="-122"/>
                <a:ea typeface="华文中宋" panose="02010600040101010101" charset="-122"/>
                <a:cs typeface="微软雅黑" panose="020B0503020204020204" pitchFamily="34" charset="-122"/>
              </a:rPr>
              <a:t>——</a:t>
            </a:r>
            <a:r>
              <a:rPr sz="2400" b="1" dirty="0" err="1">
                <a:solidFill>
                  <a:srgbClr val="10233E"/>
                </a:solidFill>
                <a:latin typeface="华文中宋" panose="02010600040101010101" charset="-122"/>
                <a:ea typeface="华文中宋" panose="02010600040101010101" charset="-122"/>
                <a:cs typeface="楷体" panose="02010609060101010101" pitchFamily="49" charset="-122"/>
              </a:rPr>
              <a:t>潜移默化压榨</a:t>
            </a:r>
            <a:r>
              <a:rPr sz="2400" b="1" spc="-10" dirty="0" smtClean="0">
                <a:solidFill>
                  <a:srgbClr val="10233E"/>
                </a:solidFill>
                <a:latin typeface="华文中宋" panose="02010600040101010101" charset="-122"/>
                <a:ea typeface="华文中宋" panose="02010600040101010101" charset="-122"/>
                <a:cs typeface="楷体" panose="02010609060101010101" pitchFamily="49" charset="-122"/>
              </a:rPr>
              <a:t>！</a:t>
            </a:r>
            <a:endParaRPr lang="en-US" sz="2400" b="1" spc="-10" dirty="0" smtClean="0">
              <a:solidFill>
                <a:srgbClr val="10233E"/>
              </a:solidFill>
              <a:latin typeface="华文中宋" panose="02010600040101010101" charset="-122"/>
              <a:ea typeface="华文中宋" panose="02010600040101010101" charset="-122"/>
              <a:cs typeface="楷体" panose="02010609060101010101" pitchFamily="49" charset="-122"/>
            </a:endParaRPr>
          </a:p>
          <a:p>
            <a:pPr marL="12700">
              <a:lnSpc>
                <a:spcPct val="100000"/>
              </a:lnSpc>
              <a:spcBef>
                <a:spcPts val="1440"/>
              </a:spcBef>
            </a:pPr>
            <a:r>
              <a:rPr lang="en-US" sz="2400" b="1" spc="-10" dirty="0">
                <a:solidFill>
                  <a:srgbClr val="10233E"/>
                </a:solidFill>
                <a:latin typeface="华文中宋" panose="02010600040101010101" charset="-122"/>
                <a:ea typeface="华文中宋" panose="02010600040101010101" charset="-122"/>
                <a:cs typeface="楷体" panose="02010609060101010101" pitchFamily="49" charset="-122"/>
              </a:rPr>
              <a:t> </a:t>
            </a:r>
            <a:r>
              <a:rPr lang="zh-CN" altLang="en-US" sz="2400" u="sng" dirty="0">
                <a:latin typeface="华文中宋" panose="02010600040101010101" charset="-122"/>
                <a:ea typeface="华文中宋" panose="02010600040101010101" charset="-122"/>
                <a:cs typeface="微软雅黑" panose="020B0503020204020204" pitchFamily="34" charset="-122"/>
              </a:rPr>
              <a:t>条件：</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sym typeface="+mn-ea"/>
              </a:rPr>
              <a:t>（选择题）</a:t>
            </a:r>
            <a:endParaRPr lang="en-US" altLang="zh-CN" sz="2400" b="1" u="sng" dirty="0" smtClean="0">
              <a:solidFill>
                <a:srgbClr val="FF0000"/>
              </a:solidFill>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endParaRPr sz="2400" u="sng"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r>
              <a:rPr lang="zh-CN" altLang="en-US" sz="2400" b="1" dirty="0" smtClean="0">
                <a:solidFill>
                  <a:schemeClr val="tx2">
                    <a:lumMod val="50000"/>
                  </a:schemeClr>
                </a:solidFill>
                <a:latin typeface="华文中宋" panose="02010600040101010101" charset="-122"/>
                <a:ea typeface="华文中宋" panose="02010600040101010101" charset="-122"/>
                <a:sym typeface="+mn-ea"/>
              </a:rPr>
              <a:t>补充：</a:t>
            </a:r>
            <a:r>
              <a:rPr lang="zh-CN" altLang="en-US" sz="240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sym typeface="+mn-ea"/>
              </a:rPr>
              <a:t>（                         ）</a:t>
            </a:r>
            <a:r>
              <a:rPr lang="zh-CN" altLang="en-US" sz="2400" b="1" dirty="0" smtClean="0">
                <a:solidFill>
                  <a:schemeClr val="tx2">
                    <a:lumMod val="50000"/>
                  </a:schemeClr>
                </a:solidFill>
                <a:latin typeface="华文中宋" panose="02010600040101010101" charset="-122"/>
                <a:ea typeface="华文中宋" panose="02010600040101010101" charset="-122"/>
                <a:sym typeface="+mn-ea"/>
              </a:rPr>
              <a:t>（个别资本家提高劳动生产力获得更多的剩余价值）</a:t>
            </a:r>
            <a:endParaRPr lang="en-US" altLang="zh-CN" sz="2400" b="1" dirty="0" smtClean="0">
              <a:solidFill>
                <a:schemeClr val="tx2">
                  <a:lumMod val="50000"/>
                </a:schemeClr>
              </a:solidFill>
              <a:latin typeface="华文中宋" panose="02010600040101010101" charset="-122"/>
              <a:ea typeface="华文中宋" panose="02010600040101010101" charset="-122"/>
            </a:endParaRPr>
          </a:p>
          <a:p>
            <a:pPr marL="12700">
              <a:lnSpc>
                <a:spcPct val="100000"/>
              </a:lnSpc>
              <a:spcBef>
                <a:spcPts val="1440"/>
              </a:spcBef>
            </a:pPr>
            <a:endParaRPr sz="2400" dirty="0">
              <a:latin typeface="华文中宋" panose="02010600040101010101" charset="-122"/>
              <a:ea typeface="华文中宋" panose="02010600040101010101" charset="-122"/>
              <a:cs typeface="楷体" panose="02010609060101010101" pitchFamily="49" charset="-122"/>
            </a:endParaRPr>
          </a:p>
        </p:txBody>
      </p:sp>
      <p:sp>
        <p:nvSpPr>
          <p:cNvPr id="3" name="object 3"/>
          <p:cNvSpPr txBox="1">
            <a:spLocks noGrp="1"/>
          </p:cNvSpPr>
          <p:nvPr>
            <p:ph type="title"/>
          </p:nvPr>
        </p:nvSpPr>
        <p:spPr>
          <a:xfrm>
            <a:off x="1323975" y="634365"/>
            <a:ext cx="7247890"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4" name="object 4"/>
          <p:cNvSpPr/>
          <p:nvPr/>
        </p:nvSpPr>
        <p:spPr>
          <a:xfrm>
            <a:off x="11690604" y="463295"/>
            <a:ext cx="501650" cy="647700"/>
          </a:xfrm>
          <a:custGeom>
            <a:avLst/>
            <a:gdLst/>
            <a:ahLst/>
            <a:cxnLst/>
            <a:rect l="l" t="t" r="r" b="b"/>
            <a:pathLst>
              <a:path w="501650" h="647700">
                <a:moveTo>
                  <a:pt x="0" y="0"/>
                </a:moveTo>
                <a:lnTo>
                  <a:pt x="501396" y="0"/>
                </a:lnTo>
                <a:lnTo>
                  <a:pt x="501396" y="647699"/>
                </a:lnTo>
                <a:lnTo>
                  <a:pt x="0" y="647699"/>
                </a:lnTo>
                <a:lnTo>
                  <a:pt x="0" y="0"/>
                </a:lnTo>
                <a:close/>
              </a:path>
            </a:pathLst>
          </a:custGeom>
          <a:solidFill>
            <a:srgbClr val="FFFFFF"/>
          </a:solidFill>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1474" y="1486930"/>
            <a:ext cx="10749280" cy="4832985"/>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4】</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生产剩余价值</a:t>
            </a:r>
            <a:r>
              <a:rPr sz="2400" b="1" spc="-5" dirty="0">
                <a:latin typeface="华文中宋" panose="02010600040101010101" charset="-122"/>
                <a:ea typeface="华文中宋" panose="02010600040101010101" charset="-122"/>
                <a:cs typeface="微软雅黑" panose="020B0503020204020204" pitchFamily="34" charset="-122"/>
              </a:rPr>
              <a:t>是资本主义生产方式的基本规律</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pPr>
            <a:endParaRPr sz="2400" dirty="0">
              <a:latin typeface="华文中宋" panose="02010600040101010101" charset="-122"/>
              <a:ea typeface="华文中宋" panose="02010600040101010101" charset="-122"/>
              <a:cs typeface="Times New Roman" panose="02020603050405020304"/>
            </a:endParaRPr>
          </a:p>
          <a:p>
            <a:pPr>
              <a:lnSpc>
                <a:spcPct val="100000"/>
              </a:lnSpc>
              <a:spcBef>
                <a:spcPts val="10"/>
              </a:spcBef>
            </a:pPr>
            <a:endParaRPr sz="2600" dirty="0">
              <a:latin typeface="华文中宋" panose="02010600040101010101" charset="-122"/>
              <a:ea typeface="华文中宋" panose="02010600040101010101" charset="-122"/>
              <a:cs typeface="Times New Roman" panose="02020603050405020304"/>
            </a:endParaRPr>
          </a:p>
          <a:p>
            <a:pPr marL="12700">
              <a:lnSpc>
                <a:spcPct val="100000"/>
              </a:lnSpc>
            </a:pPr>
            <a:r>
              <a:rPr sz="2400" b="1" spc="-5" dirty="0">
                <a:latin typeface="华文中宋" panose="02010600040101010101" charset="-122"/>
                <a:ea typeface="华文中宋" panose="02010600040101010101" charset="-122"/>
                <a:cs typeface="微软雅黑" panose="020B0503020204020204" pitchFamily="34" charset="-122"/>
              </a:rPr>
              <a:t>1、生产剩余价值的方法</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（选择/简答题）</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r>
              <a:rPr sz="2400" b="1" dirty="0">
                <a:latin typeface="华文中宋" panose="02010600040101010101" charset="-122"/>
                <a:ea typeface="华文中宋" panose="02010600040101010101" charset="-122"/>
                <a:cs typeface="微软雅黑" panose="020B0503020204020204" pitchFamily="34" charset="-122"/>
              </a:rPr>
              <a:t>①</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绝对剩余价值</a:t>
            </a:r>
            <a:r>
              <a:rPr sz="2400" dirty="0">
                <a:latin typeface="华文中宋" panose="02010600040101010101" charset="-122"/>
                <a:ea typeface="华文中宋" panose="02010600040101010101" charset="-122"/>
                <a:cs typeface="微软雅黑" panose="020B0503020204020204" pitchFamily="34" charset="-122"/>
              </a:rPr>
              <a:t>（</a:t>
            </a:r>
            <a:r>
              <a:rPr lang="zh-CN" sz="2400" dirty="0">
                <a:latin typeface="华文中宋" panose="02010600040101010101" charset="-122"/>
                <a:ea typeface="华文中宋" panose="02010600040101010101" charset="-122"/>
                <a:cs typeface="微软雅黑" panose="020B0503020204020204" pitchFamily="34" charset="-122"/>
              </a:rPr>
              <a:t>工作时日的绝对延长</a:t>
            </a:r>
            <a:r>
              <a:rPr sz="2400" dirty="0">
                <a:latin typeface="华文中宋" panose="02010600040101010101" charset="-122"/>
                <a:ea typeface="华文中宋" panose="02010600040101010101" charset="-122"/>
                <a:cs typeface="微软雅黑" panose="020B0503020204020204" pitchFamily="34" charset="-122"/>
              </a:rPr>
              <a:t>）</a:t>
            </a:r>
            <a:r>
              <a:rPr sz="2400" spc="-5" dirty="0">
                <a:latin typeface="华文中宋" panose="02010600040101010101" charset="-122"/>
                <a:ea typeface="华文中宋" panose="02010600040101010101" charset="-122"/>
                <a:cs typeface="微软雅黑" panose="020B0503020204020204" pitchFamily="34" charset="-122"/>
              </a:rPr>
              <a:t> ——</a:t>
            </a:r>
            <a:r>
              <a:rPr sz="2400" b="1" dirty="0">
                <a:solidFill>
                  <a:srgbClr val="10233E"/>
                </a:solidFill>
                <a:latin typeface="华文中宋" panose="02010600040101010101" charset="-122"/>
                <a:ea typeface="华文中宋" panose="02010600040101010101" charset="-122"/>
                <a:cs typeface="楷体" panose="02010609060101010101" pitchFamily="49" charset="-122"/>
              </a:rPr>
              <a:t>简单粗暴加班</a:t>
            </a:r>
            <a:r>
              <a:rPr sz="2400" b="1" spc="-10" dirty="0">
                <a:solidFill>
                  <a:srgbClr val="10233E"/>
                </a:solidFill>
                <a:latin typeface="华文中宋" panose="02010600040101010101" charset="-122"/>
                <a:ea typeface="华文中宋" panose="02010600040101010101" charset="-122"/>
                <a:cs typeface="楷体" panose="02010609060101010101" pitchFamily="49" charset="-122"/>
              </a:rPr>
              <a:t>！</a:t>
            </a:r>
            <a:endParaRPr sz="2400" dirty="0">
              <a:latin typeface="华文中宋" panose="02010600040101010101" charset="-122"/>
              <a:ea typeface="华文中宋" panose="02010600040101010101" charset="-122"/>
              <a:cs typeface="楷体" panose="02010609060101010101" pitchFamily="49" charset="-122"/>
            </a:endParaRPr>
          </a:p>
          <a:p>
            <a:pPr marL="12700">
              <a:lnSpc>
                <a:spcPct val="100000"/>
              </a:lnSpc>
              <a:spcBef>
                <a:spcPts val="1440"/>
              </a:spcBef>
            </a:pPr>
            <a:r>
              <a:rPr sz="2400" b="1" dirty="0">
                <a:latin typeface="华文中宋" panose="02010600040101010101" charset="-122"/>
                <a:ea typeface="华文中宋" panose="02010600040101010101" charset="-122"/>
                <a:cs typeface="微软雅黑" panose="020B0503020204020204" pitchFamily="34" charset="-122"/>
              </a:rPr>
              <a:t>②</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相对剩余价值</a:t>
            </a:r>
            <a:r>
              <a:rPr sz="2400" dirty="0">
                <a:latin typeface="华文中宋" panose="02010600040101010101" charset="-122"/>
                <a:ea typeface="华文中宋" panose="02010600040101010101" charset="-122"/>
                <a:cs typeface="微软雅黑" panose="020B0503020204020204" pitchFamily="34" charset="-122"/>
              </a:rPr>
              <a:t>（缩短必要劳动时间，延长剩余劳动时间）</a:t>
            </a:r>
            <a:r>
              <a:rPr sz="2400" spc="-5" dirty="0">
                <a:latin typeface="华文中宋" panose="02010600040101010101" charset="-122"/>
                <a:ea typeface="华文中宋" panose="02010600040101010101" charset="-122"/>
                <a:cs typeface="微软雅黑" panose="020B0503020204020204" pitchFamily="34" charset="-122"/>
              </a:rPr>
              <a:t>——</a:t>
            </a:r>
            <a:r>
              <a:rPr sz="2400" b="1" dirty="0" err="1">
                <a:solidFill>
                  <a:srgbClr val="10233E"/>
                </a:solidFill>
                <a:latin typeface="华文中宋" panose="02010600040101010101" charset="-122"/>
                <a:ea typeface="华文中宋" panose="02010600040101010101" charset="-122"/>
                <a:cs typeface="楷体" panose="02010609060101010101" pitchFamily="49" charset="-122"/>
              </a:rPr>
              <a:t>潜移默化压榨</a:t>
            </a:r>
            <a:r>
              <a:rPr sz="2400" b="1" spc="-10" dirty="0" smtClean="0">
                <a:solidFill>
                  <a:srgbClr val="10233E"/>
                </a:solidFill>
                <a:latin typeface="华文中宋" panose="02010600040101010101" charset="-122"/>
                <a:ea typeface="华文中宋" panose="02010600040101010101" charset="-122"/>
                <a:cs typeface="楷体" panose="02010609060101010101" pitchFamily="49" charset="-122"/>
              </a:rPr>
              <a:t>！</a:t>
            </a:r>
            <a:endParaRPr lang="en-US" sz="2400" b="1" spc="-10" dirty="0" smtClean="0">
              <a:solidFill>
                <a:srgbClr val="10233E"/>
              </a:solidFill>
              <a:latin typeface="华文中宋" panose="02010600040101010101" charset="-122"/>
              <a:ea typeface="华文中宋" panose="02010600040101010101" charset="-122"/>
              <a:cs typeface="楷体" panose="02010609060101010101" pitchFamily="49" charset="-122"/>
            </a:endParaRPr>
          </a:p>
          <a:p>
            <a:pPr marL="12700">
              <a:lnSpc>
                <a:spcPct val="100000"/>
              </a:lnSpc>
              <a:spcBef>
                <a:spcPts val="1440"/>
              </a:spcBef>
            </a:pPr>
            <a:r>
              <a:rPr lang="en-US" sz="2400" b="1" spc="-10" dirty="0">
                <a:solidFill>
                  <a:srgbClr val="10233E"/>
                </a:solidFill>
                <a:latin typeface="华文中宋" panose="02010600040101010101" charset="-122"/>
                <a:ea typeface="华文中宋" panose="02010600040101010101" charset="-122"/>
                <a:cs typeface="楷体" panose="02010609060101010101" pitchFamily="49" charset="-122"/>
              </a:rPr>
              <a:t> </a:t>
            </a:r>
            <a:r>
              <a:rPr lang="zh-CN" altLang="en-US" sz="2400" u="sng" dirty="0">
                <a:latin typeface="华文中宋" panose="02010600040101010101" charset="-122"/>
                <a:ea typeface="华文中宋" panose="02010600040101010101" charset="-122"/>
                <a:cs typeface="微软雅黑" panose="020B0503020204020204" pitchFamily="34" charset="-122"/>
              </a:rPr>
              <a:t>条件：</a:t>
            </a:r>
            <a:r>
              <a:rPr lang="zh-CN" altLang="en-US" sz="2400" b="1" u="sng" dirty="0">
                <a:solidFill>
                  <a:srgbClr val="FF0000"/>
                </a:solidFill>
                <a:latin typeface="华文中宋" panose="02010600040101010101" charset="-122"/>
                <a:ea typeface="华文中宋" panose="02010600040101010101" charset="-122"/>
                <a:cs typeface="微软雅黑" panose="020B0503020204020204" pitchFamily="34" charset="-122"/>
              </a:rPr>
              <a:t>社会劳动生产率</a:t>
            </a:r>
            <a:r>
              <a:rPr lang="zh-CN" altLang="en-US" sz="2400" b="1" u="sng" dirty="0" smtClean="0">
                <a:solidFill>
                  <a:srgbClr val="FF0000"/>
                </a:solidFill>
                <a:latin typeface="华文中宋" panose="02010600040101010101" charset="-122"/>
                <a:ea typeface="华文中宋" panose="02010600040101010101" charset="-122"/>
                <a:cs typeface="微软雅黑" panose="020B0503020204020204" pitchFamily="34" charset="-122"/>
              </a:rPr>
              <a:t>提高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sym typeface="+mn-ea"/>
              </a:rPr>
              <a:t>（选择题）</a:t>
            </a:r>
            <a:endParaRPr lang="en-US" altLang="zh-CN" sz="2400" b="1" u="sng" dirty="0" smtClean="0">
              <a:solidFill>
                <a:srgbClr val="FF0000"/>
              </a:solidFill>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endParaRPr sz="2400" u="sng" dirty="0">
              <a:latin typeface="华文中宋" panose="02010600040101010101" charset="-122"/>
              <a:ea typeface="华文中宋" panose="02010600040101010101" charset="-122"/>
              <a:cs typeface="微软雅黑" panose="020B0503020204020204" pitchFamily="34" charset="-122"/>
            </a:endParaRPr>
          </a:p>
          <a:p>
            <a:pPr marL="12700">
              <a:lnSpc>
                <a:spcPct val="100000"/>
              </a:lnSpc>
              <a:spcBef>
                <a:spcPts val="1440"/>
              </a:spcBef>
            </a:pPr>
            <a:r>
              <a:rPr lang="zh-CN" altLang="en-US" sz="2400" b="1" dirty="0" smtClean="0">
                <a:solidFill>
                  <a:schemeClr val="tx2">
                    <a:lumMod val="50000"/>
                  </a:schemeClr>
                </a:solidFill>
                <a:latin typeface="华文中宋" panose="02010600040101010101" charset="-122"/>
                <a:ea typeface="华文中宋" panose="02010600040101010101" charset="-122"/>
                <a:sym typeface="+mn-ea"/>
              </a:rPr>
              <a:t>补充：超额剩余价值（个别资本家提高劳动生产力获得更多的剩余价值）</a:t>
            </a:r>
            <a:endParaRPr lang="en-US" altLang="zh-CN" sz="2400" b="1" dirty="0" smtClean="0">
              <a:solidFill>
                <a:schemeClr val="tx2">
                  <a:lumMod val="50000"/>
                </a:schemeClr>
              </a:solidFill>
              <a:latin typeface="华文中宋" panose="02010600040101010101" charset="-122"/>
              <a:ea typeface="华文中宋" panose="02010600040101010101" charset="-122"/>
            </a:endParaRPr>
          </a:p>
          <a:p>
            <a:pPr marL="12700">
              <a:lnSpc>
                <a:spcPct val="100000"/>
              </a:lnSpc>
              <a:spcBef>
                <a:spcPts val="1440"/>
              </a:spcBef>
            </a:pPr>
            <a:endParaRPr sz="2400" dirty="0">
              <a:latin typeface="华文中宋" panose="02010600040101010101" charset="-122"/>
              <a:ea typeface="华文中宋" panose="02010600040101010101" charset="-122"/>
              <a:cs typeface="楷体" panose="02010609060101010101" pitchFamily="49" charset="-122"/>
            </a:endParaRPr>
          </a:p>
        </p:txBody>
      </p:sp>
      <p:sp>
        <p:nvSpPr>
          <p:cNvPr id="3" name="object 3"/>
          <p:cNvSpPr txBox="1">
            <a:spLocks noGrp="1"/>
          </p:cNvSpPr>
          <p:nvPr>
            <p:ph type="title"/>
          </p:nvPr>
        </p:nvSpPr>
        <p:spPr>
          <a:xfrm>
            <a:off x="1323975" y="634365"/>
            <a:ext cx="7247890"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4" name="object 4"/>
          <p:cNvSpPr/>
          <p:nvPr/>
        </p:nvSpPr>
        <p:spPr>
          <a:xfrm>
            <a:off x="11690604" y="463295"/>
            <a:ext cx="501650" cy="647700"/>
          </a:xfrm>
          <a:custGeom>
            <a:avLst/>
            <a:gdLst/>
            <a:ahLst/>
            <a:cxnLst/>
            <a:rect l="l" t="t" r="r" b="b"/>
            <a:pathLst>
              <a:path w="501650" h="647700">
                <a:moveTo>
                  <a:pt x="0" y="0"/>
                </a:moveTo>
                <a:lnTo>
                  <a:pt x="501396" y="0"/>
                </a:lnTo>
                <a:lnTo>
                  <a:pt x="501396" y="647699"/>
                </a:lnTo>
                <a:lnTo>
                  <a:pt x="0" y="647699"/>
                </a:lnTo>
                <a:lnTo>
                  <a:pt x="0" y="0"/>
                </a:lnTo>
                <a:close/>
              </a:path>
            </a:pathLst>
          </a:custGeom>
          <a:solidFill>
            <a:srgbClr val="FFFFFF"/>
          </a:solidFill>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03832" y="2208276"/>
            <a:ext cx="3744595" cy="546100"/>
          </a:xfrm>
          <a:custGeom>
            <a:avLst/>
            <a:gdLst/>
            <a:ahLst/>
            <a:cxnLst/>
            <a:rect l="l" t="t" r="r" b="b"/>
            <a:pathLst>
              <a:path w="3744595" h="546100">
                <a:moveTo>
                  <a:pt x="0" y="0"/>
                </a:moveTo>
                <a:lnTo>
                  <a:pt x="3744468" y="0"/>
                </a:lnTo>
                <a:lnTo>
                  <a:pt x="3744468" y="545592"/>
                </a:lnTo>
                <a:lnTo>
                  <a:pt x="0" y="545592"/>
                </a:lnTo>
                <a:lnTo>
                  <a:pt x="0" y="0"/>
                </a:lnTo>
                <a:close/>
              </a:path>
            </a:pathLst>
          </a:custGeom>
          <a:solidFill>
            <a:srgbClr val="FFFFFF"/>
          </a:solidFill>
        </p:spPr>
        <p:txBody>
          <a:bodyPr wrap="square" lIns="0" tIns="0" rIns="0" bIns="0" rtlCol="0"/>
          <a:lstStyle/>
          <a:p/>
        </p:txBody>
      </p:sp>
      <p:sp>
        <p:nvSpPr>
          <p:cNvPr id="4" name="object 4"/>
          <p:cNvSpPr/>
          <p:nvPr/>
        </p:nvSpPr>
        <p:spPr>
          <a:xfrm>
            <a:off x="5448300" y="2208276"/>
            <a:ext cx="2807335" cy="546100"/>
          </a:xfrm>
          <a:custGeom>
            <a:avLst/>
            <a:gdLst/>
            <a:ahLst/>
            <a:cxnLst/>
            <a:rect l="l" t="t" r="r" b="b"/>
            <a:pathLst>
              <a:path w="2807334" h="546100">
                <a:moveTo>
                  <a:pt x="0" y="0"/>
                </a:moveTo>
                <a:lnTo>
                  <a:pt x="2807207" y="0"/>
                </a:lnTo>
                <a:lnTo>
                  <a:pt x="2807207" y="545592"/>
                </a:lnTo>
                <a:lnTo>
                  <a:pt x="0" y="545592"/>
                </a:lnTo>
                <a:lnTo>
                  <a:pt x="0" y="0"/>
                </a:lnTo>
                <a:close/>
              </a:path>
            </a:pathLst>
          </a:custGeom>
          <a:solidFill>
            <a:srgbClr val="FFFFFF"/>
          </a:solidFill>
        </p:spPr>
        <p:txBody>
          <a:bodyPr wrap="square" lIns="0" tIns="0" rIns="0" bIns="0" rtlCol="0"/>
          <a:lstStyle/>
          <a:p/>
        </p:txBody>
      </p:sp>
      <p:sp>
        <p:nvSpPr>
          <p:cNvPr id="5" name="object 5"/>
          <p:cNvSpPr/>
          <p:nvPr/>
        </p:nvSpPr>
        <p:spPr>
          <a:xfrm>
            <a:off x="1703832" y="2753867"/>
            <a:ext cx="3744595" cy="576580"/>
          </a:xfrm>
          <a:custGeom>
            <a:avLst/>
            <a:gdLst/>
            <a:ahLst/>
            <a:cxnLst/>
            <a:rect l="l" t="t" r="r" b="b"/>
            <a:pathLst>
              <a:path w="3744595" h="576579">
                <a:moveTo>
                  <a:pt x="0" y="0"/>
                </a:moveTo>
                <a:lnTo>
                  <a:pt x="3744468" y="0"/>
                </a:lnTo>
                <a:lnTo>
                  <a:pt x="3744468" y="576071"/>
                </a:lnTo>
                <a:lnTo>
                  <a:pt x="0" y="576071"/>
                </a:lnTo>
                <a:lnTo>
                  <a:pt x="0" y="0"/>
                </a:lnTo>
                <a:close/>
              </a:path>
            </a:pathLst>
          </a:custGeom>
          <a:solidFill>
            <a:srgbClr val="FFFFFF"/>
          </a:solidFill>
        </p:spPr>
        <p:txBody>
          <a:bodyPr wrap="square" lIns="0" tIns="0" rIns="0" bIns="0" rtlCol="0"/>
          <a:lstStyle/>
          <a:p/>
        </p:txBody>
      </p:sp>
      <p:sp>
        <p:nvSpPr>
          <p:cNvPr id="6" name="object 6"/>
          <p:cNvSpPr/>
          <p:nvPr/>
        </p:nvSpPr>
        <p:spPr>
          <a:xfrm>
            <a:off x="5448300" y="2753867"/>
            <a:ext cx="2807335" cy="576580"/>
          </a:xfrm>
          <a:custGeom>
            <a:avLst/>
            <a:gdLst/>
            <a:ahLst/>
            <a:cxnLst/>
            <a:rect l="l" t="t" r="r" b="b"/>
            <a:pathLst>
              <a:path w="2807334" h="576579">
                <a:moveTo>
                  <a:pt x="0" y="0"/>
                </a:moveTo>
                <a:lnTo>
                  <a:pt x="2807207" y="0"/>
                </a:lnTo>
                <a:lnTo>
                  <a:pt x="2807207" y="576071"/>
                </a:lnTo>
                <a:lnTo>
                  <a:pt x="0" y="576071"/>
                </a:lnTo>
                <a:lnTo>
                  <a:pt x="0" y="0"/>
                </a:lnTo>
                <a:close/>
              </a:path>
            </a:pathLst>
          </a:custGeom>
          <a:solidFill>
            <a:srgbClr val="FFFFFF"/>
          </a:solidFill>
        </p:spPr>
        <p:txBody>
          <a:bodyPr wrap="square" lIns="0" tIns="0" rIns="0" bIns="0" rtlCol="0"/>
          <a:lstStyle/>
          <a:p/>
        </p:txBody>
      </p:sp>
      <p:sp>
        <p:nvSpPr>
          <p:cNvPr id="7" name="object 7"/>
          <p:cNvSpPr/>
          <p:nvPr/>
        </p:nvSpPr>
        <p:spPr>
          <a:xfrm>
            <a:off x="1703832" y="3329940"/>
            <a:ext cx="3744595" cy="576580"/>
          </a:xfrm>
          <a:custGeom>
            <a:avLst/>
            <a:gdLst/>
            <a:ahLst/>
            <a:cxnLst/>
            <a:rect l="l" t="t" r="r" b="b"/>
            <a:pathLst>
              <a:path w="3744595" h="576579">
                <a:moveTo>
                  <a:pt x="0" y="0"/>
                </a:moveTo>
                <a:lnTo>
                  <a:pt x="3744468" y="0"/>
                </a:lnTo>
                <a:lnTo>
                  <a:pt x="3744468" y="576072"/>
                </a:lnTo>
                <a:lnTo>
                  <a:pt x="0" y="576072"/>
                </a:lnTo>
                <a:lnTo>
                  <a:pt x="0" y="0"/>
                </a:lnTo>
                <a:close/>
              </a:path>
            </a:pathLst>
          </a:custGeom>
          <a:solidFill>
            <a:srgbClr val="FFFFFF"/>
          </a:solidFill>
        </p:spPr>
        <p:txBody>
          <a:bodyPr wrap="square" lIns="0" tIns="0" rIns="0" bIns="0" rtlCol="0"/>
          <a:lstStyle/>
          <a:p/>
        </p:txBody>
      </p:sp>
      <p:sp>
        <p:nvSpPr>
          <p:cNvPr id="8" name="object 8"/>
          <p:cNvSpPr/>
          <p:nvPr/>
        </p:nvSpPr>
        <p:spPr>
          <a:xfrm>
            <a:off x="5448300" y="3329940"/>
            <a:ext cx="2807335" cy="1152525"/>
          </a:xfrm>
          <a:custGeom>
            <a:avLst/>
            <a:gdLst/>
            <a:ahLst/>
            <a:cxnLst/>
            <a:rect l="l" t="t" r="r" b="b"/>
            <a:pathLst>
              <a:path w="2807334" h="1152525">
                <a:moveTo>
                  <a:pt x="0" y="0"/>
                </a:moveTo>
                <a:lnTo>
                  <a:pt x="2807207" y="0"/>
                </a:lnTo>
                <a:lnTo>
                  <a:pt x="2807207" y="1152143"/>
                </a:lnTo>
                <a:lnTo>
                  <a:pt x="0" y="1152143"/>
                </a:lnTo>
                <a:lnTo>
                  <a:pt x="0" y="0"/>
                </a:lnTo>
                <a:close/>
              </a:path>
            </a:pathLst>
          </a:custGeom>
          <a:solidFill>
            <a:srgbClr val="FFFFFF"/>
          </a:solidFill>
        </p:spPr>
        <p:txBody>
          <a:bodyPr wrap="square" lIns="0" tIns="0" rIns="0" bIns="0" rtlCol="0"/>
          <a:lstStyle/>
          <a:p/>
        </p:txBody>
      </p:sp>
      <p:sp>
        <p:nvSpPr>
          <p:cNvPr id="9" name="object 9"/>
          <p:cNvSpPr/>
          <p:nvPr/>
        </p:nvSpPr>
        <p:spPr>
          <a:xfrm>
            <a:off x="1703832" y="3906011"/>
            <a:ext cx="3744595" cy="576580"/>
          </a:xfrm>
          <a:custGeom>
            <a:avLst/>
            <a:gdLst/>
            <a:ahLst/>
            <a:cxnLst/>
            <a:rect l="l" t="t" r="r" b="b"/>
            <a:pathLst>
              <a:path w="3744595" h="576579">
                <a:moveTo>
                  <a:pt x="0" y="0"/>
                </a:moveTo>
                <a:lnTo>
                  <a:pt x="3744468" y="0"/>
                </a:lnTo>
                <a:lnTo>
                  <a:pt x="3744468" y="576072"/>
                </a:lnTo>
                <a:lnTo>
                  <a:pt x="0" y="576072"/>
                </a:lnTo>
                <a:lnTo>
                  <a:pt x="0" y="0"/>
                </a:lnTo>
                <a:close/>
              </a:path>
            </a:pathLst>
          </a:custGeom>
          <a:solidFill>
            <a:srgbClr val="FFFFFF"/>
          </a:solidFill>
        </p:spPr>
        <p:txBody>
          <a:bodyPr wrap="square" lIns="0" tIns="0" rIns="0" bIns="0" rtlCol="0"/>
          <a:lstStyle/>
          <a:p/>
        </p:txBody>
      </p:sp>
      <p:sp>
        <p:nvSpPr>
          <p:cNvPr id="11" name="object 11"/>
          <p:cNvSpPr txBox="1"/>
          <p:nvPr/>
        </p:nvSpPr>
        <p:spPr>
          <a:xfrm>
            <a:off x="1325245" y="709295"/>
            <a:ext cx="2331720" cy="363855"/>
          </a:xfrm>
          <a:prstGeom prst="rect">
            <a:avLst/>
          </a:prstGeom>
        </p:spPr>
        <p:txBody>
          <a:bodyPr vert="horz" wrap="square" lIns="0" tIns="0" rIns="0" bIns="0" rtlCol="0">
            <a:spAutoFit/>
          </a:bodyPr>
          <a:lstStyle/>
          <a:p>
            <a:pPr marL="12700">
              <a:lnSpc>
                <a:spcPts val="2840"/>
              </a:lnSpc>
            </a:pPr>
            <a:r>
              <a:rPr sz="3200" b="1" dirty="0">
                <a:latin typeface="方正清刻本悦宋简体" panose="02000000000000000000" pitchFamily="2" charset="-122"/>
                <a:ea typeface="方正清刻本悦宋简体" panose="02000000000000000000" pitchFamily="2" charset="-122"/>
                <a:cs typeface="楷体" panose="02010609060101010101" pitchFamily="49" charset="-122"/>
              </a:rPr>
              <a:t>小总</a:t>
            </a:r>
            <a:r>
              <a:rPr sz="3200" b="1" spc="-10" dirty="0">
                <a:latin typeface="方正清刻本悦宋简体" panose="02000000000000000000" pitchFamily="2" charset="-122"/>
                <a:ea typeface="方正清刻本悦宋简体" panose="02000000000000000000" pitchFamily="2" charset="-122"/>
                <a:cs typeface="楷体" panose="02010609060101010101" pitchFamily="49" charset="-122"/>
              </a:rPr>
              <a:t>结</a:t>
            </a:r>
            <a:endParaRPr sz="3200" b="1" spc="-10" dirty="0">
              <a:latin typeface="方正清刻本悦宋简体" panose="02000000000000000000" pitchFamily="2" charset="-122"/>
              <a:ea typeface="方正清刻本悦宋简体" panose="02000000000000000000" pitchFamily="2" charset="-122"/>
              <a:cs typeface="楷体" panose="02010609060101010101" pitchFamily="49" charset="-122"/>
            </a:endParaRPr>
          </a:p>
        </p:txBody>
      </p:sp>
      <p:graphicFrame>
        <p:nvGraphicFramePr>
          <p:cNvPr id="10" name="object 10"/>
          <p:cNvGraphicFramePr>
            <a:graphicFrameLocks noGrp="1"/>
          </p:cNvGraphicFramePr>
          <p:nvPr/>
        </p:nvGraphicFramePr>
        <p:xfrm>
          <a:off x="1325371" y="1733283"/>
          <a:ext cx="8247380" cy="2894964"/>
        </p:xfrm>
        <a:graphic>
          <a:graphicData uri="http://schemas.openxmlformats.org/drawingml/2006/table">
            <a:tbl>
              <a:tblPr firstRow="1" bandRow="1">
                <a:tableStyleId>{2D5ABB26-0587-4C30-8999-92F81FD0307C}</a:tableStyleId>
              </a:tblPr>
              <a:tblGrid>
                <a:gridCol w="4625975"/>
                <a:gridCol w="3621405"/>
              </a:tblGrid>
              <a:tr h="557530">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商品经济的基本矛</a:t>
                      </a:r>
                      <a:r>
                        <a:rPr sz="2000" b="1" dirty="0">
                          <a:latin typeface="微软雅黑" panose="020B0503020204020204" pitchFamily="34" charset="-122"/>
                          <a:cs typeface="微软雅黑" panose="020B0503020204020204" pitchFamily="34" charset="-122"/>
                        </a:rPr>
                        <a:t>盾</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246380" algn="l">
                        <a:lnSpc>
                          <a:spcPct val="100000"/>
                        </a:lnSpc>
                      </a:pPr>
                      <a:r>
                        <a:rPr lang="en-US" sz="2000" b="1" spc="-5" dirty="0">
                          <a:latin typeface="微软雅黑" panose="020B0503020204020204" pitchFamily="34" charset="-122"/>
                          <a:cs typeface="微软雅黑" panose="020B0503020204020204" pitchFamily="34" charset="-122"/>
                        </a:rPr>
                        <a:t>    </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4">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商品经济的基本规</a:t>
                      </a:r>
                      <a:r>
                        <a:rPr sz="2000" b="1" dirty="0">
                          <a:latin typeface="微软雅黑" panose="020B0503020204020204" pitchFamily="34" charset="-122"/>
                          <a:cs typeface="微软雅黑" panose="020B0503020204020204" pitchFamily="34" charset="-122"/>
                        </a:rPr>
                        <a:t>律</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881380" algn="l">
                        <a:lnSpc>
                          <a:spcPct val="100000"/>
                        </a:lnSpc>
                      </a:pPr>
                      <a:r>
                        <a:rPr lang="en-US" sz="2000" b="1" spc="-5" dirty="0">
                          <a:solidFill>
                            <a:srgbClr val="C00000"/>
                          </a:solidFill>
                          <a:latin typeface="微软雅黑" panose="020B0503020204020204" pitchFamily="34" charset="-122"/>
                          <a:cs typeface="微软雅黑" panose="020B0503020204020204" pitchFamily="34" charset="-122"/>
                        </a:rPr>
                        <a:t> </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5">
                <a:tc>
                  <a:txBody>
                    <a:bodyPr/>
                    <a:lstStyle/>
                    <a:p>
                      <a:pPr marL="206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资本主义的基本</a:t>
                      </a:r>
                      <a:r>
                        <a:rPr lang="zh-CN" sz="2000" b="1" spc="-5" dirty="0">
                          <a:latin typeface="微软雅黑" panose="020B0503020204020204" pitchFamily="34" charset="-122"/>
                          <a:cs typeface="微软雅黑" panose="020B0503020204020204" pitchFamily="34" charset="-122"/>
                        </a:rPr>
                        <a:t>经济</a:t>
                      </a:r>
                      <a:r>
                        <a:rPr sz="2000" b="1" spc="-5" dirty="0">
                          <a:latin typeface="微软雅黑" panose="020B0503020204020204" pitchFamily="34" charset="-122"/>
                          <a:cs typeface="微软雅黑" panose="020B0503020204020204" pitchFamily="34" charset="-122"/>
                        </a:rPr>
                        <a:t>规</a:t>
                      </a:r>
                      <a:r>
                        <a:rPr sz="2000" b="1" dirty="0">
                          <a:latin typeface="微软雅黑" panose="020B0503020204020204" pitchFamily="34" charset="-122"/>
                          <a:cs typeface="微软雅黑" panose="020B0503020204020204" pitchFamily="34" charset="-122"/>
                        </a:rPr>
                        <a:t>律</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627380" algn="l">
                        <a:lnSpc>
                          <a:spcPct val="100000"/>
                        </a:lnSpc>
                      </a:pPr>
                      <a:r>
                        <a:rPr lang="en-US" sz="2000" b="1" spc="-5" dirty="0">
                          <a:latin typeface="微软雅黑" panose="020B0503020204020204" pitchFamily="34" charset="-122"/>
                          <a:cs typeface="微软雅黑" panose="020B0503020204020204" pitchFamily="34" charset="-122"/>
                        </a:rPr>
                        <a:t>  </a:t>
                      </a:r>
                      <a:endParaRPr lang="zh-CN" sz="2000" b="1"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5">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资本主义生产的实</a:t>
                      </a:r>
                      <a:r>
                        <a:rPr sz="2000" b="1" dirty="0">
                          <a:latin typeface="微软雅黑" panose="020B0503020204020204" pitchFamily="34" charset="-122"/>
                          <a:cs typeface="微软雅黑" panose="020B0503020204020204" pitchFamily="34" charset="-122"/>
                        </a:rPr>
                        <a:t>质</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cap="flat" cmpd="sng" algn="ctr">
                      <a:solidFill>
                        <a:srgbClr val="30859C"/>
                      </a:solidFill>
                      <a:prstDash val="solid"/>
                      <a:round/>
                      <a:headEnd type="none" w="med" len="med"/>
                      <a:tailEnd type="none" w="med" len="med"/>
                    </a:lnB>
                    <a:solidFill>
                      <a:srgbClr val="FFFFFF"/>
                    </a:solidFill>
                  </a:tcPr>
                </a:tc>
                <a:tc>
                  <a:txBody>
                    <a:bodyPr/>
                    <a:lstStyle/>
                    <a:p>
                      <a:pPr marL="627380" algn="l">
                        <a:lnSpc>
                          <a:spcPct val="100000"/>
                        </a:lnSpc>
                        <a:buNone/>
                      </a:pPr>
                      <a:r>
                        <a:rPr lang="en-US" sz="2000" b="1" spc="-5" dirty="0">
                          <a:latin typeface="微软雅黑" panose="020B0503020204020204" pitchFamily="34" charset="-122"/>
                          <a:cs typeface="微软雅黑" panose="020B0503020204020204" pitchFamily="34" charset="-122"/>
                          <a:sym typeface="+mn-ea"/>
                        </a:rPr>
                        <a:t>   </a:t>
                      </a:r>
                      <a:endParaRPr lang="zh-CN" altLang="en-US"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cap="flat" cmpd="sng" algn="ctr">
                      <a:solidFill>
                        <a:srgbClr val="30859C"/>
                      </a:solidFill>
                      <a:prstDash val="solid"/>
                      <a:round/>
                      <a:headEnd type="none" w="med" len="med"/>
                      <a:tailEnd type="none" w="med" len="med"/>
                    </a:lnB>
                    <a:solidFill>
                      <a:srgbClr val="FFFFFF"/>
                    </a:solidFill>
                  </a:tcPr>
                </a:tc>
              </a:tr>
              <a:tr h="575945">
                <a:tc>
                  <a:txBody>
                    <a:bodyPr/>
                    <a:lstStyle/>
                    <a:p>
                      <a:pPr marL="714375" algn="l">
                        <a:lnSpc>
                          <a:spcPct val="100000"/>
                        </a:lnSpc>
                      </a:pPr>
                      <a:r>
                        <a:rPr lang="zh-CN" altLang="en-US" sz="2000" b="1" spc="-5" dirty="0" smtClean="0">
                          <a:solidFill>
                            <a:schemeClr val="tx1"/>
                          </a:solidFill>
                          <a:latin typeface="微软雅黑" panose="020B0503020204020204" pitchFamily="34" charset="-122"/>
                          <a:ea typeface="+mn-ea"/>
                          <a:cs typeface="微软雅黑" panose="020B0503020204020204" pitchFamily="34" charset="-122"/>
                        </a:rPr>
                        <a:t>资本主义的基本矛盾</a:t>
                      </a:r>
                      <a:endParaRPr sz="2000" b="1" spc="-5" dirty="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28575">
                      <a:solidFill>
                        <a:srgbClr val="30859C"/>
                      </a:solidFill>
                      <a:prstDash val="solid"/>
                    </a:lnL>
                    <a:lnR w="28575" cap="flat" cmpd="sng" algn="ctr">
                      <a:solidFill>
                        <a:srgbClr val="30859C"/>
                      </a:solidFill>
                      <a:prstDash val="solid"/>
                      <a:round/>
                      <a:headEnd type="none" w="med" len="med"/>
                      <a:tailEnd type="none" w="med" len="med"/>
                    </a:lnR>
                    <a:lnT w="28575">
                      <a:solidFill>
                        <a:srgbClr val="30859C"/>
                      </a:solidFill>
                      <a:prstDash val="solid"/>
                    </a:lnT>
                    <a:lnB w="28575">
                      <a:solidFill>
                        <a:srgbClr val="30859C"/>
                      </a:solidFill>
                      <a:prstDash val="solid"/>
                    </a:lnB>
                    <a:solidFill>
                      <a:srgbClr val="FFFFFF"/>
                    </a:solidFill>
                  </a:tcPr>
                </a:tc>
                <a:tc>
                  <a:txBody>
                    <a:bodyPr/>
                    <a:lstStyle/>
                    <a:p>
                      <a:pPr marL="627380" algn="l">
                        <a:lnSpc>
                          <a:spcPct val="100000"/>
                        </a:lnSpc>
                        <a:buNone/>
                      </a:pPr>
                      <a:endParaRPr lang="zh-CN" altLang="en-US" sz="2000" b="1" spc="-5" dirty="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28575" cap="flat" cmpd="sng" algn="ctr">
                      <a:solidFill>
                        <a:srgbClr val="30859C"/>
                      </a:solidFill>
                      <a:prstDash val="solid"/>
                      <a:round/>
                      <a:headEnd type="none" w="med" len="med"/>
                      <a:tailEnd type="none" w="med" len="me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03832" y="2208276"/>
            <a:ext cx="3744595" cy="546100"/>
          </a:xfrm>
          <a:custGeom>
            <a:avLst/>
            <a:gdLst/>
            <a:ahLst/>
            <a:cxnLst/>
            <a:rect l="l" t="t" r="r" b="b"/>
            <a:pathLst>
              <a:path w="3744595" h="546100">
                <a:moveTo>
                  <a:pt x="0" y="0"/>
                </a:moveTo>
                <a:lnTo>
                  <a:pt x="3744468" y="0"/>
                </a:lnTo>
                <a:lnTo>
                  <a:pt x="3744468" y="545592"/>
                </a:lnTo>
                <a:lnTo>
                  <a:pt x="0" y="545592"/>
                </a:lnTo>
                <a:lnTo>
                  <a:pt x="0" y="0"/>
                </a:lnTo>
                <a:close/>
              </a:path>
            </a:pathLst>
          </a:custGeom>
          <a:solidFill>
            <a:srgbClr val="FFFFFF"/>
          </a:solidFill>
        </p:spPr>
        <p:txBody>
          <a:bodyPr wrap="square" lIns="0" tIns="0" rIns="0" bIns="0" rtlCol="0"/>
          <a:lstStyle/>
          <a:p/>
        </p:txBody>
      </p:sp>
      <p:sp>
        <p:nvSpPr>
          <p:cNvPr id="4" name="object 4"/>
          <p:cNvSpPr/>
          <p:nvPr/>
        </p:nvSpPr>
        <p:spPr>
          <a:xfrm>
            <a:off x="5448300" y="2208276"/>
            <a:ext cx="2807335" cy="546100"/>
          </a:xfrm>
          <a:custGeom>
            <a:avLst/>
            <a:gdLst/>
            <a:ahLst/>
            <a:cxnLst/>
            <a:rect l="l" t="t" r="r" b="b"/>
            <a:pathLst>
              <a:path w="2807334" h="546100">
                <a:moveTo>
                  <a:pt x="0" y="0"/>
                </a:moveTo>
                <a:lnTo>
                  <a:pt x="2807207" y="0"/>
                </a:lnTo>
                <a:lnTo>
                  <a:pt x="2807207" y="545592"/>
                </a:lnTo>
                <a:lnTo>
                  <a:pt x="0" y="545592"/>
                </a:lnTo>
                <a:lnTo>
                  <a:pt x="0" y="0"/>
                </a:lnTo>
                <a:close/>
              </a:path>
            </a:pathLst>
          </a:custGeom>
          <a:solidFill>
            <a:srgbClr val="FFFFFF"/>
          </a:solidFill>
        </p:spPr>
        <p:txBody>
          <a:bodyPr wrap="square" lIns="0" tIns="0" rIns="0" bIns="0" rtlCol="0"/>
          <a:lstStyle/>
          <a:p/>
        </p:txBody>
      </p:sp>
      <p:sp>
        <p:nvSpPr>
          <p:cNvPr id="5" name="object 5"/>
          <p:cNvSpPr/>
          <p:nvPr/>
        </p:nvSpPr>
        <p:spPr>
          <a:xfrm>
            <a:off x="1703832" y="2753867"/>
            <a:ext cx="3744595" cy="576580"/>
          </a:xfrm>
          <a:custGeom>
            <a:avLst/>
            <a:gdLst/>
            <a:ahLst/>
            <a:cxnLst/>
            <a:rect l="l" t="t" r="r" b="b"/>
            <a:pathLst>
              <a:path w="3744595" h="576579">
                <a:moveTo>
                  <a:pt x="0" y="0"/>
                </a:moveTo>
                <a:lnTo>
                  <a:pt x="3744468" y="0"/>
                </a:lnTo>
                <a:lnTo>
                  <a:pt x="3744468" y="576071"/>
                </a:lnTo>
                <a:lnTo>
                  <a:pt x="0" y="576071"/>
                </a:lnTo>
                <a:lnTo>
                  <a:pt x="0" y="0"/>
                </a:lnTo>
                <a:close/>
              </a:path>
            </a:pathLst>
          </a:custGeom>
          <a:solidFill>
            <a:srgbClr val="FFFFFF"/>
          </a:solidFill>
        </p:spPr>
        <p:txBody>
          <a:bodyPr wrap="square" lIns="0" tIns="0" rIns="0" bIns="0" rtlCol="0"/>
          <a:lstStyle/>
          <a:p/>
        </p:txBody>
      </p:sp>
      <p:sp>
        <p:nvSpPr>
          <p:cNvPr id="6" name="object 6"/>
          <p:cNvSpPr/>
          <p:nvPr/>
        </p:nvSpPr>
        <p:spPr>
          <a:xfrm>
            <a:off x="5448300" y="2753867"/>
            <a:ext cx="2807335" cy="576580"/>
          </a:xfrm>
          <a:custGeom>
            <a:avLst/>
            <a:gdLst/>
            <a:ahLst/>
            <a:cxnLst/>
            <a:rect l="l" t="t" r="r" b="b"/>
            <a:pathLst>
              <a:path w="2807334" h="576579">
                <a:moveTo>
                  <a:pt x="0" y="0"/>
                </a:moveTo>
                <a:lnTo>
                  <a:pt x="2807207" y="0"/>
                </a:lnTo>
                <a:lnTo>
                  <a:pt x="2807207" y="576071"/>
                </a:lnTo>
                <a:lnTo>
                  <a:pt x="0" y="576071"/>
                </a:lnTo>
                <a:lnTo>
                  <a:pt x="0" y="0"/>
                </a:lnTo>
                <a:close/>
              </a:path>
            </a:pathLst>
          </a:custGeom>
          <a:solidFill>
            <a:srgbClr val="FFFFFF"/>
          </a:solidFill>
        </p:spPr>
        <p:txBody>
          <a:bodyPr wrap="square" lIns="0" tIns="0" rIns="0" bIns="0" rtlCol="0"/>
          <a:lstStyle/>
          <a:p/>
        </p:txBody>
      </p:sp>
      <p:sp>
        <p:nvSpPr>
          <p:cNvPr id="7" name="object 7"/>
          <p:cNvSpPr/>
          <p:nvPr/>
        </p:nvSpPr>
        <p:spPr>
          <a:xfrm>
            <a:off x="1703832" y="3329940"/>
            <a:ext cx="3744595" cy="576580"/>
          </a:xfrm>
          <a:custGeom>
            <a:avLst/>
            <a:gdLst/>
            <a:ahLst/>
            <a:cxnLst/>
            <a:rect l="l" t="t" r="r" b="b"/>
            <a:pathLst>
              <a:path w="3744595" h="576579">
                <a:moveTo>
                  <a:pt x="0" y="0"/>
                </a:moveTo>
                <a:lnTo>
                  <a:pt x="3744468" y="0"/>
                </a:lnTo>
                <a:lnTo>
                  <a:pt x="3744468" y="576072"/>
                </a:lnTo>
                <a:lnTo>
                  <a:pt x="0" y="576072"/>
                </a:lnTo>
                <a:lnTo>
                  <a:pt x="0" y="0"/>
                </a:lnTo>
                <a:close/>
              </a:path>
            </a:pathLst>
          </a:custGeom>
          <a:solidFill>
            <a:srgbClr val="FFFFFF"/>
          </a:solidFill>
        </p:spPr>
        <p:txBody>
          <a:bodyPr wrap="square" lIns="0" tIns="0" rIns="0" bIns="0" rtlCol="0"/>
          <a:lstStyle/>
          <a:p/>
        </p:txBody>
      </p:sp>
      <p:sp>
        <p:nvSpPr>
          <p:cNvPr id="8" name="object 8"/>
          <p:cNvSpPr/>
          <p:nvPr/>
        </p:nvSpPr>
        <p:spPr>
          <a:xfrm>
            <a:off x="5448300" y="3329940"/>
            <a:ext cx="2807335" cy="1152525"/>
          </a:xfrm>
          <a:custGeom>
            <a:avLst/>
            <a:gdLst/>
            <a:ahLst/>
            <a:cxnLst/>
            <a:rect l="l" t="t" r="r" b="b"/>
            <a:pathLst>
              <a:path w="2807334" h="1152525">
                <a:moveTo>
                  <a:pt x="0" y="0"/>
                </a:moveTo>
                <a:lnTo>
                  <a:pt x="2807207" y="0"/>
                </a:lnTo>
                <a:lnTo>
                  <a:pt x="2807207" y="1152143"/>
                </a:lnTo>
                <a:lnTo>
                  <a:pt x="0" y="1152143"/>
                </a:lnTo>
                <a:lnTo>
                  <a:pt x="0" y="0"/>
                </a:lnTo>
                <a:close/>
              </a:path>
            </a:pathLst>
          </a:custGeom>
          <a:solidFill>
            <a:srgbClr val="FFFFFF"/>
          </a:solidFill>
        </p:spPr>
        <p:txBody>
          <a:bodyPr wrap="square" lIns="0" tIns="0" rIns="0" bIns="0" rtlCol="0"/>
          <a:lstStyle/>
          <a:p/>
        </p:txBody>
      </p:sp>
      <p:sp>
        <p:nvSpPr>
          <p:cNvPr id="9" name="object 9"/>
          <p:cNvSpPr/>
          <p:nvPr/>
        </p:nvSpPr>
        <p:spPr>
          <a:xfrm>
            <a:off x="1703832" y="3906011"/>
            <a:ext cx="3744595" cy="576580"/>
          </a:xfrm>
          <a:custGeom>
            <a:avLst/>
            <a:gdLst/>
            <a:ahLst/>
            <a:cxnLst/>
            <a:rect l="l" t="t" r="r" b="b"/>
            <a:pathLst>
              <a:path w="3744595" h="576579">
                <a:moveTo>
                  <a:pt x="0" y="0"/>
                </a:moveTo>
                <a:lnTo>
                  <a:pt x="3744468" y="0"/>
                </a:lnTo>
                <a:lnTo>
                  <a:pt x="3744468" y="576072"/>
                </a:lnTo>
                <a:lnTo>
                  <a:pt x="0" y="576072"/>
                </a:lnTo>
                <a:lnTo>
                  <a:pt x="0" y="0"/>
                </a:lnTo>
                <a:close/>
              </a:path>
            </a:pathLst>
          </a:custGeom>
          <a:solidFill>
            <a:srgbClr val="FFFFFF"/>
          </a:solidFill>
        </p:spPr>
        <p:txBody>
          <a:bodyPr wrap="square" lIns="0" tIns="0" rIns="0" bIns="0" rtlCol="0"/>
          <a:lstStyle/>
          <a:p/>
        </p:txBody>
      </p:sp>
      <p:sp>
        <p:nvSpPr>
          <p:cNvPr id="11" name="object 11"/>
          <p:cNvSpPr txBox="1"/>
          <p:nvPr/>
        </p:nvSpPr>
        <p:spPr>
          <a:xfrm>
            <a:off x="1325245" y="709295"/>
            <a:ext cx="2331720" cy="363855"/>
          </a:xfrm>
          <a:prstGeom prst="rect">
            <a:avLst/>
          </a:prstGeom>
        </p:spPr>
        <p:txBody>
          <a:bodyPr vert="horz" wrap="square" lIns="0" tIns="0" rIns="0" bIns="0" rtlCol="0">
            <a:spAutoFit/>
          </a:bodyPr>
          <a:lstStyle/>
          <a:p>
            <a:pPr marL="12700">
              <a:lnSpc>
                <a:spcPts val="2840"/>
              </a:lnSpc>
            </a:pPr>
            <a:r>
              <a:rPr sz="3200" b="1" dirty="0">
                <a:latin typeface="方正清刻本悦宋简体" panose="02000000000000000000" pitchFamily="2" charset="-122"/>
                <a:ea typeface="方正清刻本悦宋简体" panose="02000000000000000000" pitchFamily="2" charset="-122"/>
                <a:cs typeface="楷体" panose="02010609060101010101" pitchFamily="49" charset="-122"/>
              </a:rPr>
              <a:t>小总</a:t>
            </a:r>
            <a:r>
              <a:rPr sz="3200" b="1" spc="-10" dirty="0">
                <a:latin typeface="方正清刻本悦宋简体" panose="02000000000000000000" pitchFamily="2" charset="-122"/>
                <a:ea typeface="方正清刻本悦宋简体" panose="02000000000000000000" pitchFamily="2" charset="-122"/>
                <a:cs typeface="楷体" panose="02010609060101010101" pitchFamily="49" charset="-122"/>
              </a:rPr>
              <a:t>结</a:t>
            </a:r>
            <a:endParaRPr sz="3200" b="1" spc="-10" dirty="0">
              <a:latin typeface="方正清刻本悦宋简体" panose="02000000000000000000" pitchFamily="2" charset="-122"/>
              <a:ea typeface="方正清刻本悦宋简体" panose="02000000000000000000" pitchFamily="2" charset="-122"/>
              <a:cs typeface="楷体" panose="02010609060101010101" pitchFamily="49" charset="-122"/>
            </a:endParaRPr>
          </a:p>
        </p:txBody>
      </p:sp>
      <p:graphicFrame>
        <p:nvGraphicFramePr>
          <p:cNvPr id="10" name="object 10"/>
          <p:cNvGraphicFramePr>
            <a:graphicFrameLocks noGrp="1"/>
          </p:cNvGraphicFramePr>
          <p:nvPr/>
        </p:nvGraphicFramePr>
        <p:xfrm>
          <a:off x="1325371" y="1733283"/>
          <a:ext cx="8247380" cy="2894964"/>
        </p:xfrm>
        <a:graphic>
          <a:graphicData uri="http://schemas.openxmlformats.org/drawingml/2006/table">
            <a:tbl>
              <a:tblPr firstRow="1" bandRow="1">
                <a:tableStyleId>{2D5ABB26-0587-4C30-8999-92F81FD0307C}</a:tableStyleId>
              </a:tblPr>
              <a:tblGrid>
                <a:gridCol w="4625975"/>
                <a:gridCol w="3621405"/>
              </a:tblGrid>
              <a:tr h="557530">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商品经济的基本矛</a:t>
                      </a:r>
                      <a:r>
                        <a:rPr sz="2000" b="1" dirty="0">
                          <a:latin typeface="微软雅黑" panose="020B0503020204020204" pitchFamily="34" charset="-122"/>
                          <a:cs typeface="微软雅黑" panose="020B0503020204020204" pitchFamily="34" charset="-122"/>
                        </a:rPr>
                        <a:t>盾</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246380"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私人劳动和社会劳</a:t>
                      </a:r>
                      <a:r>
                        <a:rPr sz="2000" b="1" dirty="0">
                          <a:latin typeface="微软雅黑" panose="020B0503020204020204" pitchFamily="34" charset="-122"/>
                          <a:cs typeface="微软雅黑" panose="020B0503020204020204" pitchFamily="34" charset="-122"/>
                        </a:rPr>
                        <a:t>动</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4">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商品经济的基本规</a:t>
                      </a:r>
                      <a:r>
                        <a:rPr sz="2000" b="1" dirty="0">
                          <a:latin typeface="微软雅黑" panose="020B0503020204020204" pitchFamily="34" charset="-122"/>
                          <a:cs typeface="微软雅黑" panose="020B0503020204020204" pitchFamily="34" charset="-122"/>
                        </a:rPr>
                        <a:t>律</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881380" algn="l">
                        <a:lnSpc>
                          <a:spcPct val="100000"/>
                        </a:lnSpc>
                      </a:pPr>
                      <a:r>
                        <a:rPr lang="en-US" sz="2000" b="1" spc="-5" dirty="0">
                          <a:solidFill>
                            <a:srgbClr val="C00000"/>
                          </a:solidFill>
                          <a:latin typeface="微软雅黑" panose="020B0503020204020204" pitchFamily="34" charset="-122"/>
                          <a:cs typeface="微软雅黑" panose="020B0503020204020204" pitchFamily="34" charset="-122"/>
                        </a:rPr>
                        <a:t>      </a:t>
                      </a:r>
                      <a:r>
                        <a:rPr sz="2000" b="1" spc="-5" dirty="0">
                          <a:solidFill>
                            <a:srgbClr val="C00000"/>
                          </a:solidFill>
                          <a:latin typeface="微软雅黑" panose="020B0503020204020204" pitchFamily="34" charset="-122"/>
                          <a:cs typeface="微软雅黑" panose="020B0503020204020204" pitchFamily="34" charset="-122"/>
                        </a:rPr>
                        <a:t>价值规</a:t>
                      </a:r>
                      <a:r>
                        <a:rPr sz="2000" b="1" dirty="0">
                          <a:solidFill>
                            <a:srgbClr val="C00000"/>
                          </a:solidFill>
                          <a:latin typeface="微软雅黑" panose="020B0503020204020204" pitchFamily="34" charset="-122"/>
                          <a:cs typeface="微软雅黑" panose="020B0503020204020204" pitchFamily="34" charset="-122"/>
                        </a:rPr>
                        <a:t>律</a:t>
                      </a:r>
                      <a:endParaRPr sz="200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5">
                <a:tc>
                  <a:txBody>
                    <a:bodyPr/>
                    <a:lstStyle/>
                    <a:p>
                      <a:pPr marL="206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资本主义的基本</a:t>
                      </a:r>
                      <a:r>
                        <a:rPr lang="zh-CN" sz="2000" b="1" spc="-5" dirty="0">
                          <a:latin typeface="微软雅黑" panose="020B0503020204020204" pitchFamily="34" charset="-122"/>
                          <a:cs typeface="微软雅黑" panose="020B0503020204020204" pitchFamily="34" charset="-122"/>
                        </a:rPr>
                        <a:t>经济</a:t>
                      </a:r>
                      <a:r>
                        <a:rPr sz="2000" b="1" spc="-5" dirty="0">
                          <a:latin typeface="微软雅黑" panose="020B0503020204020204" pitchFamily="34" charset="-122"/>
                          <a:cs typeface="微软雅黑" panose="020B0503020204020204" pitchFamily="34" charset="-122"/>
                        </a:rPr>
                        <a:t>规</a:t>
                      </a:r>
                      <a:r>
                        <a:rPr sz="2000" b="1" dirty="0">
                          <a:latin typeface="微软雅黑" panose="020B0503020204020204" pitchFamily="34" charset="-122"/>
                          <a:cs typeface="微软雅黑" panose="020B0503020204020204" pitchFamily="34" charset="-122"/>
                        </a:rPr>
                        <a:t>律</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c>
                  <a:txBody>
                    <a:bodyPr/>
                    <a:lstStyle/>
                    <a:p>
                      <a:pPr marL="627380"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剩余价</a:t>
                      </a:r>
                      <a:r>
                        <a:rPr sz="2000" b="1" dirty="0">
                          <a:latin typeface="微软雅黑" panose="020B0503020204020204" pitchFamily="34" charset="-122"/>
                          <a:cs typeface="微软雅黑" panose="020B0503020204020204" pitchFamily="34" charset="-122"/>
                        </a:rPr>
                        <a:t>值</a:t>
                      </a:r>
                      <a:r>
                        <a:rPr lang="zh-CN" sz="2000" b="1" dirty="0">
                          <a:latin typeface="微软雅黑" panose="020B0503020204020204" pitchFamily="34" charset="-122"/>
                          <a:cs typeface="微软雅黑" panose="020B0503020204020204" pitchFamily="34" charset="-122"/>
                        </a:rPr>
                        <a:t>规律</a:t>
                      </a:r>
                      <a:endParaRPr lang="zh-CN" sz="2000" b="1"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r h="575945">
                <a:tc>
                  <a:txBody>
                    <a:bodyPr/>
                    <a:lstStyle/>
                    <a:p>
                      <a:pPr marL="714375" algn="l">
                        <a:lnSpc>
                          <a:spcPct val="100000"/>
                        </a:lnSpc>
                      </a:pPr>
                      <a:r>
                        <a:rPr lang="en-US" sz="2000" b="1" spc="-5" dirty="0">
                          <a:latin typeface="微软雅黑" panose="020B0503020204020204" pitchFamily="34" charset="-122"/>
                          <a:cs typeface="微软雅黑" panose="020B0503020204020204" pitchFamily="34" charset="-122"/>
                        </a:rPr>
                        <a:t>      </a:t>
                      </a:r>
                      <a:r>
                        <a:rPr sz="2000" b="1" spc="-5" dirty="0">
                          <a:latin typeface="微软雅黑" panose="020B0503020204020204" pitchFamily="34" charset="-122"/>
                          <a:cs typeface="微软雅黑" panose="020B0503020204020204" pitchFamily="34" charset="-122"/>
                        </a:rPr>
                        <a:t>资本主义生产的实</a:t>
                      </a:r>
                      <a:r>
                        <a:rPr sz="2000" b="1" dirty="0">
                          <a:latin typeface="微软雅黑" panose="020B0503020204020204" pitchFamily="34" charset="-122"/>
                          <a:cs typeface="微软雅黑" panose="020B0503020204020204" pitchFamily="34" charset="-122"/>
                        </a:rPr>
                        <a:t>质</a:t>
                      </a:r>
                      <a:endParaRPr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cap="flat" cmpd="sng" algn="ctr">
                      <a:solidFill>
                        <a:srgbClr val="30859C"/>
                      </a:solidFill>
                      <a:prstDash val="solid"/>
                      <a:round/>
                      <a:headEnd type="none" w="med" len="med"/>
                      <a:tailEnd type="none" w="med" len="med"/>
                    </a:lnB>
                    <a:solidFill>
                      <a:srgbClr val="FFFFFF"/>
                    </a:solidFill>
                  </a:tcPr>
                </a:tc>
                <a:tc>
                  <a:txBody>
                    <a:bodyPr/>
                    <a:lstStyle/>
                    <a:p>
                      <a:pPr marL="627380" algn="l">
                        <a:lnSpc>
                          <a:spcPct val="100000"/>
                        </a:lnSpc>
                        <a:buNone/>
                      </a:pPr>
                      <a:r>
                        <a:rPr lang="en-US" sz="2000" b="1" spc="-5" dirty="0">
                          <a:latin typeface="微软雅黑" panose="020B0503020204020204" pitchFamily="34" charset="-122"/>
                          <a:cs typeface="微软雅黑" panose="020B0503020204020204" pitchFamily="34" charset="-122"/>
                          <a:sym typeface="+mn-ea"/>
                        </a:rPr>
                        <a:t>       </a:t>
                      </a:r>
                      <a:r>
                        <a:rPr sz="2000" b="1" spc="-5" dirty="0">
                          <a:latin typeface="微软雅黑" panose="020B0503020204020204" pitchFamily="34" charset="-122"/>
                          <a:cs typeface="微软雅黑" panose="020B0503020204020204" pitchFamily="34" charset="-122"/>
                          <a:sym typeface="+mn-ea"/>
                        </a:rPr>
                        <a:t>生产剩余价</a:t>
                      </a:r>
                      <a:r>
                        <a:rPr sz="2000" b="1" dirty="0">
                          <a:latin typeface="微软雅黑" panose="020B0503020204020204" pitchFamily="34" charset="-122"/>
                          <a:cs typeface="微软雅黑" panose="020B0503020204020204" pitchFamily="34" charset="-122"/>
                          <a:sym typeface="+mn-ea"/>
                        </a:rPr>
                        <a:t>值</a:t>
                      </a:r>
                      <a:endParaRPr lang="zh-CN" altLang="en-US" sz="2000" dirty="0">
                        <a:latin typeface="微软雅黑" panose="020B0503020204020204" pitchFamily="34" charset="-122"/>
                        <a:cs typeface="微软雅黑" panose="020B0503020204020204" pitchFamily="34" charset="-122"/>
                      </a:endParaRPr>
                    </a:p>
                  </a:txBody>
                  <a:tcPr marL="0" marR="0" marT="0" marB="0" anchor="ctr">
                    <a:lnL w="28575">
                      <a:solidFill>
                        <a:srgbClr val="30859C"/>
                      </a:solidFill>
                      <a:prstDash val="solid"/>
                    </a:lnL>
                    <a:lnR w="28575">
                      <a:solidFill>
                        <a:srgbClr val="30859C"/>
                      </a:solidFill>
                      <a:prstDash val="solid"/>
                    </a:lnR>
                    <a:lnT w="28575">
                      <a:solidFill>
                        <a:srgbClr val="30859C"/>
                      </a:solidFill>
                      <a:prstDash val="solid"/>
                    </a:lnT>
                    <a:lnB w="28575" cap="flat" cmpd="sng" algn="ctr">
                      <a:solidFill>
                        <a:srgbClr val="30859C"/>
                      </a:solidFill>
                      <a:prstDash val="solid"/>
                      <a:round/>
                      <a:headEnd type="none" w="med" len="med"/>
                      <a:tailEnd type="none" w="med" len="med"/>
                    </a:lnB>
                    <a:solidFill>
                      <a:srgbClr val="FFFFFF"/>
                    </a:solidFill>
                  </a:tcPr>
                </a:tc>
              </a:tr>
              <a:tr h="575945">
                <a:tc>
                  <a:txBody>
                    <a:bodyPr/>
                    <a:lstStyle/>
                    <a:p>
                      <a:pPr marL="714375" algn="l">
                        <a:lnSpc>
                          <a:spcPct val="100000"/>
                        </a:lnSpc>
                      </a:pPr>
                      <a:r>
                        <a:rPr lang="zh-CN" altLang="en-US" sz="2000" b="1" spc="-5" dirty="0" smtClean="0">
                          <a:solidFill>
                            <a:schemeClr val="tx1"/>
                          </a:solidFill>
                          <a:latin typeface="微软雅黑" panose="020B0503020204020204" pitchFamily="34" charset="-122"/>
                          <a:ea typeface="+mn-ea"/>
                          <a:cs typeface="微软雅黑" panose="020B0503020204020204" pitchFamily="34" charset="-122"/>
                        </a:rPr>
                        <a:t>资本主义的基本矛盾</a:t>
                      </a:r>
                      <a:endParaRPr sz="2000" b="1" spc="-5" dirty="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28575">
                      <a:solidFill>
                        <a:srgbClr val="30859C"/>
                      </a:solidFill>
                      <a:prstDash val="solid"/>
                    </a:lnL>
                    <a:lnR w="28575" cap="flat" cmpd="sng" algn="ctr">
                      <a:solidFill>
                        <a:srgbClr val="30859C"/>
                      </a:solidFill>
                      <a:prstDash val="solid"/>
                      <a:round/>
                      <a:headEnd type="none" w="med" len="med"/>
                      <a:tailEnd type="none" w="med" len="med"/>
                    </a:lnR>
                    <a:lnT w="28575">
                      <a:solidFill>
                        <a:srgbClr val="30859C"/>
                      </a:solidFill>
                      <a:prstDash val="solid"/>
                    </a:lnT>
                    <a:lnB w="28575">
                      <a:solidFill>
                        <a:srgbClr val="30859C"/>
                      </a:solidFill>
                      <a:prstDash val="solid"/>
                    </a:lnB>
                    <a:solidFill>
                      <a:srgbClr val="FFFFFF"/>
                    </a:solidFill>
                  </a:tcPr>
                </a:tc>
                <a:tc>
                  <a:txBody>
                    <a:bodyPr/>
                    <a:lstStyle/>
                    <a:p>
                      <a:pPr marL="627380" algn="l">
                        <a:lnSpc>
                          <a:spcPct val="100000"/>
                        </a:lnSpc>
                        <a:buNone/>
                      </a:pPr>
                      <a:r>
                        <a:rPr lang="zh-CN" altLang="en-US" sz="2000" b="1" spc="-5" dirty="0" smtClean="0">
                          <a:solidFill>
                            <a:schemeClr val="tx1"/>
                          </a:solidFill>
                          <a:latin typeface="微软雅黑" panose="020B0503020204020204" pitchFamily="34" charset="-122"/>
                          <a:ea typeface="+mn-ea"/>
                          <a:cs typeface="微软雅黑" panose="020B0503020204020204" pitchFamily="34" charset="-122"/>
                        </a:rPr>
                        <a:t>生产社会化和生产资料资本主义私人占有的矛盾 </a:t>
                      </a:r>
                      <a:endParaRPr lang="zh-CN" altLang="en-US" sz="2000" b="1" spc="-5" dirty="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28575" cap="flat" cmpd="sng" algn="ctr">
                      <a:solidFill>
                        <a:srgbClr val="30859C"/>
                      </a:solidFill>
                      <a:prstDash val="solid"/>
                      <a:round/>
                      <a:headEnd type="none" w="med" len="med"/>
                      <a:tailEnd type="none" w="med" len="med"/>
                    </a:lnL>
                    <a:lnR w="28575">
                      <a:solidFill>
                        <a:srgbClr val="30859C"/>
                      </a:solidFill>
                      <a:prstDash val="solid"/>
                    </a:lnR>
                    <a:lnT w="28575">
                      <a:solidFill>
                        <a:srgbClr val="30859C"/>
                      </a:solidFill>
                      <a:prstDash val="solid"/>
                    </a:lnT>
                    <a:lnB w="28575">
                      <a:solidFill>
                        <a:srgbClr val="30859C"/>
                      </a:solidFill>
                      <a:prstDash val="soli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0735" y="1572895"/>
            <a:ext cx="11391265" cy="3339465"/>
          </a:xfrm>
          <a:prstGeom prst="rect">
            <a:avLst/>
          </a:prstGeom>
        </p:spPr>
        <p:txBody>
          <a:bodyPr vert="horz" wrap="square" lIns="0" tIns="0" rIns="0" bIns="0" rtlCol="0">
            <a:spAutoFit/>
          </a:bodyPr>
          <a:lstStyle/>
          <a:p>
            <a:pPr marL="12700" marR="426720">
              <a:lnSpc>
                <a:spcPct val="15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5】</a:t>
            </a:r>
            <a:r>
              <a:rPr sz="2400" b="1" spc="-5" dirty="0" smtClean="0">
                <a:latin typeface="华文中宋" panose="02010600040101010101" charset="-122"/>
                <a:ea typeface="华文中宋" panose="02010600040101010101" charset="-122"/>
                <a:cs typeface="微软雅黑" panose="020B0503020204020204" pitchFamily="34" charset="-122"/>
              </a:rPr>
              <a:t>资本积累</a:t>
            </a:r>
            <a:r>
              <a:rPr lang="en-US" sz="2400" b="1" spc="-5" dirty="0" smtClean="0">
                <a:latin typeface="华文中宋" panose="02010600040101010101" charset="-122"/>
                <a:ea typeface="华文中宋" panose="02010600040101010101" charset="-122"/>
                <a:cs typeface="微软雅黑" panose="020B0503020204020204" pitchFamily="34" charset="-122"/>
              </a:rPr>
              <a:t>  </a:t>
            </a:r>
            <a:r>
              <a:rPr lang="zh-CN" altLang="en-US" sz="2400" b="1" u="sng" dirty="0" smtClean="0">
                <a:solidFill>
                  <a:srgbClr val="FF0000"/>
                </a:solidFill>
              </a:rPr>
              <a:t>资本积累</a:t>
            </a:r>
            <a:r>
              <a:rPr lang="zh-CN" altLang="en-US" sz="2400" u="sng" dirty="0"/>
              <a:t>是</a:t>
            </a:r>
            <a:r>
              <a:rPr lang="zh-CN" altLang="en-US" sz="2400" b="1" u="sng" dirty="0">
                <a:solidFill>
                  <a:srgbClr val="FF0000"/>
                </a:solidFill>
              </a:rPr>
              <a:t>资本主义扩大再生产</a:t>
            </a:r>
            <a:r>
              <a:rPr lang="zh-CN" altLang="en-US" sz="2400" u="sng" dirty="0"/>
              <a:t>的重要源泉</a:t>
            </a:r>
            <a:endParaRPr sz="2400" b="1" u="sng" spc="-5" dirty="0">
              <a:latin typeface="华文中宋" panose="02010600040101010101" charset="-122"/>
              <a:ea typeface="华文中宋" panose="02010600040101010101" charset="-122"/>
              <a:cs typeface="微软雅黑" panose="020B0503020204020204" pitchFamily="34" charset="-122"/>
            </a:endParaRPr>
          </a:p>
          <a:p>
            <a:pPr marL="12700" marR="42672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1、含义：</a:t>
            </a:r>
            <a:r>
              <a:rPr lang="zh-CN" sz="2400" b="1" spc="-5" dirty="0">
                <a:latin typeface="华文中宋" panose="02010600040101010101" charset="-122"/>
                <a:ea typeface="华文中宋" panose="02010600040101010101" charset="-122"/>
                <a:cs typeface="微软雅黑" panose="020B0503020204020204" pitchFamily="34" charset="-122"/>
              </a:rPr>
              <a:t>（             ）</a:t>
            </a:r>
            <a:r>
              <a:rPr sz="2400" spc="-5" dirty="0">
                <a:latin typeface="华文中宋" panose="02010600040101010101" charset="-122"/>
                <a:ea typeface="华文中宋" panose="02010600040101010101" charset="-122"/>
                <a:cs typeface="微软雅黑" panose="020B0503020204020204" pitchFamily="34" charset="-122"/>
              </a:rPr>
              <a:t>是资本积累的</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源泉</a:t>
            </a:r>
            <a:r>
              <a:rPr sz="2400" spc="-5" dirty="0">
                <a:latin typeface="华文中宋" panose="02010600040101010101" charset="-122"/>
                <a:ea typeface="华文中宋" panose="02010600040101010101" charset="-122"/>
                <a:cs typeface="微软雅黑" panose="020B0503020204020204" pitchFamily="34" charset="-122"/>
              </a:rPr>
              <a:t>。</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pPr>
            <a:endParaRPr sz="2400" dirty="0">
              <a:latin typeface="华文中宋" panose="02010600040101010101" charset="-122"/>
              <a:ea typeface="华文中宋" panose="02010600040101010101" charset="-122"/>
              <a:cs typeface="Times New Roman" panose="02020603050405020304"/>
            </a:endParaRPr>
          </a:p>
          <a:p>
            <a:pPr marL="12700" marR="5080">
              <a:lnSpc>
                <a:spcPct val="150000"/>
              </a:lnSpc>
              <a:spcBef>
                <a:spcPts val="1560"/>
              </a:spcBef>
            </a:pPr>
            <a:r>
              <a:rPr sz="2400" b="1" spc="-5" dirty="0">
                <a:latin typeface="华文中宋" panose="02010600040101010101" charset="-122"/>
                <a:ea typeface="华文中宋" panose="02010600040101010101" charset="-122"/>
                <a:cs typeface="微软雅黑" panose="020B0503020204020204" pitchFamily="34" charset="-122"/>
              </a:rPr>
              <a:t>2、资本积累的实质：</a:t>
            </a:r>
            <a:r>
              <a:rPr sz="2400" spc="-5" dirty="0">
                <a:latin typeface="华文中宋" panose="02010600040101010101" charset="-122"/>
                <a:ea typeface="华文中宋" panose="02010600040101010101" charset="-122"/>
                <a:cs typeface="微软雅黑" panose="020B0503020204020204" pitchFamily="34" charset="-122"/>
              </a:rPr>
              <a:t>资本家用无偿占有工人创造的</a:t>
            </a:r>
            <a:r>
              <a:rPr lang="zh-CN" sz="2400" b="1" spc="-5" dirty="0">
                <a:latin typeface="华文中宋" panose="02010600040101010101" charset="-122"/>
                <a:ea typeface="华文中宋" panose="02010600040101010101" charset="-122"/>
                <a:cs typeface="微软雅黑" panose="020B0503020204020204" pitchFamily="34" charset="-122"/>
                <a:sym typeface="+mn-ea"/>
              </a:rPr>
              <a:t>（             ）</a:t>
            </a:r>
            <a:r>
              <a:rPr sz="2400" spc="-5" dirty="0">
                <a:latin typeface="华文中宋" panose="02010600040101010101" charset="-122"/>
                <a:ea typeface="华文中宋" panose="02010600040101010101" charset="-122"/>
                <a:cs typeface="微软雅黑" panose="020B0503020204020204" pitchFamily="34" charset="-122"/>
              </a:rPr>
              <a:t>，进行资本积累来增 大</a:t>
            </a:r>
            <a:r>
              <a:rPr lang="zh-CN" sz="2400" b="1" spc="-5" dirty="0">
                <a:latin typeface="华文中宋" panose="02010600040101010101" charset="-122"/>
                <a:ea typeface="华文中宋" panose="02010600040101010101" charset="-122"/>
                <a:cs typeface="微软雅黑" panose="020B0503020204020204" pitchFamily="34" charset="-122"/>
                <a:sym typeface="+mn-ea"/>
              </a:rPr>
              <a:t>（             ）</a:t>
            </a:r>
            <a:r>
              <a:rPr sz="2400" spc="-5" dirty="0">
                <a:latin typeface="华文中宋" panose="02010600040101010101" charset="-122"/>
                <a:ea typeface="华文中宋" panose="02010600040101010101" charset="-122"/>
                <a:cs typeface="微软雅黑" panose="020B0503020204020204" pitchFamily="34" charset="-122"/>
              </a:rPr>
              <a:t>，以便继续占有更多的</a:t>
            </a:r>
            <a:r>
              <a:rPr lang="zh-CN" sz="2400" b="1" spc="-5" dirty="0">
                <a:latin typeface="华文中宋" panose="02010600040101010101" charset="-122"/>
                <a:ea typeface="华文中宋" panose="02010600040101010101" charset="-122"/>
                <a:cs typeface="微软雅黑" panose="020B0503020204020204" pitchFamily="34" charset="-122"/>
                <a:sym typeface="+mn-ea"/>
              </a:rPr>
              <a:t>（             ）</a:t>
            </a:r>
            <a:r>
              <a:rPr sz="2400" spc="-5" dirty="0">
                <a:latin typeface="华文中宋" panose="02010600040101010101" charset="-122"/>
                <a:ea typeface="华文中宋" panose="02010600040101010101" charset="-122"/>
                <a:cs typeface="微软雅黑" panose="020B0503020204020204" pitchFamily="34" charset="-122"/>
              </a:rPr>
              <a:t>，从而占有不断增大的资本来扩大对工人的</a:t>
            </a:r>
            <a:r>
              <a:rPr lang="zh-CN" sz="2400" b="1" spc="-5" dirty="0">
                <a:latin typeface="华文中宋" panose="02010600040101010101" charset="-122"/>
                <a:ea typeface="华文中宋" panose="02010600040101010101" charset="-122"/>
                <a:cs typeface="微软雅黑" panose="020B0503020204020204" pitchFamily="34" charset="-122"/>
                <a:sym typeface="+mn-ea"/>
              </a:rPr>
              <a:t>（             ）</a:t>
            </a:r>
            <a:r>
              <a:rPr sz="2400" spc="-5" dirty="0">
                <a:latin typeface="华文中宋" panose="02010600040101010101" charset="-122"/>
                <a:ea typeface="华文中宋" panose="02010600040101010101" charset="-122"/>
                <a:cs typeface="微软雅黑" panose="020B0503020204020204" pitchFamily="34" charset="-122"/>
              </a:rPr>
              <a:t>。</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（简答题）</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219200" y="350520"/>
            <a:ext cx="10972800" cy="923925"/>
          </a:xfrm>
          <a:custGeom>
            <a:avLst/>
            <a:gdLst/>
            <a:ahLst/>
            <a:cxnLst/>
            <a:rect l="l" t="t" r="r" b="b"/>
            <a:pathLst>
              <a:path w="10972800" h="923925">
                <a:moveTo>
                  <a:pt x="0" y="0"/>
                </a:moveTo>
                <a:lnTo>
                  <a:pt x="10972800" y="0"/>
                </a:lnTo>
                <a:lnTo>
                  <a:pt x="10972800" y="923543"/>
                </a:lnTo>
                <a:lnTo>
                  <a:pt x="0" y="923543"/>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374775" y="574040"/>
            <a:ext cx="736155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0735" y="1572895"/>
            <a:ext cx="11391265" cy="3339465"/>
          </a:xfrm>
          <a:prstGeom prst="rect">
            <a:avLst/>
          </a:prstGeom>
        </p:spPr>
        <p:txBody>
          <a:bodyPr vert="horz" wrap="square" lIns="0" tIns="0" rIns="0" bIns="0" rtlCol="0">
            <a:spAutoFit/>
          </a:bodyPr>
          <a:lstStyle/>
          <a:p>
            <a:pPr marL="12700" marR="426720">
              <a:lnSpc>
                <a:spcPct val="15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5】</a:t>
            </a:r>
            <a:r>
              <a:rPr sz="2400" b="1" spc="-5" dirty="0" smtClean="0">
                <a:latin typeface="华文中宋" panose="02010600040101010101" charset="-122"/>
                <a:ea typeface="华文中宋" panose="02010600040101010101" charset="-122"/>
                <a:cs typeface="微软雅黑" panose="020B0503020204020204" pitchFamily="34" charset="-122"/>
              </a:rPr>
              <a:t>资本积累</a:t>
            </a:r>
            <a:r>
              <a:rPr lang="en-US" sz="2400" b="1" spc="-5" dirty="0" smtClean="0">
                <a:latin typeface="华文中宋" panose="02010600040101010101" charset="-122"/>
                <a:ea typeface="华文中宋" panose="02010600040101010101" charset="-122"/>
                <a:cs typeface="微软雅黑" panose="020B0503020204020204" pitchFamily="34" charset="-122"/>
              </a:rPr>
              <a:t>  </a:t>
            </a:r>
            <a:r>
              <a:rPr lang="zh-CN" altLang="en-US" sz="2400" b="1" u="sng" dirty="0" smtClean="0">
                <a:solidFill>
                  <a:srgbClr val="FF0000"/>
                </a:solidFill>
              </a:rPr>
              <a:t>资本积累</a:t>
            </a:r>
            <a:r>
              <a:rPr lang="zh-CN" altLang="en-US" sz="2400" u="sng" dirty="0"/>
              <a:t>是</a:t>
            </a:r>
            <a:r>
              <a:rPr lang="zh-CN" altLang="en-US" sz="2400" b="1" u="sng" dirty="0">
                <a:solidFill>
                  <a:srgbClr val="FF0000"/>
                </a:solidFill>
              </a:rPr>
              <a:t>资本主义扩大再生产</a:t>
            </a:r>
            <a:r>
              <a:rPr lang="zh-CN" altLang="en-US" sz="2400" u="sng" dirty="0"/>
              <a:t>的重要源泉</a:t>
            </a:r>
            <a:endParaRPr sz="2400" b="1" u="sng" spc="-5" dirty="0">
              <a:latin typeface="华文中宋" panose="02010600040101010101" charset="-122"/>
              <a:ea typeface="华文中宋" panose="02010600040101010101" charset="-122"/>
              <a:cs typeface="微软雅黑" panose="020B0503020204020204" pitchFamily="34" charset="-122"/>
            </a:endParaRPr>
          </a:p>
          <a:p>
            <a:pPr marL="12700" marR="426720">
              <a:lnSpc>
                <a:spcPct val="150000"/>
              </a:lnSpc>
            </a:pPr>
            <a:r>
              <a:rPr sz="2400" b="1" spc="-5" dirty="0">
                <a:latin typeface="华文中宋" panose="02010600040101010101" charset="-122"/>
                <a:ea typeface="华文中宋" panose="02010600040101010101" charset="-122"/>
                <a:cs typeface="微软雅黑" panose="020B0503020204020204" pitchFamily="34" charset="-122"/>
              </a:rPr>
              <a:t>1、含义：</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剩余价值</a:t>
            </a:r>
            <a:r>
              <a:rPr sz="2400" spc="-5" dirty="0">
                <a:latin typeface="华文中宋" panose="02010600040101010101" charset="-122"/>
                <a:ea typeface="华文中宋" panose="02010600040101010101" charset="-122"/>
                <a:cs typeface="微软雅黑" panose="020B0503020204020204" pitchFamily="34" charset="-122"/>
              </a:rPr>
              <a:t>是资本积累的</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源泉</a:t>
            </a:r>
            <a:r>
              <a:rPr sz="2400" spc="-5" dirty="0">
                <a:latin typeface="华文中宋" panose="02010600040101010101" charset="-122"/>
                <a:ea typeface="华文中宋" panose="02010600040101010101" charset="-122"/>
                <a:cs typeface="微软雅黑" panose="020B0503020204020204" pitchFamily="34" charset="-122"/>
              </a:rPr>
              <a:t>。</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a:p>
            <a:pPr>
              <a:lnSpc>
                <a:spcPct val="100000"/>
              </a:lnSpc>
            </a:pPr>
            <a:endParaRPr sz="2400" dirty="0">
              <a:latin typeface="华文中宋" panose="02010600040101010101" charset="-122"/>
              <a:ea typeface="华文中宋" panose="02010600040101010101" charset="-122"/>
              <a:cs typeface="Times New Roman" panose="02020603050405020304"/>
            </a:endParaRPr>
          </a:p>
          <a:p>
            <a:pPr marL="12700" marR="5080">
              <a:lnSpc>
                <a:spcPct val="150000"/>
              </a:lnSpc>
              <a:spcBef>
                <a:spcPts val="1560"/>
              </a:spcBef>
            </a:pPr>
            <a:r>
              <a:rPr sz="2400" b="1" spc="-5" dirty="0">
                <a:latin typeface="华文中宋" panose="02010600040101010101" charset="-122"/>
                <a:ea typeface="华文中宋" panose="02010600040101010101" charset="-122"/>
                <a:cs typeface="微软雅黑" panose="020B0503020204020204" pitchFamily="34" charset="-122"/>
              </a:rPr>
              <a:t>2、资本积累的实质：</a:t>
            </a:r>
            <a:r>
              <a:rPr sz="2400" spc="-5" dirty="0">
                <a:latin typeface="华文中宋" panose="02010600040101010101" charset="-122"/>
                <a:ea typeface="华文中宋" panose="02010600040101010101" charset="-122"/>
                <a:cs typeface="微软雅黑" panose="020B0503020204020204" pitchFamily="34" charset="-122"/>
              </a:rPr>
              <a:t>资本家用无偿占有工人创造的</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剩余价值</a:t>
            </a:r>
            <a:r>
              <a:rPr sz="2400" spc="-5" dirty="0">
                <a:latin typeface="华文中宋" panose="02010600040101010101" charset="-122"/>
                <a:ea typeface="华文中宋" panose="02010600040101010101" charset="-122"/>
                <a:cs typeface="微软雅黑" panose="020B0503020204020204" pitchFamily="34" charset="-122"/>
              </a:rPr>
              <a:t>，进行资本积累来增 大</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资本的规模</a:t>
            </a:r>
            <a:r>
              <a:rPr sz="2400" spc="-5" dirty="0">
                <a:latin typeface="华文中宋" panose="02010600040101010101" charset="-122"/>
                <a:ea typeface="华文中宋" panose="02010600040101010101" charset="-122"/>
                <a:cs typeface="微软雅黑" panose="020B0503020204020204" pitchFamily="34" charset="-122"/>
              </a:rPr>
              <a:t>，以便继续占有更多的</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剩余价值</a:t>
            </a:r>
            <a:r>
              <a:rPr sz="2400" spc="-5" dirty="0">
                <a:latin typeface="华文中宋" panose="02010600040101010101" charset="-122"/>
                <a:ea typeface="华文中宋" panose="02010600040101010101" charset="-122"/>
                <a:cs typeface="微软雅黑" panose="020B0503020204020204" pitchFamily="34" charset="-122"/>
              </a:rPr>
              <a:t>，从而占有不断增大的资本来扩大对工人的</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剥削和统治</a:t>
            </a:r>
            <a:r>
              <a:rPr sz="2400" spc="-5" dirty="0">
                <a:latin typeface="华文中宋" panose="02010600040101010101" charset="-122"/>
                <a:ea typeface="华文中宋" panose="02010600040101010101" charset="-122"/>
                <a:cs typeface="微软雅黑" panose="020B0503020204020204" pitchFamily="34" charset="-122"/>
              </a:rPr>
              <a:t>。</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（简答题）</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219200" y="350520"/>
            <a:ext cx="10972800" cy="923925"/>
          </a:xfrm>
          <a:custGeom>
            <a:avLst/>
            <a:gdLst/>
            <a:ahLst/>
            <a:cxnLst/>
            <a:rect l="l" t="t" r="r" b="b"/>
            <a:pathLst>
              <a:path w="10972800" h="923925">
                <a:moveTo>
                  <a:pt x="0" y="0"/>
                </a:moveTo>
                <a:lnTo>
                  <a:pt x="10972800" y="0"/>
                </a:lnTo>
                <a:lnTo>
                  <a:pt x="10972800" y="923543"/>
                </a:lnTo>
                <a:lnTo>
                  <a:pt x="0" y="923543"/>
                </a:lnTo>
                <a:lnTo>
                  <a:pt x="0" y="0"/>
                </a:lnTo>
                <a:close/>
              </a:path>
            </a:pathLst>
          </a:custGeom>
          <a:solidFill>
            <a:srgbClr val="FFFFFF"/>
          </a:solidFill>
        </p:spPr>
        <p:txBody>
          <a:bodyPr wrap="square" lIns="0" tIns="0" rIns="0" bIns="0" rtlCol="0"/>
          <a:lstStyle/>
          <a:p/>
        </p:txBody>
      </p:sp>
      <p:sp>
        <p:nvSpPr>
          <p:cNvPr id="4" name="object 4"/>
          <p:cNvSpPr txBox="1">
            <a:spLocks noGrp="1"/>
          </p:cNvSpPr>
          <p:nvPr>
            <p:ph type="title"/>
          </p:nvPr>
        </p:nvSpPr>
        <p:spPr>
          <a:xfrm>
            <a:off x="1374775" y="574040"/>
            <a:ext cx="736155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
        <p:nvSpPr>
          <p:cNvPr id="5" name="object 5"/>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416" y="1268760"/>
            <a:ext cx="10945216" cy="4523105"/>
          </a:xfrm>
          <a:prstGeom prst="rect">
            <a:avLst/>
          </a:prstGeom>
        </p:spPr>
        <p:txBody>
          <a:bodyPr wrap="square">
            <a:spAutoFit/>
          </a:bodyPr>
          <a:lstStyle/>
          <a:p>
            <a:pPr lvl="0" defTabSz="914400">
              <a:lnSpc>
                <a:spcPct val="200000"/>
              </a:lnSpc>
            </a:pPr>
            <a:r>
              <a:rPr lang="en-US" altLang="zh-CN" sz="2000" b="1" dirty="0" smtClean="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资本积累的后果</a:t>
            </a:r>
            <a:r>
              <a:rPr lang="zh-CN" altLang="en-US" sz="2400" b="1" dirty="0" smtClean="0">
                <a:solidFill>
                  <a:srgbClr val="00B050"/>
                </a:solidFill>
                <a:latin typeface="华文中宋" panose="02010600040101010101" charset="-122"/>
                <a:ea typeface="华文中宋" panose="02010600040101010101" charset="-122"/>
              </a:rPr>
              <a:t>（理解）</a:t>
            </a:r>
            <a:r>
              <a:rPr lang="zh-CN" altLang="en-US" sz="2400" dirty="0" smtClean="0">
                <a:latin typeface="华文中宋" panose="02010600040101010101" charset="-122"/>
                <a:ea typeface="华文中宋" panose="02010600040101010101" charset="-122"/>
              </a:rPr>
              <a:t>：</a:t>
            </a:r>
            <a:endParaRPr lang="en-US" altLang="zh-CN" sz="2400" dirty="0">
              <a:latin typeface="华文中宋" panose="02010600040101010101" charset="-122"/>
              <a:ea typeface="华文中宋" panose="02010600040101010101" charset="-122"/>
            </a:endParaRPr>
          </a:p>
          <a:p>
            <a:pPr marL="457200" lvl="0" indent="-457200" defTabSz="914400">
              <a:lnSpc>
                <a:spcPct val="20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rPr>
              <a:t>资本有机构成的提高</a:t>
            </a:r>
            <a:r>
              <a:rPr lang="zh-CN" altLang="en-US" sz="2400" dirty="0" smtClean="0">
                <a:solidFill>
                  <a:prstClr val="black"/>
                </a:solidFill>
                <a:latin typeface="华文中宋" panose="02010600040101010101" charset="-122"/>
                <a:ea typeface="华文中宋" panose="02010600040101010101" charset="-122"/>
              </a:rPr>
              <a:t>。</a:t>
            </a:r>
            <a:r>
              <a:rPr lang="zh-CN" altLang="en-US" sz="2400" dirty="0" smtClean="0">
                <a:solidFill>
                  <a:srgbClr val="CC00CC"/>
                </a:solidFill>
                <a:latin typeface="华文中宋" panose="02010600040101010101" charset="-122"/>
                <a:ea typeface="华文中宋" panose="02010600040101010101" charset="-122"/>
              </a:rPr>
              <a:t>（不变资本增大，可变资本缩小，资本有机构成提高）</a:t>
            </a:r>
            <a:endParaRPr lang="zh-CN" altLang="en-US" sz="2400" dirty="0">
              <a:solidFill>
                <a:srgbClr val="CC00CC"/>
              </a:solidFill>
              <a:latin typeface="华文中宋" panose="02010600040101010101" charset="-122"/>
              <a:ea typeface="华文中宋" panose="02010600040101010101" charset="-122"/>
            </a:endParaRPr>
          </a:p>
          <a:p>
            <a:pPr marL="457200" lvl="0" indent="-457200" defTabSz="914400">
              <a:lnSpc>
                <a:spcPct val="20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rPr>
              <a:t>相对过剩人口的形成。所谓相对过剩人口，是指劳动力的供给相对于资本对劳动力的需求来说过剩，并不是人口的绝对过剩。</a:t>
            </a:r>
            <a:endParaRPr lang="zh-CN" altLang="en-US" sz="2400" dirty="0">
              <a:solidFill>
                <a:prstClr val="black"/>
              </a:solidFill>
              <a:latin typeface="华文中宋" panose="02010600040101010101" charset="-122"/>
              <a:ea typeface="华文中宋" panose="02010600040101010101" charset="-122"/>
            </a:endParaRPr>
          </a:p>
          <a:p>
            <a:pPr marL="457200" lvl="0" indent="-457200" defTabSz="914400">
              <a:lnSpc>
                <a:spcPct val="20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rPr>
              <a:t>严重的贫富</a:t>
            </a:r>
            <a:r>
              <a:rPr lang="zh-CN" altLang="en-US" sz="2400" dirty="0" smtClean="0">
                <a:solidFill>
                  <a:prstClr val="black"/>
                </a:solidFill>
                <a:latin typeface="华文中宋" panose="02010600040101010101" charset="-122"/>
                <a:ea typeface="华文中宋" panose="02010600040101010101" charset="-122"/>
              </a:rPr>
              <a:t>两极分化</a:t>
            </a:r>
            <a:endParaRPr lang="zh-CN" altLang="en-US" sz="2400" dirty="0" smtClean="0">
              <a:solidFill>
                <a:prstClr val="black"/>
              </a:solidFill>
              <a:latin typeface="华文中宋" panose="02010600040101010101" charset="-122"/>
              <a:ea typeface="华文中宋" panose="02010600040101010101" charset="-122"/>
            </a:endParaRPr>
          </a:p>
          <a:p>
            <a:pPr lvl="0" indent="0" defTabSz="914400">
              <a:lnSpc>
                <a:spcPct val="200000"/>
              </a:lnSpc>
              <a:buFont typeface="+mj-ea"/>
              <a:buNone/>
            </a:pPr>
            <a:r>
              <a:rPr lang="en-US" altLang="zh-CN" sz="2400" b="1" dirty="0" smtClean="0">
                <a:solidFill>
                  <a:srgbClr val="FF0000"/>
                </a:solidFill>
                <a:latin typeface="华文中宋" panose="02010600040101010101" charset="-122"/>
                <a:ea typeface="华文中宋" panose="02010600040101010101" charset="-122"/>
              </a:rPr>
              <a:t> </a:t>
            </a:r>
            <a:endParaRPr lang="zh-CN" altLang="en-US" sz="2400" b="1" dirty="0">
              <a:solidFill>
                <a:srgbClr val="FF0000"/>
              </a:solidFill>
              <a:latin typeface="华文中宋" panose="02010600040101010101" charset="-122"/>
              <a:ea typeface="华文中宋" panose="02010600040101010101" charset="-122"/>
            </a:endParaRPr>
          </a:p>
        </p:txBody>
      </p:sp>
      <p:sp>
        <p:nvSpPr>
          <p:cNvPr id="4" name="object 4"/>
          <p:cNvSpPr txBox="1">
            <a:spLocks noGrp="1"/>
          </p:cNvSpPr>
          <p:nvPr/>
        </p:nvSpPr>
        <p:spPr>
          <a:xfrm>
            <a:off x="1374775" y="574040"/>
            <a:ext cx="736155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416" y="1268760"/>
            <a:ext cx="10945216" cy="3784600"/>
          </a:xfrm>
          <a:prstGeom prst="rect">
            <a:avLst/>
          </a:prstGeom>
        </p:spPr>
        <p:txBody>
          <a:bodyPr wrap="square">
            <a:spAutoFit/>
          </a:bodyPr>
          <a:lstStyle/>
          <a:p>
            <a:pPr lvl="0" defTabSz="914400">
              <a:lnSpc>
                <a:spcPct val="200000"/>
              </a:lnSpc>
            </a:pPr>
            <a:r>
              <a:rPr lang="en-US" altLang="zh-CN" sz="2000" b="1" dirty="0" smtClean="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资本积累的后果</a:t>
            </a:r>
            <a:r>
              <a:rPr lang="zh-CN" altLang="en-US" sz="2400" b="1" dirty="0" smtClean="0">
                <a:solidFill>
                  <a:srgbClr val="00B050"/>
                </a:solidFill>
                <a:latin typeface="华文中宋" panose="02010600040101010101" charset="-122"/>
                <a:ea typeface="华文中宋" panose="02010600040101010101" charset="-122"/>
              </a:rPr>
              <a:t>（理解）</a:t>
            </a:r>
            <a:r>
              <a:rPr lang="zh-CN" altLang="en-US" sz="2400" dirty="0" smtClean="0">
                <a:latin typeface="华文中宋" panose="02010600040101010101" charset="-122"/>
                <a:ea typeface="华文中宋" panose="02010600040101010101" charset="-122"/>
              </a:rPr>
              <a:t>：</a:t>
            </a:r>
            <a:endParaRPr lang="en-US" altLang="zh-CN" sz="2400" dirty="0">
              <a:latin typeface="华文中宋" panose="02010600040101010101" charset="-122"/>
              <a:ea typeface="华文中宋" panose="02010600040101010101" charset="-122"/>
            </a:endParaRPr>
          </a:p>
          <a:p>
            <a:pPr marL="0" lvl="0" indent="0" defTabSz="914400">
              <a:lnSpc>
                <a:spcPct val="200000"/>
              </a:lnSpc>
              <a:buFont typeface="+mj-ea"/>
              <a:buNone/>
            </a:pPr>
            <a:endParaRPr lang="zh-CN" altLang="en-US" sz="2400" dirty="0" smtClean="0">
              <a:solidFill>
                <a:prstClr val="black"/>
              </a:solidFill>
              <a:latin typeface="华文中宋" panose="02010600040101010101" charset="-122"/>
              <a:ea typeface="华文中宋" panose="02010600040101010101" charset="-122"/>
            </a:endParaRPr>
          </a:p>
          <a:p>
            <a:pPr lvl="0" indent="0" defTabSz="914400">
              <a:lnSpc>
                <a:spcPct val="200000"/>
              </a:lnSpc>
              <a:buFont typeface="+mj-ea"/>
              <a:buNone/>
            </a:pPr>
            <a:r>
              <a:rPr lang="en-US" altLang="zh-CN" sz="2400" b="1" dirty="0" smtClean="0">
                <a:solidFill>
                  <a:srgbClr val="FF0000"/>
                </a:solidFill>
                <a:latin typeface="华文中宋" panose="02010600040101010101" charset="-122"/>
                <a:ea typeface="华文中宋" panose="02010600040101010101" charset="-122"/>
              </a:rPr>
              <a:t> </a:t>
            </a:r>
            <a:r>
              <a:rPr lang="zh-CN" altLang="en-US" sz="2400" b="1" dirty="0" smtClean="0">
                <a:solidFill>
                  <a:srgbClr val="FF0000"/>
                </a:solidFill>
                <a:latin typeface="华文中宋" panose="02010600040101010101" charset="-122"/>
                <a:ea typeface="华文中宋" panose="02010600040101010101" charset="-122"/>
              </a:rPr>
              <a:t>补充：</a:t>
            </a:r>
            <a:endParaRPr lang="zh-CN" altLang="en-US" sz="2400" b="1" dirty="0" smtClean="0">
              <a:solidFill>
                <a:srgbClr val="FF0000"/>
              </a:solidFill>
              <a:latin typeface="华文中宋" panose="02010600040101010101" charset="-122"/>
              <a:ea typeface="华文中宋" panose="02010600040101010101" charset="-122"/>
            </a:endParaRPr>
          </a:p>
          <a:p>
            <a:pPr lvl="0" indent="0" defTabSz="914400">
              <a:lnSpc>
                <a:spcPct val="200000"/>
              </a:lnSpc>
              <a:buFont typeface="+mj-ea"/>
              <a:buNone/>
            </a:pPr>
            <a:r>
              <a:rPr lang="en-US" altLang="zh-CN" sz="2400" b="1" dirty="0" smtClean="0">
                <a:solidFill>
                  <a:srgbClr val="FF0000"/>
                </a:solidFill>
                <a:latin typeface="华文中宋" panose="02010600040101010101" charset="-122"/>
                <a:ea typeface="华文中宋" panose="02010600040101010101" charset="-122"/>
              </a:rPr>
              <a:t>1.</a:t>
            </a:r>
            <a:r>
              <a:rPr lang="zh-CN" altLang="en-US" sz="2400" dirty="0" smtClean="0"/>
              <a:t>资本</a:t>
            </a:r>
            <a:r>
              <a:rPr lang="zh-CN" altLang="en-US" sz="2400" dirty="0"/>
              <a:t>的</a:t>
            </a:r>
            <a:r>
              <a:rPr lang="en-US" altLang="zh-CN" sz="2400" b="1" dirty="0">
                <a:solidFill>
                  <a:srgbClr val="FF0000"/>
                </a:solidFill>
              </a:rPr>
              <a:t>(       )</a:t>
            </a:r>
            <a:r>
              <a:rPr lang="zh-CN" altLang="en-US" sz="2400" dirty="0"/>
              <a:t>构成：</a:t>
            </a:r>
            <a:r>
              <a:rPr lang="zh-CN" altLang="en-US" sz="2400" b="1" u="sng" dirty="0"/>
              <a:t>生产资料和劳动力实物</a:t>
            </a:r>
            <a:r>
              <a:rPr lang="zh-CN" altLang="en-US" sz="2400" dirty="0"/>
              <a:t>构成上的</a:t>
            </a:r>
            <a:r>
              <a:rPr lang="zh-CN" altLang="en-US" sz="2400" dirty="0" smtClean="0"/>
              <a:t>比例</a:t>
            </a:r>
            <a:endParaRPr lang="en-US" altLang="zh-CN" sz="2400" dirty="0" smtClean="0"/>
          </a:p>
          <a:p>
            <a:pPr lvl="0" indent="0" defTabSz="914400">
              <a:lnSpc>
                <a:spcPct val="200000"/>
              </a:lnSpc>
              <a:buFont typeface="+mj-ea"/>
              <a:buNone/>
            </a:pPr>
            <a:r>
              <a:rPr lang="en-US" altLang="zh-CN" sz="2400" b="1" dirty="0">
                <a:solidFill>
                  <a:srgbClr val="FF0000"/>
                </a:solidFill>
                <a:latin typeface="华文中宋" panose="02010600040101010101" charset="-122"/>
                <a:ea typeface="华文中宋" panose="02010600040101010101" charset="-122"/>
              </a:rPr>
              <a:t>2.</a:t>
            </a:r>
            <a:r>
              <a:rPr lang="zh-CN" altLang="en-US" sz="2400" dirty="0" smtClean="0">
                <a:sym typeface="+mn-ea"/>
              </a:rPr>
              <a:t>资本</a:t>
            </a:r>
            <a:r>
              <a:rPr lang="zh-CN" altLang="en-US" sz="2400" dirty="0">
                <a:sym typeface="+mn-ea"/>
              </a:rPr>
              <a:t>的</a:t>
            </a:r>
            <a:r>
              <a:rPr lang="en-US" altLang="zh-CN" sz="2400" b="1" dirty="0">
                <a:solidFill>
                  <a:srgbClr val="FF0000"/>
                </a:solidFill>
                <a:sym typeface="+mn-ea"/>
              </a:rPr>
              <a:t>(       )</a:t>
            </a:r>
            <a:r>
              <a:rPr lang="zh-CN" altLang="en-US" sz="2400" dirty="0">
                <a:sym typeface="+mn-ea"/>
              </a:rPr>
              <a:t>构成</a:t>
            </a:r>
            <a:r>
              <a:rPr lang="en-US" altLang="zh-CN" sz="2400" dirty="0" smtClean="0"/>
              <a:t>:</a:t>
            </a:r>
            <a:r>
              <a:rPr lang="zh-CN" altLang="en-US" sz="2400" b="1" u="sng" dirty="0"/>
              <a:t>不变资本和可变资本数量</a:t>
            </a:r>
            <a:r>
              <a:rPr lang="zh-CN" altLang="en-US" sz="2400" dirty="0"/>
              <a:t>构成上的比例</a:t>
            </a:r>
            <a:endParaRPr lang="zh-CN" altLang="en-US" sz="2400" b="1" dirty="0">
              <a:solidFill>
                <a:srgbClr val="FF0000"/>
              </a:solidFill>
              <a:latin typeface="华文中宋" panose="02010600040101010101" charset="-122"/>
              <a:ea typeface="华文中宋" panose="02010600040101010101" charset="-122"/>
            </a:endParaRPr>
          </a:p>
        </p:txBody>
      </p:sp>
      <p:sp>
        <p:nvSpPr>
          <p:cNvPr id="4" name="object 4"/>
          <p:cNvSpPr txBox="1">
            <a:spLocks noGrp="1"/>
          </p:cNvSpPr>
          <p:nvPr/>
        </p:nvSpPr>
        <p:spPr>
          <a:xfrm>
            <a:off x="1374775" y="574040"/>
            <a:ext cx="736155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416" y="1268760"/>
            <a:ext cx="10945216" cy="3784600"/>
          </a:xfrm>
          <a:prstGeom prst="rect">
            <a:avLst/>
          </a:prstGeom>
        </p:spPr>
        <p:txBody>
          <a:bodyPr wrap="square">
            <a:spAutoFit/>
          </a:bodyPr>
          <a:lstStyle/>
          <a:p>
            <a:pPr lvl="0" defTabSz="914400">
              <a:lnSpc>
                <a:spcPct val="200000"/>
              </a:lnSpc>
            </a:pPr>
            <a:r>
              <a:rPr lang="en-US" altLang="zh-CN" sz="2000" b="1" dirty="0" smtClean="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资本积累的后果</a:t>
            </a:r>
            <a:r>
              <a:rPr lang="zh-CN" altLang="en-US" sz="2400" b="1" dirty="0" smtClean="0">
                <a:solidFill>
                  <a:srgbClr val="00B050"/>
                </a:solidFill>
                <a:latin typeface="华文中宋" panose="02010600040101010101" charset="-122"/>
                <a:ea typeface="华文中宋" panose="02010600040101010101" charset="-122"/>
              </a:rPr>
              <a:t>（理解）</a:t>
            </a:r>
            <a:r>
              <a:rPr lang="zh-CN" altLang="en-US" sz="2400" dirty="0" smtClean="0">
                <a:latin typeface="华文中宋" panose="02010600040101010101" charset="-122"/>
                <a:ea typeface="华文中宋" panose="02010600040101010101" charset="-122"/>
              </a:rPr>
              <a:t>：</a:t>
            </a:r>
            <a:endParaRPr lang="en-US" altLang="zh-CN" sz="2400" dirty="0">
              <a:latin typeface="华文中宋" panose="02010600040101010101" charset="-122"/>
              <a:ea typeface="华文中宋" panose="02010600040101010101" charset="-122"/>
            </a:endParaRPr>
          </a:p>
          <a:p>
            <a:pPr marL="0" lvl="0" indent="0" defTabSz="914400">
              <a:lnSpc>
                <a:spcPct val="200000"/>
              </a:lnSpc>
              <a:buFont typeface="+mj-ea"/>
              <a:buNone/>
            </a:pPr>
            <a:endParaRPr lang="zh-CN" altLang="en-US" sz="2400" dirty="0" smtClean="0">
              <a:solidFill>
                <a:prstClr val="black"/>
              </a:solidFill>
              <a:latin typeface="华文中宋" panose="02010600040101010101" charset="-122"/>
              <a:ea typeface="华文中宋" panose="02010600040101010101" charset="-122"/>
            </a:endParaRPr>
          </a:p>
          <a:p>
            <a:pPr lvl="0" indent="0" defTabSz="914400">
              <a:lnSpc>
                <a:spcPct val="200000"/>
              </a:lnSpc>
              <a:buFont typeface="+mj-ea"/>
              <a:buNone/>
            </a:pPr>
            <a:r>
              <a:rPr lang="en-US" altLang="zh-CN" sz="2400" b="1" dirty="0" smtClean="0">
                <a:solidFill>
                  <a:srgbClr val="FF0000"/>
                </a:solidFill>
                <a:latin typeface="华文中宋" panose="02010600040101010101" charset="-122"/>
                <a:ea typeface="华文中宋" panose="02010600040101010101" charset="-122"/>
              </a:rPr>
              <a:t> </a:t>
            </a:r>
            <a:r>
              <a:rPr lang="zh-CN" altLang="en-US" sz="2400" b="1" dirty="0" smtClean="0">
                <a:solidFill>
                  <a:srgbClr val="FF0000"/>
                </a:solidFill>
                <a:latin typeface="华文中宋" panose="02010600040101010101" charset="-122"/>
                <a:ea typeface="华文中宋" panose="02010600040101010101" charset="-122"/>
              </a:rPr>
              <a:t>补充：</a:t>
            </a:r>
            <a:endParaRPr lang="zh-CN" altLang="en-US" sz="2400" b="1" dirty="0" smtClean="0">
              <a:solidFill>
                <a:srgbClr val="FF0000"/>
              </a:solidFill>
              <a:latin typeface="华文中宋" panose="02010600040101010101" charset="-122"/>
              <a:ea typeface="华文中宋" panose="02010600040101010101" charset="-122"/>
            </a:endParaRPr>
          </a:p>
          <a:p>
            <a:pPr lvl="0" indent="0" defTabSz="914400">
              <a:lnSpc>
                <a:spcPct val="200000"/>
              </a:lnSpc>
              <a:buFont typeface="+mj-ea"/>
              <a:buNone/>
            </a:pPr>
            <a:r>
              <a:rPr lang="en-US" altLang="zh-CN" sz="2400" b="1" dirty="0" smtClean="0">
                <a:solidFill>
                  <a:srgbClr val="FF0000"/>
                </a:solidFill>
                <a:latin typeface="华文中宋" panose="02010600040101010101" charset="-122"/>
                <a:ea typeface="华文中宋" panose="02010600040101010101" charset="-122"/>
              </a:rPr>
              <a:t>1.</a:t>
            </a:r>
            <a:r>
              <a:rPr lang="zh-CN" altLang="en-US" sz="2400" dirty="0" smtClean="0"/>
              <a:t>资本</a:t>
            </a:r>
            <a:r>
              <a:rPr lang="zh-CN" altLang="en-US" sz="2400" dirty="0"/>
              <a:t>的</a:t>
            </a:r>
            <a:r>
              <a:rPr lang="zh-CN" altLang="en-US" sz="2400" b="1" dirty="0">
                <a:solidFill>
                  <a:srgbClr val="FF0000"/>
                </a:solidFill>
              </a:rPr>
              <a:t>技术</a:t>
            </a:r>
            <a:r>
              <a:rPr lang="zh-CN" altLang="en-US" sz="2400" dirty="0"/>
              <a:t>构成：</a:t>
            </a:r>
            <a:r>
              <a:rPr lang="zh-CN" altLang="en-US" sz="2400" b="1" u="sng" dirty="0"/>
              <a:t>生产资料和劳动力实物</a:t>
            </a:r>
            <a:r>
              <a:rPr lang="zh-CN" altLang="en-US" sz="2400" dirty="0"/>
              <a:t>构成上的</a:t>
            </a:r>
            <a:r>
              <a:rPr lang="zh-CN" altLang="en-US" sz="2400" dirty="0" smtClean="0"/>
              <a:t>比例</a:t>
            </a:r>
            <a:endParaRPr lang="en-US" altLang="zh-CN" sz="2400" dirty="0" smtClean="0"/>
          </a:p>
          <a:p>
            <a:pPr lvl="0" indent="0" defTabSz="914400">
              <a:lnSpc>
                <a:spcPct val="200000"/>
              </a:lnSpc>
              <a:buFont typeface="+mj-ea"/>
              <a:buNone/>
            </a:pPr>
            <a:r>
              <a:rPr lang="en-US" altLang="zh-CN" sz="2400" b="1" dirty="0">
                <a:solidFill>
                  <a:srgbClr val="FF0000"/>
                </a:solidFill>
                <a:latin typeface="华文中宋" panose="02010600040101010101" charset="-122"/>
                <a:ea typeface="华文中宋" panose="02010600040101010101" charset="-122"/>
              </a:rPr>
              <a:t>2.</a:t>
            </a:r>
            <a:r>
              <a:rPr lang="zh-CN" altLang="en-US" sz="2400" b="1" dirty="0" smtClean="0">
                <a:solidFill>
                  <a:srgbClr val="FF0000"/>
                </a:solidFill>
              </a:rPr>
              <a:t>价值</a:t>
            </a:r>
            <a:r>
              <a:rPr lang="zh-CN" altLang="en-US" sz="2400" dirty="0" smtClean="0"/>
              <a:t>构成</a:t>
            </a:r>
            <a:r>
              <a:rPr lang="en-US" altLang="zh-CN" sz="2400" dirty="0" smtClean="0"/>
              <a:t>:</a:t>
            </a:r>
            <a:r>
              <a:rPr lang="zh-CN" altLang="en-US" sz="2400" b="1" u="sng" dirty="0"/>
              <a:t>不变资本和可变资本数量</a:t>
            </a:r>
            <a:r>
              <a:rPr lang="zh-CN" altLang="en-US" sz="2400" dirty="0"/>
              <a:t>构成上的比例</a:t>
            </a:r>
            <a:endParaRPr lang="zh-CN" altLang="en-US" sz="2400" b="1" dirty="0">
              <a:solidFill>
                <a:srgbClr val="FF0000"/>
              </a:solidFill>
              <a:latin typeface="华文中宋" panose="02010600040101010101" charset="-122"/>
              <a:ea typeface="华文中宋" panose="02010600040101010101" charset="-122"/>
            </a:endParaRPr>
          </a:p>
        </p:txBody>
      </p:sp>
      <p:sp>
        <p:nvSpPr>
          <p:cNvPr id="4" name="object 4"/>
          <p:cNvSpPr txBox="1">
            <a:spLocks noGrp="1"/>
          </p:cNvSpPr>
          <p:nvPr/>
        </p:nvSpPr>
        <p:spPr>
          <a:xfrm>
            <a:off x="1374775" y="574040"/>
            <a:ext cx="736155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第二</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资本主义经济制度的本质特</a:t>
            </a:r>
            <a:r>
              <a:rPr sz="3100" b="1" spc="-5" dirty="0">
                <a:solidFill>
                  <a:srgbClr val="000000"/>
                </a:solidFill>
                <a:latin typeface="微软雅黑" panose="020B0503020204020204" pitchFamily="34" charset="-122"/>
                <a:cs typeface="微软雅黑" panose="020B0503020204020204" pitchFamily="34" charset="-122"/>
              </a:rPr>
              <a:t>征</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681" y="1721801"/>
            <a:ext cx="9429274" cy="2306955"/>
          </a:xfrm>
          <a:prstGeom prst="rect">
            <a:avLst/>
          </a:prstGeom>
          <a:noFill/>
        </p:spPr>
        <p:txBody>
          <a:bodyPr wrap="square" rtlCol="0">
            <a:spAutoFit/>
          </a:bodyPr>
          <a:lstStyle/>
          <a:p>
            <a:pPr>
              <a:lnSpc>
                <a:spcPct val="200000"/>
              </a:lnSpc>
            </a:pPr>
            <a:r>
              <a:rPr lang="zh-CN" altLang="en-US" sz="2400" dirty="0" smtClean="0">
                <a:latin typeface="微软雅黑" panose="020B0503020204020204" pitchFamily="34" charset="-122"/>
                <a:ea typeface="微软雅黑" panose="020B0503020204020204" pitchFamily="34" charset="-122"/>
                <a:sym typeface="+mn-ea"/>
              </a:rPr>
              <a:t>可知论    </a:t>
            </a:r>
            <a:r>
              <a:rPr lang="en-US" altLang="zh-CN" sz="2400" dirty="0" smtClean="0">
                <a:latin typeface="微软雅黑" panose="020B0503020204020204" pitchFamily="34" charset="-122"/>
                <a:ea typeface="微软雅黑" panose="020B0503020204020204" pitchFamily="34" charset="-122"/>
                <a:sym typeface="+mn-ea"/>
              </a:rPr>
              <a:t>VS    </a:t>
            </a:r>
            <a:r>
              <a:rPr lang="zh-CN" altLang="en-US" sz="2400" dirty="0" smtClean="0">
                <a:latin typeface="微软雅黑" panose="020B0503020204020204" pitchFamily="34" charset="-122"/>
                <a:ea typeface="微软雅黑" panose="020B0503020204020204" pitchFamily="34" charset="-122"/>
                <a:sym typeface="+mn-ea"/>
              </a:rPr>
              <a:t>不可知论</a:t>
            </a:r>
            <a:endParaRPr lang="zh-CN" altLang="en-US" sz="2400" dirty="0" smtClean="0">
              <a:latin typeface="微软雅黑" panose="020B0503020204020204" pitchFamily="34" charset="-122"/>
              <a:ea typeface="微软雅黑" panose="020B0503020204020204" pitchFamily="34" charset="-122"/>
              <a:sym typeface="+mn-ea"/>
            </a:endParaRPr>
          </a:p>
          <a:p>
            <a:pPr>
              <a:lnSpc>
                <a:spcPct val="200000"/>
              </a:lnSpc>
            </a:pPr>
            <a:r>
              <a:rPr lang="zh-CN" altLang="en-US" sz="2400" dirty="0" smtClean="0">
                <a:latin typeface="微软雅黑" panose="020B0503020204020204" pitchFamily="34" charset="-122"/>
                <a:ea typeface="微软雅黑" panose="020B0503020204020204" pitchFamily="34" charset="-122"/>
                <a:sym typeface="+mn-ea"/>
              </a:rPr>
              <a:t>唯物主义认识论       </a:t>
            </a:r>
            <a:r>
              <a:rPr lang="en-US" altLang="zh-CN" sz="2400" dirty="0" smtClean="0">
                <a:latin typeface="微软雅黑" panose="020B0503020204020204" pitchFamily="34" charset="-122"/>
                <a:ea typeface="微软雅黑" panose="020B0503020204020204" pitchFamily="34" charset="-122"/>
                <a:sym typeface="+mn-ea"/>
              </a:rPr>
              <a:t>VS       </a:t>
            </a:r>
            <a:r>
              <a:rPr lang="zh-CN" altLang="en-US" sz="2400" dirty="0" smtClean="0">
                <a:latin typeface="微软雅黑" panose="020B0503020204020204" pitchFamily="34" charset="-122"/>
                <a:ea typeface="微软雅黑" panose="020B0503020204020204" pitchFamily="34" charset="-122"/>
                <a:sym typeface="+mn-ea"/>
              </a:rPr>
              <a:t>唯心主义认识论</a:t>
            </a:r>
            <a:endParaRPr lang="zh-CN" altLang="en-US" sz="2400" dirty="0" smtClean="0">
              <a:latin typeface="微软雅黑" panose="020B0503020204020204" pitchFamily="34" charset="-122"/>
              <a:ea typeface="微软雅黑" panose="020B0503020204020204" pitchFamily="34" charset="-122"/>
              <a:sym typeface="+mn-ea"/>
            </a:endParaRPr>
          </a:p>
          <a:p>
            <a:pPr>
              <a:lnSpc>
                <a:spcPct val="200000"/>
              </a:lnSpc>
            </a:pPr>
            <a:r>
              <a:rPr lang="zh-CN" altLang="en-US" sz="2400" dirty="0" smtClean="0">
                <a:latin typeface="微软雅黑" panose="020B0503020204020204" pitchFamily="34" charset="-122"/>
                <a:ea typeface="微软雅黑" panose="020B0503020204020204" pitchFamily="34" charset="-122"/>
                <a:sym typeface="+mn-ea"/>
              </a:rPr>
              <a:t>辩证唯物论的能动的反映论  </a:t>
            </a:r>
            <a:r>
              <a:rPr lang="en-US" altLang="zh-CN" sz="2400" dirty="0" smtClean="0">
                <a:latin typeface="微软雅黑" panose="020B0503020204020204" pitchFamily="34" charset="-122"/>
                <a:ea typeface="微软雅黑" panose="020B0503020204020204" pitchFamily="34" charset="-122"/>
                <a:sym typeface="+mn-ea"/>
              </a:rPr>
              <a:t>VS   </a:t>
            </a:r>
            <a:r>
              <a:rPr lang="zh-CN" altLang="en-US" sz="2400" dirty="0" smtClean="0">
                <a:latin typeface="微软雅黑" panose="020B0503020204020204" pitchFamily="34" charset="-122"/>
                <a:ea typeface="微软雅黑" panose="020B0503020204020204" pitchFamily="34" charset="-122"/>
                <a:sym typeface="+mn-ea"/>
              </a:rPr>
              <a:t>旧唯物论的机械的反映论    </a:t>
            </a:r>
            <a:r>
              <a:rPr lang="en-US" altLang="zh-CN" sz="2400" dirty="0" smtClean="0">
                <a:latin typeface="微软雅黑" panose="020B0503020204020204" pitchFamily="34" charset="-122"/>
                <a:ea typeface="微软雅黑" panose="020B0503020204020204" pitchFamily="34" charset="-122"/>
                <a:sym typeface="+mn-ea"/>
              </a:rPr>
              <a:t>     </a:t>
            </a:r>
            <a:endParaRPr lang="zh-CN" altLang="en-US" sz="2400">
              <a:latin typeface="微软雅黑" panose="020B0503020204020204" pitchFamily="34" charset="-122"/>
              <a:ea typeface="微软雅黑" panose="020B0503020204020204" pitchFamily="34" charset="-122"/>
            </a:endParaRPr>
          </a:p>
        </p:txBody>
      </p:sp>
      <p:sp>
        <p:nvSpPr>
          <p:cNvPr id="2" name="文本框 1"/>
          <p:cNvSpPr txBox="1"/>
          <p:nvPr/>
        </p:nvSpPr>
        <p:spPr>
          <a:xfrm>
            <a:off x="1181735" y="638810"/>
            <a:ext cx="3999230" cy="583565"/>
          </a:xfrm>
          <a:prstGeom prst="rect">
            <a:avLst/>
          </a:prstGeom>
          <a:noFill/>
        </p:spPr>
        <p:txBody>
          <a:bodyPr wrap="none" rtlCol="0" anchor="t">
            <a:spAutoFit/>
          </a:bodyPr>
          <a:lstStyle/>
          <a:p>
            <a:r>
              <a:rPr lang="zh-CN" altLang="en-US" sz="3200" b="1">
                <a:latin typeface="微软雅黑" panose="020B0503020204020204" pitchFamily="34" charset="-122"/>
                <a:ea typeface="微软雅黑" panose="020B0503020204020204" pitchFamily="34" charset="-122"/>
                <a:sym typeface="+mn-ea"/>
              </a:rPr>
              <a:t>第一节     认识的本质</a:t>
            </a:r>
            <a:endParaRPr lang="zh-CN" altLang="en-US" sz="3200" b="1">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13179" y="1364615"/>
            <a:ext cx="8103323" cy="368935"/>
          </a:xfrm>
          <a:prstGeom prst="rect">
            <a:avLst/>
          </a:prstGeom>
        </p:spPr>
        <p:txBody>
          <a:bodyPr vert="horz" wrap="square" lIns="0" tIns="0" rIns="0" bIns="0" rtlCol="0">
            <a:spAutoFit/>
          </a:bodyPr>
          <a:lstStyle/>
          <a:p>
            <a:pPr marL="12700">
              <a:lnSpc>
                <a:spcPct val="10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1】单个资本的循环和周转</a:t>
            </a:r>
            <a:r>
              <a:rPr sz="2400" dirty="0">
                <a:latin typeface="华文中宋" panose="02010600040101010101" charset="-122"/>
                <a:ea typeface="华文中宋" panose="02010600040101010101" charset="-122"/>
                <a:cs typeface="微软雅黑" panose="020B0503020204020204" pitchFamily="34" charset="-122"/>
              </a:rPr>
              <a:t>资本的循环	</a:t>
            </a:r>
            <a:r>
              <a:rPr sz="2400"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671256" y="4038815"/>
            <a:ext cx="1433195" cy="1494790"/>
          </a:xfrm>
          <a:custGeom>
            <a:avLst/>
            <a:gdLst/>
            <a:ahLst/>
            <a:cxnLst/>
            <a:rect l="l" t="t" r="r" b="b"/>
            <a:pathLst>
              <a:path w="1433195" h="1494789">
                <a:moveTo>
                  <a:pt x="717562" y="1494574"/>
                </a:moveTo>
                <a:lnTo>
                  <a:pt x="715200" y="1494574"/>
                </a:lnTo>
                <a:lnTo>
                  <a:pt x="712889" y="1494142"/>
                </a:lnTo>
                <a:lnTo>
                  <a:pt x="7023" y="1141450"/>
                </a:lnTo>
                <a:lnTo>
                  <a:pt x="0" y="1130084"/>
                </a:lnTo>
                <a:lnTo>
                  <a:pt x="0" y="364477"/>
                </a:lnTo>
                <a:lnTo>
                  <a:pt x="710704" y="1282"/>
                </a:lnTo>
                <a:lnTo>
                  <a:pt x="715200" y="0"/>
                </a:lnTo>
                <a:lnTo>
                  <a:pt x="717562" y="0"/>
                </a:lnTo>
                <a:lnTo>
                  <a:pt x="719874" y="431"/>
                </a:lnTo>
                <a:lnTo>
                  <a:pt x="722058" y="1282"/>
                </a:lnTo>
                <a:lnTo>
                  <a:pt x="767499" y="24003"/>
                </a:lnTo>
                <a:lnTo>
                  <a:pt x="710704" y="24003"/>
                </a:lnTo>
                <a:lnTo>
                  <a:pt x="716381" y="26841"/>
                </a:lnTo>
                <a:lnTo>
                  <a:pt x="41109" y="364477"/>
                </a:lnTo>
                <a:lnTo>
                  <a:pt x="25400" y="364477"/>
                </a:lnTo>
                <a:lnTo>
                  <a:pt x="18376" y="375843"/>
                </a:lnTo>
                <a:lnTo>
                  <a:pt x="25400" y="375843"/>
                </a:lnTo>
                <a:lnTo>
                  <a:pt x="25400" y="1118730"/>
                </a:lnTo>
                <a:lnTo>
                  <a:pt x="18376" y="1118730"/>
                </a:lnTo>
                <a:lnTo>
                  <a:pt x="25400" y="1130084"/>
                </a:lnTo>
                <a:lnTo>
                  <a:pt x="41084" y="1130084"/>
                </a:lnTo>
                <a:lnTo>
                  <a:pt x="716381" y="1467732"/>
                </a:lnTo>
                <a:lnTo>
                  <a:pt x="710704" y="1470571"/>
                </a:lnTo>
                <a:lnTo>
                  <a:pt x="767499" y="1470571"/>
                </a:lnTo>
                <a:lnTo>
                  <a:pt x="722058" y="1493291"/>
                </a:lnTo>
                <a:lnTo>
                  <a:pt x="719874" y="1494142"/>
                </a:lnTo>
                <a:lnTo>
                  <a:pt x="717562" y="1494574"/>
                </a:lnTo>
                <a:close/>
              </a:path>
              <a:path w="1433195" h="1494789">
                <a:moveTo>
                  <a:pt x="716381" y="26841"/>
                </a:moveTo>
                <a:lnTo>
                  <a:pt x="710704" y="24003"/>
                </a:lnTo>
                <a:lnTo>
                  <a:pt x="722058" y="24003"/>
                </a:lnTo>
                <a:lnTo>
                  <a:pt x="716381" y="26841"/>
                </a:lnTo>
                <a:close/>
              </a:path>
              <a:path w="1433195" h="1494789">
                <a:moveTo>
                  <a:pt x="1407363" y="372332"/>
                </a:moveTo>
                <a:lnTo>
                  <a:pt x="716381" y="26841"/>
                </a:lnTo>
                <a:lnTo>
                  <a:pt x="722058" y="24003"/>
                </a:lnTo>
                <a:lnTo>
                  <a:pt x="767499" y="24003"/>
                </a:lnTo>
                <a:lnTo>
                  <a:pt x="1425740" y="353123"/>
                </a:lnTo>
                <a:lnTo>
                  <a:pt x="1432763" y="364477"/>
                </a:lnTo>
                <a:lnTo>
                  <a:pt x="1407363" y="364477"/>
                </a:lnTo>
                <a:lnTo>
                  <a:pt x="1407363" y="372332"/>
                </a:lnTo>
                <a:close/>
              </a:path>
              <a:path w="1433195" h="1494789">
                <a:moveTo>
                  <a:pt x="18376" y="375843"/>
                </a:moveTo>
                <a:lnTo>
                  <a:pt x="25400" y="364477"/>
                </a:lnTo>
                <a:lnTo>
                  <a:pt x="25400" y="372332"/>
                </a:lnTo>
                <a:lnTo>
                  <a:pt x="18376" y="375843"/>
                </a:lnTo>
                <a:close/>
              </a:path>
              <a:path w="1433195" h="1494789">
                <a:moveTo>
                  <a:pt x="25400" y="372332"/>
                </a:moveTo>
                <a:lnTo>
                  <a:pt x="25400" y="364477"/>
                </a:lnTo>
                <a:lnTo>
                  <a:pt x="41109" y="364477"/>
                </a:lnTo>
                <a:lnTo>
                  <a:pt x="25400" y="372332"/>
                </a:lnTo>
                <a:close/>
              </a:path>
              <a:path w="1433195" h="1494789">
                <a:moveTo>
                  <a:pt x="1414386" y="375843"/>
                </a:moveTo>
                <a:lnTo>
                  <a:pt x="1407363" y="372332"/>
                </a:lnTo>
                <a:lnTo>
                  <a:pt x="1407363" y="364477"/>
                </a:lnTo>
                <a:lnTo>
                  <a:pt x="1414386" y="375843"/>
                </a:lnTo>
                <a:close/>
              </a:path>
              <a:path w="1433195" h="1494789">
                <a:moveTo>
                  <a:pt x="1432763" y="375843"/>
                </a:moveTo>
                <a:lnTo>
                  <a:pt x="1414386" y="375843"/>
                </a:lnTo>
                <a:lnTo>
                  <a:pt x="1407363" y="364477"/>
                </a:lnTo>
                <a:lnTo>
                  <a:pt x="1432763" y="364477"/>
                </a:lnTo>
                <a:lnTo>
                  <a:pt x="1432763" y="375843"/>
                </a:lnTo>
                <a:close/>
              </a:path>
              <a:path w="1433195" h="1494789">
                <a:moveTo>
                  <a:pt x="25400" y="375843"/>
                </a:moveTo>
                <a:lnTo>
                  <a:pt x="18376" y="375843"/>
                </a:lnTo>
                <a:lnTo>
                  <a:pt x="25400" y="372332"/>
                </a:lnTo>
                <a:lnTo>
                  <a:pt x="25400" y="375843"/>
                </a:lnTo>
                <a:close/>
              </a:path>
              <a:path w="1433195" h="1494789">
                <a:moveTo>
                  <a:pt x="1407363" y="1122241"/>
                </a:moveTo>
                <a:lnTo>
                  <a:pt x="1407363" y="372332"/>
                </a:lnTo>
                <a:lnTo>
                  <a:pt x="1414386" y="375843"/>
                </a:lnTo>
                <a:lnTo>
                  <a:pt x="1432763" y="375843"/>
                </a:lnTo>
                <a:lnTo>
                  <a:pt x="1432763" y="1118730"/>
                </a:lnTo>
                <a:lnTo>
                  <a:pt x="1414386" y="1118730"/>
                </a:lnTo>
                <a:lnTo>
                  <a:pt x="1407363" y="1122241"/>
                </a:lnTo>
                <a:close/>
              </a:path>
              <a:path w="1433195" h="1494789">
                <a:moveTo>
                  <a:pt x="25400" y="1130084"/>
                </a:moveTo>
                <a:lnTo>
                  <a:pt x="18376" y="1118730"/>
                </a:lnTo>
                <a:lnTo>
                  <a:pt x="25400" y="1122241"/>
                </a:lnTo>
                <a:lnTo>
                  <a:pt x="25400" y="1130084"/>
                </a:lnTo>
                <a:close/>
              </a:path>
              <a:path w="1433195" h="1494789">
                <a:moveTo>
                  <a:pt x="25400" y="1122241"/>
                </a:moveTo>
                <a:lnTo>
                  <a:pt x="18376" y="1118730"/>
                </a:lnTo>
                <a:lnTo>
                  <a:pt x="25400" y="1118730"/>
                </a:lnTo>
                <a:lnTo>
                  <a:pt x="25400" y="1122241"/>
                </a:lnTo>
                <a:close/>
              </a:path>
              <a:path w="1433195" h="1494789">
                <a:moveTo>
                  <a:pt x="1407363" y="1130084"/>
                </a:moveTo>
                <a:lnTo>
                  <a:pt x="1407363" y="1122241"/>
                </a:lnTo>
                <a:lnTo>
                  <a:pt x="1414386" y="1118730"/>
                </a:lnTo>
                <a:lnTo>
                  <a:pt x="1407363" y="1130084"/>
                </a:lnTo>
                <a:close/>
              </a:path>
              <a:path w="1433195" h="1494789">
                <a:moveTo>
                  <a:pt x="1432763" y="1130084"/>
                </a:moveTo>
                <a:lnTo>
                  <a:pt x="1407363" y="1130084"/>
                </a:lnTo>
                <a:lnTo>
                  <a:pt x="1414386" y="1118730"/>
                </a:lnTo>
                <a:lnTo>
                  <a:pt x="1432763" y="1118730"/>
                </a:lnTo>
                <a:lnTo>
                  <a:pt x="1432763" y="1130084"/>
                </a:lnTo>
                <a:close/>
              </a:path>
              <a:path w="1433195" h="1494789">
                <a:moveTo>
                  <a:pt x="41084" y="1130084"/>
                </a:moveTo>
                <a:lnTo>
                  <a:pt x="25400" y="1130084"/>
                </a:lnTo>
                <a:lnTo>
                  <a:pt x="25400" y="1122241"/>
                </a:lnTo>
                <a:lnTo>
                  <a:pt x="41084" y="1130084"/>
                </a:lnTo>
                <a:close/>
              </a:path>
              <a:path w="1433195" h="1494789">
                <a:moveTo>
                  <a:pt x="767499" y="1470571"/>
                </a:moveTo>
                <a:lnTo>
                  <a:pt x="722058" y="1470571"/>
                </a:lnTo>
                <a:lnTo>
                  <a:pt x="716381" y="1467732"/>
                </a:lnTo>
                <a:lnTo>
                  <a:pt x="1407363" y="1122241"/>
                </a:lnTo>
                <a:lnTo>
                  <a:pt x="1407363" y="1130084"/>
                </a:lnTo>
                <a:lnTo>
                  <a:pt x="1432763" y="1130084"/>
                </a:lnTo>
                <a:lnTo>
                  <a:pt x="1425740" y="1141450"/>
                </a:lnTo>
                <a:lnTo>
                  <a:pt x="767499" y="1470571"/>
                </a:lnTo>
                <a:close/>
              </a:path>
              <a:path w="1433195" h="1494789">
                <a:moveTo>
                  <a:pt x="722058" y="1470571"/>
                </a:moveTo>
                <a:lnTo>
                  <a:pt x="710704" y="1470571"/>
                </a:lnTo>
                <a:lnTo>
                  <a:pt x="716381" y="1467732"/>
                </a:lnTo>
                <a:lnTo>
                  <a:pt x="722058" y="1470571"/>
                </a:lnTo>
                <a:close/>
              </a:path>
            </a:pathLst>
          </a:custGeom>
          <a:solidFill>
            <a:srgbClr val="00377A"/>
          </a:solidFill>
        </p:spPr>
        <p:txBody>
          <a:bodyPr wrap="square" lIns="0" tIns="0" rIns="0" bIns="0" rtlCol="0"/>
          <a:lstStyle/>
          <a:p/>
        </p:txBody>
      </p:sp>
      <p:sp>
        <p:nvSpPr>
          <p:cNvPr id="4" name="object 4"/>
          <p:cNvSpPr/>
          <p:nvPr/>
        </p:nvSpPr>
        <p:spPr>
          <a:xfrm>
            <a:off x="5251869" y="2540825"/>
            <a:ext cx="1433195" cy="1494790"/>
          </a:xfrm>
          <a:custGeom>
            <a:avLst/>
            <a:gdLst/>
            <a:ahLst/>
            <a:cxnLst/>
            <a:rect l="l" t="t" r="r" b="b"/>
            <a:pathLst>
              <a:path w="1433195" h="1494789">
                <a:moveTo>
                  <a:pt x="717562" y="1494586"/>
                </a:moveTo>
                <a:lnTo>
                  <a:pt x="715213" y="1494586"/>
                </a:lnTo>
                <a:lnTo>
                  <a:pt x="712901" y="1494154"/>
                </a:lnTo>
                <a:lnTo>
                  <a:pt x="7023" y="1141463"/>
                </a:lnTo>
                <a:lnTo>
                  <a:pt x="0" y="1130096"/>
                </a:lnTo>
                <a:lnTo>
                  <a:pt x="0" y="364489"/>
                </a:lnTo>
                <a:lnTo>
                  <a:pt x="710704" y="1295"/>
                </a:lnTo>
                <a:lnTo>
                  <a:pt x="715213" y="0"/>
                </a:lnTo>
                <a:lnTo>
                  <a:pt x="717562" y="0"/>
                </a:lnTo>
                <a:lnTo>
                  <a:pt x="719874" y="431"/>
                </a:lnTo>
                <a:lnTo>
                  <a:pt x="722071" y="1295"/>
                </a:lnTo>
                <a:lnTo>
                  <a:pt x="767486" y="24002"/>
                </a:lnTo>
                <a:lnTo>
                  <a:pt x="710704" y="24002"/>
                </a:lnTo>
                <a:lnTo>
                  <a:pt x="716387" y="26844"/>
                </a:lnTo>
                <a:lnTo>
                  <a:pt x="41097" y="364489"/>
                </a:lnTo>
                <a:lnTo>
                  <a:pt x="25400" y="364489"/>
                </a:lnTo>
                <a:lnTo>
                  <a:pt x="18389" y="375843"/>
                </a:lnTo>
                <a:lnTo>
                  <a:pt x="25400" y="375843"/>
                </a:lnTo>
                <a:lnTo>
                  <a:pt x="25400" y="1118742"/>
                </a:lnTo>
                <a:lnTo>
                  <a:pt x="18389" y="1118742"/>
                </a:lnTo>
                <a:lnTo>
                  <a:pt x="25400" y="1130096"/>
                </a:lnTo>
                <a:lnTo>
                  <a:pt x="41097" y="1130096"/>
                </a:lnTo>
                <a:lnTo>
                  <a:pt x="716387" y="1467742"/>
                </a:lnTo>
                <a:lnTo>
                  <a:pt x="710704" y="1470583"/>
                </a:lnTo>
                <a:lnTo>
                  <a:pt x="767511" y="1470583"/>
                </a:lnTo>
                <a:lnTo>
                  <a:pt x="722071" y="1493304"/>
                </a:lnTo>
                <a:lnTo>
                  <a:pt x="719874" y="1494154"/>
                </a:lnTo>
                <a:lnTo>
                  <a:pt x="717562" y="1494586"/>
                </a:lnTo>
                <a:close/>
              </a:path>
              <a:path w="1433195" h="1494789">
                <a:moveTo>
                  <a:pt x="716387" y="26844"/>
                </a:moveTo>
                <a:lnTo>
                  <a:pt x="710704" y="24002"/>
                </a:lnTo>
                <a:lnTo>
                  <a:pt x="722071" y="24002"/>
                </a:lnTo>
                <a:lnTo>
                  <a:pt x="716387" y="26844"/>
                </a:lnTo>
                <a:close/>
              </a:path>
              <a:path w="1433195" h="1494789">
                <a:moveTo>
                  <a:pt x="1407375" y="372338"/>
                </a:moveTo>
                <a:lnTo>
                  <a:pt x="716387" y="26844"/>
                </a:lnTo>
                <a:lnTo>
                  <a:pt x="722071" y="24002"/>
                </a:lnTo>
                <a:lnTo>
                  <a:pt x="767486" y="24002"/>
                </a:lnTo>
                <a:lnTo>
                  <a:pt x="1425752" y="353136"/>
                </a:lnTo>
                <a:lnTo>
                  <a:pt x="1432775" y="364489"/>
                </a:lnTo>
                <a:lnTo>
                  <a:pt x="1407375" y="364489"/>
                </a:lnTo>
                <a:lnTo>
                  <a:pt x="1407375" y="372338"/>
                </a:lnTo>
                <a:close/>
              </a:path>
              <a:path w="1433195" h="1494789">
                <a:moveTo>
                  <a:pt x="18389" y="375843"/>
                </a:moveTo>
                <a:lnTo>
                  <a:pt x="25400" y="364489"/>
                </a:lnTo>
                <a:lnTo>
                  <a:pt x="25400" y="372338"/>
                </a:lnTo>
                <a:lnTo>
                  <a:pt x="18389" y="375843"/>
                </a:lnTo>
                <a:close/>
              </a:path>
              <a:path w="1433195" h="1494789">
                <a:moveTo>
                  <a:pt x="25400" y="372338"/>
                </a:moveTo>
                <a:lnTo>
                  <a:pt x="25400" y="364489"/>
                </a:lnTo>
                <a:lnTo>
                  <a:pt x="41097" y="364489"/>
                </a:lnTo>
                <a:lnTo>
                  <a:pt x="25400" y="372338"/>
                </a:lnTo>
                <a:close/>
              </a:path>
              <a:path w="1433195" h="1494789">
                <a:moveTo>
                  <a:pt x="1414386" y="375843"/>
                </a:moveTo>
                <a:lnTo>
                  <a:pt x="1407375" y="372338"/>
                </a:lnTo>
                <a:lnTo>
                  <a:pt x="1407375" y="364489"/>
                </a:lnTo>
                <a:lnTo>
                  <a:pt x="1414386" y="375843"/>
                </a:lnTo>
                <a:close/>
              </a:path>
              <a:path w="1433195" h="1494789">
                <a:moveTo>
                  <a:pt x="1432775" y="375843"/>
                </a:moveTo>
                <a:lnTo>
                  <a:pt x="1414386" y="375843"/>
                </a:lnTo>
                <a:lnTo>
                  <a:pt x="1407375" y="364489"/>
                </a:lnTo>
                <a:lnTo>
                  <a:pt x="1432775" y="364489"/>
                </a:lnTo>
                <a:lnTo>
                  <a:pt x="1432775" y="375843"/>
                </a:lnTo>
                <a:close/>
              </a:path>
              <a:path w="1433195" h="1494789">
                <a:moveTo>
                  <a:pt x="25400" y="375843"/>
                </a:moveTo>
                <a:lnTo>
                  <a:pt x="18389" y="375843"/>
                </a:lnTo>
                <a:lnTo>
                  <a:pt x="25400" y="372338"/>
                </a:lnTo>
                <a:lnTo>
                  <a:pt x="25400" y="375843"/>
                </a:lnTo>
                <a:close/>
              </a:path>
              <a:path w="1433195" h="1494789">
                <a:moveTo>
                  <a:pt x="1407375" y="1122248"/>
                </a:moveTo>
                <a:lnTo>
                  <a:pt x="1407375" y="372338"/>
                </a:lnTo>
                <a:lnTo>
                  <a:pt x="1414386" y="375843"/>
                </a:lnTo>
                <a:lnTo>
                  <a:pt x="1432775" y="375843"/>
                </a:lnTo>
                <a:lnTo>
                  <a:pt x="1432775" y="1118742"/>
                </a:lnTo>
                <a:lnTo>
                  <a:pt x="1414386" y="1118742"/>
                </a:lnTo>
                <a:lnTo>
                  <a:pt x="1407375" y="1122248"/>
                </a:lnTo>
                <a:close/>
              </a:path>
              <a:path w="1433195" h="1494789">
                <a:moveTo>
                  <a:pt x="25400" y="1130096"/>
                </a:moveTo>
                <a:lnTo>
                  <a:pt x="18389" y="1118742"/>
                </a:lnTo>
                <a:lnTo>
                  <a:pt x="25400" y="1122248"/>
                </a:lnTo>
                <a:lnTo>
                  <a:pt x="25400" y="1130096"/>
                </a:lnTo>
                <a:close/>
              </a:path>
              <a:path w="1433195" h="1494789">
                <a:moveTo>
                  <a:pt x="25400" y="1122248"/>
                </a:moveTo>
                <a:lnTo>
                  <a:pt x="18389" y="1118742"/>
                </a:lnTo>
                <a:lnTo>
                  <a:pt x="25400" y="1118742"/>
                </a:lnTo>
                <a:lnTo>
                  <a:pt x="25400" y="1122248"/>
                </a:lnTo>
                <a:close/>
              </a:path>
              <a:path w="1433195" h="1494789">
                <a:moveTo>
                  <a:pt x="1407375" y="1130096"/>
                </a:moveTo>
                <a:lnTo>
                  <a:pt x="1407375" y="1122248"/>
                </a:lnTo>
                <a:lnTo>
                  <a:pt x="1414386" y="1118742"/>
                </a:lnTo>
                <a:lnTo>
                  <a:pt x="1407375" y="1130096"/>
                </a:lnTo>
                <a:close/>
              </a:path>
              <a:path w="1433195" h="1494789">
                <a:moveTo>
                  <a:pt x="1432775" y="1130096"/>
                </a:moveTo>
                <a:lnTo>
                  <a:pt x="1407375" y="1130096"/>
                </a:lnTo>
                <a:lnTo>
                  <a:pt x="1414386" y="1118742"/>
                </a:lnTo>
                <a:lnTo>
                  <a:pt x="1432775" y="1118742"/>
                </a:lnTo>
                <a:lnTo>
                  <a:pt x="1432775" y="1130096"/>
                </a:lnTo>
                <a:close/>
              </a:path>
              <a:path w="1433195" h="1494789">
                <a:moveTo>
                  <a:pt x="41097" y="1130096"/>
                </a:moveTo>
                <a:lnTo>
                  <a:pt x="25400" y="1130096"/>
                </a:lnTo>
                <a:lnTo>
                  <a:pt x="25400" y="1122248"/>
                </a:lnTo>
                <a:lnTo>
                  <a:pt x="41097" y="1130096"/>
                </a:lnTo>
                <a:close/>
              </a:path>
              <a:path w="1433195" h="1494789">
                <a:moveTo>
                  <a:pt x="767511" y="1470583"/>
                </a:moveTo>
                <a:lnTo>
                  <a:pt x="722071" y="1470583"/>
                </a:lnTo>
                <a:lnTo>
                  <a:pt x="716387" y="1467742"/>
                </a:lnTo>
                <a:lnTo>
                  <a:pt x="1407375" y="1122248"/>
                </a:lnTo>
                <a:lnTo>
                  <a:pt x="1407375" y="1130096"/>
                </a:lnTo>
                <a:lnTo>
                  <a:pt x="1432775" y="1130096"/>
                </a:lnTo>
                <a:lnTo>
                  <a:pt x="1425752" y="1141463"/>
                </a:lnTo>
                <a:lnTo>
                  <a:pt x="767511" y="1470583"/>
                </a:lnTo>
                <a:close/>
              </a:path>
              <a:path w="1433195" h="1494789">
                <a:moveTo>
                  <a:pt x="722071" y="1470583"/>
                </a:moveTo>
                <a:lnTo>
                  <a:pt x="710704" y="1470583"/>
                </a:lnTo>
                <a:lnTo>
                  <a:pt x="716387" y="1467742"/>
                </a:lnTo>
                <a:lnTo>
                  <a:pt x="722071" y="1470583"/>
                </a:lnTo>
                <a:close/>
              </a:path>
            </a:pathLst>
          </a:custGeom>
          <a:solidFill>
            <a:srgbClr val="00377A"/>
          </a:solidFill>
        </p:spPr>
        <p:txBody>
          <a:bodyPr wrap="square" lIns="0" tIns="0" rIns="0" bIns="0" rtlCol="0"/>
          <a:lstStyle/>
          <a:p/>
        </p:txBody>
      </p:sp>
      <p:sp>
        <p:nvSpPr>
          <p:cNvPr id="5" name="object 5"/>
          <p:cNvSpPr/>
          <p:nvPr/>
        </p:nvSpPr>
        <p:spPr>
          <a:xfrm>
            <a:off x="9084297" y="4153687"/>
            <a:ext cx="1433195" cy="1494790"/>
          </a:xfrm>
          <a:custGeom>
            <a:avLst/>
            <a:gdLst/>
            <a:ahLst/>
            <a:cxnLst/>
            <a:rect l="l" t="t" r="r" b="b"/>
            <a:pathLst>
              <a:path w="1433195" h="1494789">
                <a:moveTo>
                  <a:pt x="717562" y="1494586"/>
                </a:moveTo>
                <a:lnTo>
                  <a:pt x="715200" y="1494586"/>
                </a:lnTo>
                <a:lnTo>
                  <a:pt x="712889" y="1494155"/>
                </a:lnTo>
                <a:lnTo>
                  <a:pt x="7023" y="1141463"/>
                </a:lnTo>
                <a:lnTo>
                  <a:pt x="0" y="1130096"/>
                </a:lnTo>
                <a:lnTo>
                  <a:pt x="0" y="364489"/>
                </a:lnTo>
                <a:lnTo>
                  <a:pt x="710704" y="1295"/>
                </a:lnTo>
                <a:lnTo>
                  <a:pt x="715200" y="0"/>
                </a:lnTo>
                <a:lnTo>
                  <a:pt x="717562" y="0"/>
                </a:lnTo>
                <a:lnTo>
                  <a:pt x="719874" y="444"/>
                </a:lnTo>
                <a:lnTo>
                  <a:pt x="722058" y="1295"/>
                </a:lnTo>
                <a:lnTo>
                  <a:pt x="767499" y="24015"/>
                </a:lnTo>
                <a:lnTo>
                  <a:pt x="710704" y="24015"/>
                </a:lnTo>
                <a:lnTo>
                  <a:pt x="716381" y="26854"/>
                </a:lnTo>
                <a:lnTo>
                  <a:pt x="41109" y="364489"/>
                </a:lnTo>
                <a:lnTo>
                  <a:pt x="25400" y="364489"/>
                </a:lnTo>
                <a:lnTo>
                  <a:pt x="18376" y="375856"/>
                </a:lnTo>
                <a:lnTo>
                  <a:pt x="25400" y="375856"/>
                </a:lnTo>
                <a:lnTo>
                  <a:pt x="25400" y="1118743"/>
                </a:lnTo>
                <a:lnTo>
                  <a:pt x="18376" y="1118743"/>
                </a:lnTo>
                <a:lnTo>
                  <a:pt x="25400" y="1130096"/>
                </a:lnTo>
                <a:lnTo>
                  <a:pt x="41084" y="1130096"/>
                </a:lnTo>
                <a:lnTo>
                  <a:pt x="716381" y="1467745"/>
                </a:lnTo>
                <a:lnTo>
                  <a:pt x="710704" y="1470583"/>
                </a:lnTo>
                <a:lnTo>
                  <a:pt x="767499" y="1470583"/>
                </a:lnTo>
                <a:lnTo>
                  <a:pt x="722058" y="1493304"/>
                </a:lnTo>
                <a:lnTo>
                  <a:pt x="719874" y="1494155"/>
                </a:lnTo>
                <a:lnTo>
                  <a:pt x="717562" y="1494586"/>
                </a:lnTo>
                <a:close/>
              </a:path>
              <a:path w="1433195" h="1494789">
                <a:moveTo>
                  <a:pt x="716381" y="26854"/>
                </a:moveTo>
                <a:lnTo>
                  <a:pt x="710704" y="24015"/>
                </a:lnTo>
                <a:lnTo>
                  <a:pt x="722058" y="24015"/>
                </a:lnTo>
                <a:lnTo>
                  <a:pt x="716381" y="26854"/>
                </a:lnTo>
                <a:close/>
              </a:path>
              <a:path w="1433195" h="1494789">
                <a:moveTo>
                  <a:pt x="1407363" y="372344"/>
                </a:moveTo>
                <a:lnTo>
                  <a:pt x="716381" y="26854"/>
                </a:lnTo>
                <a:lnTo>
                  <a:pt x="722058" y="24015"/>
                </a:lnTo>
                <a:lnTo>
                  <a:pt x="767499" y="24015"/>
                </a:lnTo>
                <a:lnTo>
                  <a:pt x="1425740" y="353136"/>
                </a:lnTo>
                <a:lnTo>
                  <a:pt x="1432763" y="364489"/>
                </a:lnTo>
                <a:lnTo>
                  <a:pt x="1407363" y="364489"/>
                </a:lnTo>
                <a:lnTo>
                  <a:pt x="1407363" y="372344"/>
                </a:lnTo>
                <a:close/>
              </a:path>
              <a:path w="1433195" h="1494789">
                <a:moveTo>
                  <a:pt x="18376" y="375856"/>
                </a:moveTo>
                <a:lnTo>
                  <a:pt x="25400" y="364489"/>
                </a:lnTo>
                <a:lnTo>
                  <a:pt x="25400" y="372344"/>
                </a:lnTo>
                <a:lnTo>
                  <a:pt x="18376" y="375856"/>
                </a:lnTo>
                <a:close/>
              </a:path>
              <a:path w="1433195" h="1494789">
                <a:moveTo>
                  <a:pt x="25400" y="372344"/>
                </a:moveTo>
                <a:lnTo>
                  <a:pt x="25400" y="364489"/>
                </a:lnTo>
                <a:lnTo>
                  <a:pt x="41109" y="364489"/>
                </a:lnTo>
                <a:lnTo>
                  <a:pt x="25400" y="372344"/>
                </a:lnTo>
                <a:close/>
              </a:path>
              <a:path w="1433195" h="1494789">
                <a:moveTo>
                  <a:pt x="1414386" y="375856"/>
                </a:moveTo>
                <a:lnTo>
                  <a:pt x="1407363" y="372344"/>
                </a:lnTo>
                <a:lnTo>
                  <a:pt x="1407363" y="364489"/>
                </a:lnTo>
                <a:lnTo>
                  <a:pt x="1414386" y="375856"/>
                </a:lnTo>
                <a:close/>
              </a:path>
              <a:path w="1433195" h="1494789">
                <a:moveTo>
                  <a:pt x="1432763" y="375856"/>
                </a:moveTo>
                <a:lnTo>
                  <a:pt x="1414386" y="375856"/>
                </a:lnTo>
                <a:lnTo>
                  <a:pt x="1407363" y="364489"/>
                </a:lnTo>
                <a:lnTo>
                  <a:pt x="1432763" y="364489"/>
                </a:lnTo>
                <a:lnTo>
                  <a:pt x="1432763" y="375856"/>
                </a:lnTo>
                <a:close/>
              </a:path>
              <a:path w="1433195" h="1494789">
                <a:moveTo>
                  <a:pt x="25400" y="375856"/>
                </a:moveTo>
                <a:lnTo>
                  <a:pt x="18376" y="375856"/>
                </a:lnTo>
                <a:lnTo>
                  <a:pt x="25400" y="372344"/>
                </a:lnTo>
                <a:lnTo>
                  <a:pt x="25400" y="375856"/>
                </a:lnTo>
                <a:close/>
              </a:path>
              <a:path w="1433195" h="1494789">
                <a:moveTo>
                  <a:pt x="1407363" y="1122254"/>
                </a:moveTo>
                <a:lnTo>
                  <a:pt x="1407363" y="372344"/>
                </a:lnTo>
                <a:lnTo>
                  <a:pt x="1414386" y="375856"/>
                </a:lnTo>
                <a:lnTo>
                  <a:pt x="1432763" y="375856"/>
                </a:lnTo>
                <a:lnTo>
                  <a:pt x="1432763" y="1118743"/>
                </a:lnTo>
                <a:lnTo>
                  <a:pt x="1414386" y="1118743"/>
                </a:lnTo>
                <a:lnTo>
                  <a:pt x="1407363" y="1122254"/>
                </a:lnTo>
                <a:close/>
              </a:path>
              <a:path w="1433195" h="1494789">
                <a:moveTo>
                  <a:pt x="25400" y="1130096"/>
                </a:moveTo>
                <a:lnTo>
                  <a:pt x="18376" y="1118743"/>
                </a:lnTo>
                <a:lnTo>
                  <a:pt x="25400" y="1122254"/>
                </a:lnTo>
                <a:lnTo>
                  <a:pt x="25400" y="1130096"/>
                </a:lnTo>
                <a:close/>
              </a:path>
              <a:path w="1433195" h="1494789">
                <a:moveTo>
                  <a:pt x="25400" y="1122254"/>
                </a:moveTo>
                <a:lnTo>
                  <a:pt x="18376" y="1118743"/>
                </a:lnTo>
                <a:lnTo>
                  <a:pt x="25400" y="1118743"/>
                </a:lnTo>
                <a:lnTo>
                  <a:pt x="25400" y="1122254"/>
                </a:lnTo>
                <a:close/>
              </a:path>
              <a:path w="1433195" h="1494789">
                <a:moveTo>
                  <a:pt x="1407363" y="1130096"/>
                </a:moveTo>
                <a:lnTo>
                  <a:pt x="1407363" y="1122254"/>
                </a:lnTo>
                <a:lnTo>
                  <a:pt x="1414386" y="1118743"/>
                </a:lnTo>
                <a:lnTo>
                  <a:pt x="1407363" y="1130096"/>
                </a:lnTo>
                <a:close/>
              </a:path>
              <a:path w="1433195" h="1494789">
                <a:moveTo>
                  <a:pt x="1432763" y="1130096"/>
                </a:moveTo>
                <a:lnTo>
                  <a:pt x="1407363" y="1130096"/>
                </a:lnTo>
                <a:lnTo>
                  <a:pt x="1414386" y="1118743"/>
                </a:lnTo>
                <a:lnTo>
                  <a:pt x="1432763" y="1118743"/>
                </a:lnTo>
                <a:lnTo>
                  <a:pt x="1432763" y="1130096"/>
                </a:lnTo>
                <a:close/>
              </a:path>
              <a:path w="1433195" h="1494789">
                <a:moveTo>
                  <a:pt x="41084" y="1130096"/>
                </a:moveTo>
                <a:lnTo>
                  <a:pt x="25400" y="1130096"/>
                </a:lnTo>
                <a:lnTo>
                  <a:pt x="25400" y="1122254"/>
                </a:lnTo>
                <a:lnTo>
                  <a:pt x="41084" y="1130096"/>
                </a:lnTo>
                <a:close/>
              </a:path>
              <a:path w="1433195" h="1494789">
                <a:moveTo>
                  <a:pt x="767499" y="1470583"/>
                </a:moveTo>
                <a:lnTo>
                  <a:pt x="722058" y="1470583"/>
                </a:lnTo>
                <a:lnTo>
                  <a:pt x="716381" y="1467745"/>
                </a:lnTo>
                <a:lnTo>
                  <a:pt x="1407363" y="1122254"/>
                </a:lnTo>
                <a:lnTo>
                  <a:pt x="1407363" y="1130096"/>
                </a:lnTo>
                <a:lnTo>
                  <a:pt x="1432763" y="1130096"/>
                </a:lnTo>
                <a:lnTo>
                  <a:pt x="1425740" y="1141463"/>
                </a:lnTo>
                <a:lnTo>
                  <a:pt x="767499" y="1470583"/>
                </a:lnTo>
                <a:close/>
              </a:path>
              <a:path w="1433195" h="1494789">
                <a:moveTo>
                  <a:pt x="722058" y="1470583"/>
                </a:moveTo>
                <a:lnTo>
                  <a:pt x="710704" y="1470583"/>
                </a:lnTo>
                <a:lnTo>
                  <a:pt x="716381" y="1467745"/>
                </a:lnTo>
                <a:lnTo>
                  <a:pt x="722058" y="1470583"/>
                </a:lnTo>
                <a:close/>
              </a:path>
            </a:pathLst>
          </a:custGeom>
          <a:solidFill>
            <a:srgbClr val="00377A"/>
          </a:solidFill>
        </p:spPr>
        <p:txBody>
          <a:bodyPr wrap="square" lIns="0" tIns="0" rIns="0" bIns="0" rtlCol="0"/>
          <a:lstStyle/>
          <a:p/>
        </p:txBody>
      </p:sp>
      <p:sp>
        <p:nvSpPr>
          <p:cNvPr id="6" name="object 6"/>
          <p:cNvSpPr/>
          <p:nvPr/>
        </p:nvSpPr>
        <p:spPr>
          <a:xfrm>
            <a:off x="3089795" y="3666413"/>
            <a:ext cx="2176780" cy="741680"/>
          </a:xfrm>
          <a:custGeom>
            <a:avLst/>
            <a:gdLst/>
            <a:ahLst/>
            <a:cxnLst/>
            <a:rect l="l" t="t" r="r" b="b"/>
            <a:pathLst>
              <a:path w="2176779" h="741679">
                <a:moveTo>
                  <a:pt x="3047" y="741400"/>
                </a:moveTo>
                <a:lnTo>
                  <a:pt x="0" y="732370"/>
                </a:lnTo>
                <a:lnTo>
                  <a:pt x="2173262" y="0"/>
                </a:lnTo>
                <a:lnTo>
                  <a:pt x="2176297" y="9029"/>
                </a:lnTo>
                <a:lnTo>
                  <a:pt x="3047" y="741400"/>
                </a:lnTo>
                <a:close/>
              </a:path>
            </a:pathLst>
          </a:custGeom>
          <a:solidFill>
            <a:srgbClr val="00377A"/>
          </a:solidFill>
        </p:spPr>
        <p:txBody>
          <a:bodyPr wrap="square" lIns="0" tIns="0" rIns="0" bIns="0" rtlCol="0"/>
          <a:lstStyle/>
          <a:p/>
        </p:txBody>
      </p:sp>
      <p:sp>
        <p:nvSpPr>
          <p:cNvPr id="7" name="object 7"/>
          <p:cNvSpPr/>
          <p:nvPr/>
        </p:nvSpPr>
        <p:spPr>
          <a:xfrm>
            <a:off x="6670370" y="3666426"/>
            <a:ext cx="2428240" cy="856615"/>
          </a:xfrm>
          <a:custGeom>
            <a:avLst/>
            <a:gdLst/>
            <a:ahLst/>
            <a:cxnLst/>
            <a:rect l="l" t="t" r="r" b="b"/>
            <a:pathLst>
              <a:path w="2428240" h="856614">
                <a:moveTo>
                  <a:pt x="2425052" y="856246"/>
                </a:moveTo>
                <a:lnTo>
                  <a:pt x="0" y="8991"/>
                </a:lnTo>
                <a:lnTo>
                  <a:pt x="3136" y="0"/>
                </a:lnTo>
                <a:lnTo>
                  <a:pt x="2428201" y="847255"/>
                </a:lnTo>
                <a:lnTo>
                  <a:pt x="2425052" y="856246"/>
                </a:lnTo>
                <a:close/>
              </a:path>
            </a:pathLst>
          </a:custGeom>
          <a:solidFill>
            <a:srgbClr val="00377A"/>
          </a:solidFill>
        </p:spPr>
        <p:txBody>
          <a:bodyPr wrap="square" lIns="0" tIns="0" rIns="0" bIns="0" rtlCol="0"/>
          <a:lstStyle/>
          <a:p/>
        </p:txBody>
      </p:sp>
      <p:sp>
        <p:nvSpPr>
          <p:cNvPr id="8" name="object 8"/>
          <p:cNvSpPr/>
          <p:nvPr/>
        </p:nvSpPr>
        <p:spPr>
          <a:xfrm>
            <a:off x="815098" y="2493929"/>
            <a:ext cx="3960432" cy="794292"/>
          </a:xfrm>
          <a:custGeom>
            <a:avLst/>
            <a:gdLst/>
            <a:ahLst/>
            <a:cxnLst/>
            <a:rect l="l" t="t" r="r" b="b"/>
            <a:pathLst>
              <a:path w="3609975" h="802004">
                <a:moveTo>
                  <a:pt x="3605161" y="801611"/>
                </a:moveTo>
                <a:lnTo>
                  <a:pt x="4762" y="801611"/>
                </a:lnTo>
                <a:lnTo>
                  <a:pt x="3289" y="801382"/>
                </a:lnTo>
                <a:lnTo>
                  <a:pt x="1955" y="800709"/>
                </a:lnTo>
                <a:lnTo>
                  <a:pt x="914" y="799655"/>
                </a:lnTo>
                <a:lnTo>
                  <a:pt x="228" y="798321"/>
                </a:lnTo>
                <a:lnTo>
                  <a:pt x="0" y="796848"/>
                </a:lnTo>
                <a:lnTo>
                  <a:pt x="0" y="4762"/>
                </a:lnTo>
                <a:lnTo>
                  <a:pt x="4762" y="0"/>
                </a:lnTo>
                <a:lnTo>
                  <a:pt x="3605161" y="0"/>
                </a:lnTo>
                <a:lnTo>
                  <a:pt x="3609924" y="4762"/>
                </a:lnTo>
                <a:lnTo>
                  <a:pt x="9525" y="4762"/>
                </a:lnTo>
                <a:lnTo>
                  <a:pt x="4762" y="9524"/>
                </a:lnTo>
                <a:lnTo>
                  <a:pt x="9525" y="9524"/>
                </a:lnTo>
                <a:lnTo>
                  <a:pt x="9525" y="792086"/>
                </a:lnTo>
                <a:lnTo>
                  <a:pt x="4762" y="792086"/>
                </a:lnTo>
                <a:lnTo>
                  <a:pt x="9525" y="796848"/>
                </a:lnTo>
                <a:lnTo>
                  <a:pt x="3609924" y="796848"/>
                </a:lnTo>
                <a:lnTo>
                  <a:pt x="3609695" y="798321"/>
                </a:lnTo>
                <a:lnTo>
                  <a:pt x="3609009" y="799655"/>
                </a:lnTo>
                <a:lnTo>
                  <a:pt x="3607955" y="800709"/>
                </a:lnTo>
                <a:lnTo>
                  <a:pt x="3606634" y="801382"/>
                </a:lnTo>
                <a:lnTo>
                  <a:pt x="3605161" y="801611"/>
                </a:lnTo>
                <a:close/>
              </a:path>
              <a:path w="3609975" h="802004">
                <a:moveTo>
                  <a:pt x="9525" y="9524"/>
                </a:moveTo>
                <a:lnTo>
                  <a:pt x="4762" y="9524"/>
                </a:lnTo>
                <a:lnTo>
                  <a:pt x="9525" y="4762"/>
                </a:lnTo>
                <a:lnTo>
                  <a:pt x="9525" y="9524"/>
                </a:lnTo>
                <a:close/>
              </a:path>
              <a:path w="3609975" h="802004">
                <a:moveTo>
                  <a:pt x="3600399" y="9524"/>
                </a:moveTo>
                <a:lnTo>
                  <a:pt x="9525" y="9524"/>
                </a:lnTo>
                <a:lnTo>
                  <a:pt x="9525" y="4762"/>
                </a:lnTo>
                <a:lnTo>
                  <a:pt x="3600399" y="4762"/>
                </a:lnTo>
                <a:lnTo>
                  <a:pt x="3600399" y="9524"/>
                </a:lnTo>
                <a:close/>
              </a:path>
              <a:path w="3609975" h="802004">
                <a:moveTo>
                  <a:pt x="3600399" y="796848"/>
                </a:moveTo>
                <a:lnTo>
                  <a:pt x="3600399" y="4762"/>
                </a:lnTo>
                <a:lnTo>
                  <a:pt x="3605161" y="9524"/>
                </a:lnTo>
                <a:lnTo>
                  <a:pt x="3609924" y="9524"/>
                </a:lnTo>
                <a:lnTo>
                  <a:pt x="3609924" y="792086"/>
                </a:lnTo>
                <a:lnTo>
                  <a:pt x="3605161" y="792086"/>
                </a:lnTo>
                <a:lnTo>
                  <a:pt x="3600399" y="796848"/>
                </a:lnTo>
                <a:close/>
              </a:path>
              <a:path w="3609975" h="802004">
                <a:moveTo>
                  <a:pt x="3609924" y="9524"/>
                </a:moveTo>
                <a:lnTo>
                  <a:pt x="3605161" y="9524"/>
                </a:lnTo>
                <a:lnTo>
                  <a:pt x="3600399" y="4762"/>
                </a:lnTo>
                <a:lnTo>
                  <a:pt x="3609924" y="4762"/>
                </a:lnTo>
                <a:lnTo>
                  <a:pt x="3609924" y="9524"/>
                </a:lnTo>
                <a:close/>
              </a:path>
              <a:path w="3609975" h="802004">
                <a:moveTo>
                  <a:pt x="9525" y="796848"/>
                </a:moveTo>
                <a:lnTo>
                  <a:pt x="4762" y="792086"/>
                </a:lnTo>
                <a:lnTo>
                  <a:pt x="9525" y="792086"/>
                </a:lnTo>
                <a:lnTo>
                  <a:pt x="9525" y="796848"/>
                </a:lnTo>
                <a:close/>
              </a:path>
              <a:path w="3609975" h="802004">
                <a:moveTo>
                  <a:pt x="3600399" y="796848"/>
                </a:moveTo>
                <a:lnTo>
                  <a:pt x="9525" y="796848"/>
                </a:lnTo>
                <a:lnTo>
                  <a:pt x="9525" y="792086"/>
                </a:lnTo>
                <a:lnTo>
                  <a:pt x="3600399" y="792086"/>
                </a:lnTo>
                <a:lnTo>
                  <a:pt x="3600399" y="796848"/>
                </a:lnTo>
                <a:close/>
              </a:path>
              <a:path w="3609975" h="802004">
                <a:moveTo>
                  <a:pt x="3609924" y="796848"/>
                </a:moveTo>
                <a:lnTo>
                  <a:pt x="3600399" y="796848"/>
                </a:lnTo>
                <a:lnTo>
                  <a:pt x="3605161" y="792086"/>
                </a:lnTo>
                <a:lnTo>
                  <a:pt x="3609924" y="792086"/>
                </a:lnTo>
                <a:lnTo>
                  <a:pt x="3609924" y="796848"/>
                </a:lnTo>
                <a:close/>
              </a:path>
            </a:pathLst>
          </a:custGeom>
          <a:solidFill>
            <a:srgbClr val="000000"/>
          </a:solidFill>
        </p:spPr>
        <p:txBody>
          <a:bodyPr wrap="square" lIns="0" tIns="0" rIns="0" bIns="0" rtlCol="0"/>
          <a:lstStyle/>
          <a:p/>
        </p:txBody>
      </p:sp>
      <p:sp>
        <p:nvSpPr>
          <p:cNvPr id="9" name="object 9"/>
          <p:cNvSpPr txBox="1"/>
          <p:nvPr/>
        </p:nvSpPr>
        <p:spPr>
          <a:xfrm>
            <a:off x="815098" y="2499932"/>
            <a:ext cx="3328035" cy="615553"/>
          </a:xfrm>
          <a:prstGeom prst="rect">
            <a:avLst/>
          </a:prstGeom>
        </p:spPr>
        <p:txBody>
          <a:bodyPr vert="horz" wrap="square" lIns="0" tIns="0" rIns="0" bIns="0" rtlCol="0">
            <a:spAutoFit/>
          </a:bodyPr>
          <a:lstStyle/>
          <a:p>
            <a:pPr marL="12700" marR="5080">
              <a:lnSpc>
                <a:spcPct val="100000"/>
              </a:lnSpc>
            </a:pPr>
            <a:r>
              <a:rPr sz="2000" b="1" dirty="0">
                <a:solidFill>
                  <a:srgbClr val="252525"/>
                </a:solidFill>
                <a:latin typeface="微软雅黑" panose="020B0503020204020204" pitchFamily="34" charset="-122"/>
                <a:cs typeface="微软雅黑" panose="020B0503020204020204" pitchFamily="34" charset="-122"/>
              </a:rPr>
              <a:t>职能：为生产剩余价值</a:t>
            </a:r>
            <a:r>
              <a:rPr sz="2000" b="1" dirty="0">
                <a:solidFill>
                  <a:srgbClr val="FF0000"/>
                </a:solidFill>
                <a:latin typeface="微软雅黑" panose="020B0503020204020204" pitchFamily="34" charset="-122"/>
                <a:cs typeface="微软雅黑" panose="020B0503020204020204" pitchFamily="34" charset="-122"/>
              </a:rPr>
              <a:t>做准</a:t>
            </a:r>
            <a:r>
              <a:rPr sz="2000" b="1" spc="5" dirty="0">
                <a:solidFill>
                  <a:srgbClr val="FF0000"/>
                </a:solidFill>
                <a:latin typeface="微软雅黑" panose="020B0503020204020204" pitchFamily="34" charset="-122"/>
                <a:cs typeface="微软雅黑" panose="020B0503020204020204" pitchFamily="34" charset="-122"/>
              </a:rPr>
              <a:t>备</a:t>
            </a:r>
            <a:r>
              <a:rPr sz="2000" b="1" dirty="0">
                <a:solidFill>
                  <a:srgbClr val="FF0000"/>
                </a:solidFill>
                <a:latin typeface="微软雅黑" panose="020B0503020204020204" pitchFamily="34" charset="-122"/>
                <a:cs typeface="微软雅黑" panose="020B0503020204020204" pitchFamily="34" charset="-122"/>
              </a:rPr>
              <a:t> </a:t>
            </a:r>
            <a:r>
              <a:rPr sz="2000" b="1" dirty="0" err="1">
                <a:solidFill>
                  <a:srgbClr val="252525"/>
                </a:solidFill>
                <a:latin typeface="微软雅黑" panose="020B0503020204020204" pitchFamily="34" charset="-122"/>
                <a:cs typeface="微软雅黑" panose="020B0503020204020204" pitchFamily="34" charset="-122"/>
              </a:rPr>
              <a:t>形式：</a:t>
            </a:r>
            <a:r>
              <a:rPr sz="2000" b="1" dirty="0" err="1" smtClean="0">
                <a:solidFill>
                  <a:srgbClr val="006FC0"/>
                </a:solidFill>
                <a:latin typeface="微软雅黑" panose="020B0503020204020204" pitchFamily="34" charset="-122"/>
                <a:cs typeface="微软雅黑" panose="020B0503020204020204" pitchFamily="34" charset="-122"/>
              </a:rPr>
              <a:t>货币资</a:t>
            </a:r>
            <a:r>
              <a:rPr sz="2000" b="1" spc="5" dirty="0" err="1" smtClean="0">
                <a:solidFill>
                  <a:srgbClr val="006FC0"/>
                </a:solidFill>
                <a:latin typeface="微软雅黑" panose="020B0503020204020204" pitchFamily="34" charset="-122"/>
                <a:cs typeface="微软雅黑" panose="020B0503020204020204" pitchFamily="34" charset="-122"/>
              </a:rPr>
              <a:t>本</a:t>
            </a:r>
            <a:endParaRPr lang="en-US" sz="2000" b="1" spc="5" dirty="0" smtClean="0">
              <a:solidFill>
                <a:srgbClr val="006FC0"/>
              </a:solidFill>
              <a:latin typeface="微软雅黑" panose="020B0503020204020204" pitchFamily="34" charset="-122"/>
              <a:cs typeface="微软雅黑" panose="020B0503020204020204" pitchFamily="34" charset="-122"/>
            </a:endParaRPr>
          </a:p>
        </p:txBody>
      </p:sp>
      <p:sp>
        <p:nvSpPr>
          <p:cNvPr id="10" name="object 10"/>
          <p:cNvSpPr txBox="1"/>
          <p:nvPr/>
        </p:nvSpPr>
        <p:spPr>
          <a:xfrm>
            <a:off x="1999615" y="4578350"/>
            <a:ext cx="1090930" cy="430530"/>
          </a:xfrm>
          <a:prstGeom prst="rect">
            <a:avLst/>
          </a:prstGeom>
        </p:spPr>
        <p:txBody>
          <a:bodyPr vert="horz" wrap="square" lIns="0" tIns="0" rIns="0" bIns="0" rtlCol="0">
            <a:spAutoFit/>
          </a:bodyPr>
          <a:lstStyle/>
          <a:p>
            <a:pPr marL="12700">
              <a:lnSpc>
                <a:spcPct val="100000"/>
              </a:lnSpc>
            </a:pPr>
            <a:r>
              <a:rPr lang="en-US" sz="2800">
                <a:latin typeface="微软雅黑" panose="020B0503020204020204" pitchFamily="34" charset="-122"/>
                <a:cs typeface="微软雅黑" panose="020B0503020204020204" pitchFamily="34" charset="-122"/>
              </a:rPr>
              <a:t>(       )</a:t>
            </a:r>
            <a:endParaRPr lang="en-US" sz="2800">
              <a:latin typeface="微软雅黑" panose="020B0503020204020204" pitchFamily="34" charset="-122"/>
              <a:cs typeface="微软雅黑" panose="020B0503020204020204" pitchFamily="34" charset="-122"/>
            </a:endParaRPr>
          </a:p>
        </p:txBody>
      </p:sp>
      <p:sp>
        <p:nvSpPr>
          <p:cNvPr id="11" name="object 11"/>
          <p:cNvSpPr txBox="1"/>
          <p:nvPr/>
        </p:nvSpPr>
        <p:spPr>
          <a:xfrm>
            <a:off x="5600065" y="3066415"/>
            <a:ext cx="1071245" cy="430530"/>
          </a:xfrm>
          <a:prstGeom prst="rect">
            <a:avLst/>
          </a:prstGeom>
        </p:spPr>
        <p:txBody>
          <a:bodyPr vert="horz" wrap="square" lIns="0" tIns="0" rIns="0" bIns="0" rtlCol="0">
            <a:spAutoFit/>
          </a:bodyPr>
          <a:lstStyle/>
          <a:p>
            <a:pPr marL="12700">
              <a:lnSpc>
                <a:spcPct val="100000"/>
              </a:lnSpc>
            </a:pPr>
            <a:r>
              <a:rPr lang="en-US" sz="2800">
                <a:latin typeface="微软雅黑" panose="020B0503020204020204" pitchFamily="34" charset="-122"/>
                <a:cs typeface="微软雅黑" panose="020B0503020204020204" pitchFamily="34" charset="-122"/>
                <a:sym typeface="+mn-ea"/>
              </a:rPr>
              <a:t>(       )</a:t>
            </a:r>
            <a:endParaRPr sz="2800">
              <a:latin typeface="微软雅黑" panose="020B0503020204020204" pitchFamily="34" charset="-122"/>
              <a:cs typeface="微软雅黑" panose="020B0503020204020204" pitchFamily="34" charset="-122"/>
            </a:endParaRPr>
          </a:p>
        </p:txBody>
      </p:sp>
      <p:sp>
        <p:nvSpPr>
          <p:cNvPr id="12" name="object 12"/>
          <p:cNvSpPr txBox="1"/>
          <p:nvPr/>
        </p:nvSpPr>
        <p:spPr>
          <a:xfrm>
            <a:off x="9099550" y="4684395"/>
            <a:ext cx="1391920" cy="861695"/>
          </a:xfrm>
          <a:prstGeom prst="rect">
            <a:avLst/>
          </a:prstGeom>
        </p:spPr>
        <p:txBody>
          <a:bodyPr vert="horz" wrap="square" lIns="0" tIns="0" rIns="0" bIns="0" rtlCol="0">
            <a:spAutoFit/>
          </a:bodyPr>
          <a:lstStyle/>
          <a:p>
            <a:pPr marL="12700">
              <a:lnSpc>
                <a:spcPct val="100000"/>
              </a:lnSpc>
            </a:pPr>
            <a:r>
              <a:rPr lang="en-US" sz="2800">
                <a:latin typeface="微软雅黑" panose="020B0503020204020204" pitchFamily="34" charset="-122"/>
                <a:cs typeface="微软雅黑" panose="020B0503020204020204" pitchFamily="34" charset="-122"/>
                <a:sym typeface="+mn-ea"/>
              </a:rPr>
              <a:t>(       )</a:t>
            </a:r>
            <a:endParaRPr lang="en-US" sz="2800">
              <a:latin typeface="微软雅黑" panose="020B0503020204020204" pitchFamily="34" charset="-122"/>
              <a:cs typeface="微软雅黑" panose="020B0503020204020204" pitchFamily="34" charset="-122"/>
            </a:endParaRPr>
          </a:p>
          <a:p>
            <a:pPr marL="12700">
              <a:lnSpc>
                <a:spcPct val="100000"/>
              </a:lnSpc>
            </a:pPr>
            <a:endParaRPr sz="2800">
              <a:latin typeface="微软雅黑" panose="020B0503020204020204" pitchFamily="34" charset="-122"/>
              <a:cs typeface="微软雅黑" panose="020B0503020204020204" pitchFamily="34" charset="-122"/>
            </a:endParaRPr>
          </a:p>
        </p:txBody>
      </p:sp>
      <p:sp>
        <p:nvSpPr>
          <p:cNvPr id="13" name="object 13"/>
          <p:cNvSpPr/>
          <p:nvPr/>
        </p:nvSpPr>
        <p:spPr>
          <a:xfrm>
            <a:off x="4775530" y="4262716"/>
            <a:ext cx="4128782" cy="802005"/>
          </a:xfrm>
          <a:custGeom>
            <a:avLst/>
            <a:gdLst/>
            <a:ahLst/>
            <a:cxnLst/>
            <a:rect l="l" t="t" r="r" b="b"/>
            <a:pathLst>
              <a:path w="2649854" h="802004">
                <a:moveTo>
                  <a:pt x="2645067" y="801611"/>
                </a:moveTo>
                <a:lnTo>
                  <a:pt x="4762" y="801611"/>
                </a:lnTo>
                <a:lnTo>
                  <a:pt x="3301" y="801382"/>
                </a:lnTo>
                <a:lnTo>
                  <a:pt x="1968" y="800696"/>
                </a:lnTo>
                <a:lnTo>
                  <a:pt x="914" y="799642"/>
                </a:lnTo>
                <a:lnTo>
                  <a:pt x="241" y="798321"/>
                </a:lnTo>
                <a:lnTo>
                  <a:pt x="0" y="796848"/>
                </a:lnTo>
                <a:lnTo>
                  <a:pt x="0" y="4762"/>
                </a:lnTo>
                <a:lnTo>
                  <a:pt x="4762" y="0"/>
                </a:lnTo>
                <a:lnTo>
                  <a:pt x="2645067" y="0"/>
                </a:lnTo>
                <a:lnTo>
                  <a:pt x="2649829" y="4762"/>
                </a:lnTo>
                <a:lnTo>
                  <a:pt x="9525" y="4762"/>
                </a:lnTo>
                <a:lnTo>
                  <a:pt x="4762" y="9525"/>
                </a:lnTo>
                <a:lnTo>
                  <a:pt x="9525" y="9525"/>
                </a:lnTo>
                <a:lnTo>
                  <a:pt x="9525" y="792086"/>
                </a:lnTo>
                <a:lnTo>
                  <a:pt x="4762" y="792086"/>
                </a:lnTo>
                <a:lnTo>
                  <a:pt x="9525" y="796848"/>
                </a:lnTo>
                <a:lnTo>
                  <a:pt x="2649829" y="796848"/>
                </a:lnTo>
                <a:lnTo>
                  <a:pt x="2649588" y="798321"/>
                </a:lnTo>
                <a:lnTo>
                  <a:pt x="2648915" y="799642"/>
                </a:lnTo>
                <a:lnTo>
                  <a:pt x="2647861" y="800696"/>
                </a:lnTo>
                <a:lnTo>
                  <a:pt x="2646527" y="801382"/>
                </a:lnTo>
                <a:lnTo>
                  <a:pt x="2645067" y="801611"/>
                </a:lnTo>
                <a:close/>
              </a:path>
              <a:path w="2649854" h="802004">
                <a:moveTo>
                  <a:pt x="9525" y="9525"/>
                </a:moveTo>
                <a:lnTo>
                  <a:pt x="4762" y="9525"/>
                </a:lnTo>
                <a:lnTo>
                  <a:pt x="9525" y="4762"/>
                </a:lnTo>
                <a:lnTo>
                  <a:pt x="9525" y="9525"/>
                </a:lnTo>
                <a:close/>
              </a:path>
              <a:path w="2649854" h="802004">
                <a:moveTo>
                  <a:pt x="2640304" y="9525"/>
                </a:moveTo>
                <a:lnTo>
                  <a:pt x="9525" y="9525"/>
                </a:lnTo>
                <a:lnTo>
                  <a:pt x="9525" y="4762"/>
                </a:lnTo>
                <a:lnTo>
                  <a:pt x="2640304" y="4762"/>
                </a:lnTo>
                <a:lnTo>
                  <a:pt x="2640304" y="9525"/>
                </a:lnTo>
                <a:close/>
              </a:path>
              <a:path w="2649854" h="802004">
                <a:moveTo>
                  <a:pt x="2640304" y="796848"/>
                </a:moveTo>
                <a:lnTo>
                  <a:pt x="2640304" y="4762"/>
                </a:lnTo>
                <a:lnTo>
                  <a:pt x="2645067" y="9525"/>
                </a:lnTo>
                <a:lnTo>
                  <a:pt x="2649829" y="9525"/>
                </a:lnTo>
                <a:lnTo>
                  <a:pt x="2649829" y="792086"/>
                </a:lnTo>
                <a:lnTo>
                  <a:pt x="2645067" y="792086"/>
                </a:lnTo>
                <a:lnTo>
                  <a:pt x="2640304" y="796848"/>
                </a:lnTo>
                <a:close/>
              </a:path>
              <a:path w="2649854" h="802004">
                <a:moveTo>
                  <a:pt x="2649829" y="9525"/>
                </a:moveTo>
                <a:lnTo>
                  <a:pt x="2645067" y="9525"/>
                </a:lnTo>
                <a:lnTo>
                  <a:pt x="2640304" y="4762"/>
                </a:lnTo>
                <a:lnTo>
                  <a:pt x="2649829" y="4762"/>
                </a:lnTo>
                <a:lnTo>
                  <a:pt x="2649829" y="9525"/>
                </a:lnTo>
                <a:close/>
              </a:path>
              <a:path w="2649854" h="802004">
                <a:moveTo>
                  <a:pt x="9525" y="796848"/>
                </a:moveTo>
                <a:lnTo>
                  <a:pt x="4762" y="792086"/>
                </a:lnTo>
                <a:lnTo>
                  <a:pt x="9525" y="792086"/>
                </a:lnTo>
                <a:lnTo>
                  <a:pt x="9525" y="796848"/>
                </a:lnTo>
                <a:close/>
              </a:path>
              <a:path w="2649854" h="802004">
                <a:moveTo>
                  <a:pt x="2640304" y="796848"/>
                </a:moveTo>
                <a:lnTo>
                  <a:pt x="9525" y="796848"/>
                </a:lnTo>
                <a:lnTo>
                  <a:pt x="9525" y="792086"/>
                </a:lnTo>
                <a:lnTo>
                  <a:pt x="2640304" y="792086"/>
                </a:lnTo>
                <a:lnTo>
                  <a:pt x="2640304" y="796848"/>
                </a:lnTo>
                <a:close/>
              </a:path>
              <a:path w="2649854" h="802004">
                <a:moveTo>
                  <a:pt x="2649829" y="796848"/>
                </a:moveTo>
                <a:lnTo>
                  <a:pt x="2640304" y="796848"/>
                </a:lnTo>
                <a:lnTo>
                  <a:pt x="2645067" y="792086"/>
                </a:lnTo>
                <a:lnTo>
                  <a:pt x="2649829" y="792086"/>
                </a:lnTo>
                <a:lnTo>
                  <a:pt x="2649829" y="796848"/>
                </a:lnTo>
                <a:close/>
              </a:path>
            </a:pathLst>
          </a:custGeom>
          <a:solidFill>
            <a:srgbClr val="000000"/>
          </a:solidFill>
        </p:spPr>
        <p:txBody>
          <a:bodyPr wrap="square" lIns="0" tIns="0" rIns="0" bIns="0" rtlCol="0"/>
          <a:lstStyle/>
          <a:p/>
        </p:txBody>
      </p:sp>
      <p:sp>
        <p:nvSpPr>
          <p:cNvPr id="14" name="object 14"/>
          <p:cNvSpPr txBox="1"/>
          <p:nvPr/>
        </p:nvSpPr>
        <p:spPr>
          <a:xfrm>
            <a:off x="4882527" y="4355437"/>
            <a:ext cx="3781438" cy="615553"/>
          </a:xfrm>
          <a:prstGeom prst="rect">
            <a:avLst/>
          </a:prstGeom>
        </p:spPr>
        <p:txBody>
          <a:bodyPr vert="horz" wrap="square" lIns="0" tIns="0" rIns="0" bIns="0" rtlCol="0">
            <a:spAutoFit/>
          </a:bodyPr>
          <a:lstStyle/>
          <a:p>
            <a:pPr marL="12700" marR="5080">
              <a:lnSpc>
                <a:spcPct val="100000"/>
              </a:lnSpc>
            </a:pPr>
            <a:r>
              <a:rPr sz="2000" b="1" dirty="0" err="1">
                <a:solidFill>
                  <a:srgbClr val="252525"/>
                </a:solidFill>
                <a:latin typeface="微软雅黑" panose="020B0503020204020204" pitchFamily="34" charset="-122"/>
                <a:cs typeface="微软雅黑" panose="020B0503020204020204" pitchFamily="34" charset="-122"/>
              </a:rPr>
              <a:t>职能：</a:t>
            </a:r>
            <a:r>
              <a:rPr sz="2000" b="1" dirty="0" err="1" smtClean="0">
                <a:solidFill>
                  <a:srgbClr val="FF0000"/>
                </a:solidFill>
                <a:latin typeface="微软雅黑" panose="020B0503020204020204" pitchFamily="34" charset="-122"/>
                <a:cs typeface="微软雅黑" panose="020B0503020204020204" pitchFamily="34" charset="-122"/>
              </a:rPr>
              <a:t>生产</a:t>
            </a:r>
            <a:r>
              <a:rPr sz="2000" b="1" dirty="0" err="1" smtClean="0">
                <a:solidFill>
                  <a:srgbClr val="252525"/>
                </a:solidFill>
                <a:latin typeface="微软雅黑" panose="020B0503020204020204" pitchFamily="34" charset="-122"/>
                <a:cs typeface="微软雅黑" panose="020B0503020204020204" pitchFamily="34" charset="-122"/>
              </a:rPr>
              <a:t>剩余价</a:t>
            </a:r>
            <a:r>
              <a:rPr sz="2000" b="1" spc="5" dirty="0" err="1" smtClean="0">
                <a:solidFill>
                  <a:srgbClr val="252525"/>
                </a:solidFill>
                <a:latin typeface="微软雅黑" panose="020B0503020204020204" pitchFamily="34" charset="-122"/>
                <a:cs typeface="微软雅黑" panose="020B0503020204020204" pitchFamily="34" charset="-122"/>
              </a:rPr>
              <a:t>值</a:t>
            </a:r>
            <a:r>
              <a:rPr lang="en-US" sz="2000" b="1" spc="5" dirty="0" smtClean="0">
                <a:solidFill>
                  <a:srgbClr val="252525"/>
                </a:solidFill>
                <a:latin typeface="微软雅黑" panose="020B0503020204020204" pitchFamily="34" charset="-122"/>
                <a:cs typeface="微软雅黑" panose="020B0503020204020204" pitchFamily="34" charset="-122"/>
              </a:rPr>
              <a:t>(</a:t>
            </a:r>
            <a:r>
              <a:rPr lang="zh-CN" altLang="en-US" sz="2000" dirty="0"/>
              <a:t>价值增殖</a:t>
            </a:r>
            <a:r>
              <a:rPr lang="en-US" sz="2000" b="1" spc="5" dirty="0" smtClean="0">
                <a:solidFill>
                  <a:srgbClr val="252525"/>
                </a:solidFill>
                <a:latin typeface="微软雅黑" panose="020B0503020204020204" pitchFamily="34" charset="-122"/>
                <a:cs typeface="微软雅黑" panose="020B0503020204020204" pitchFamily="34" charset="-122"/>
              </a:rPr>
              <a:t>)</a:t>
            </a:r>
            <a:r>
              <a:rPr sz="2000" b="1" dirty="0" smtClean="0">
                <a:solidFill>
                  <a:srgbClr val="252525"/>
                </a:solidFill>
                <a:latin typeface="微软雅黑" panose="020B0503020204020204" pitchFamily="34" charset="-122"/>
                <a:cs typeface="微软雅黑" panose="020B0503020204020204" pitchFamily="34" charset="-122"/>
              </a:rPr>
              <a:t> </a:t>
            </a:r>
            <a:r>
              <a:rPr sz="2000" b="1" dirty="0">
                <a:solidFill>
                  <a:srgbClr val="252525"/>
                </a:solidFill>
                <a:latin typeface="微软雅黑" panose="020B0503020204020204" pitchFamily="34" charset="-122"/>
                <a:cs typeface="微软雅黑" panose="020B0503020204020204" pitchFamily="34" charset="-122"/>
              </a:rPr>
              <a:t>形式：</a:t>
            </a:r>
            <a:r>
              <a:rPr sz="2000" b="1" dirty="0">
                <a:solidFill>
                  <a:srgbClr val="006FC0"/>
                </a:solidFill>
                <a:latin typeface="微软雅黑" panose="020B0503020204020204" pitchFamily="34" charset="-122"/>
                <a:cs typeface="微软雅黑" panose="020B0503020204020204" pitchFamily="34" charset="-122"/>
              </a:rPr>
              <a:t>生产资</a:t>
            </a:r>
            <a:r>
              <a:rPr sz="2000" b="1" spc="5" dirty="0">
                <a:solidFill>
                  <a:srgbClr val="006FC0"/>
                </a:solidFill>
                <a:latin typeface="微软雅黑" panose="020B0503020204020204" pitchFamily="34" charset="-122"/>
                <a:cs typeface="微软雅黑" panose="020B0503020204020204" pitchFamily="34" charset="-122"/>
              </a:rPr>
              <a:t>本</a:t>
            </a:r>
            <a:endParaRPr sz="2000" dirty="0">
              <a:latin typeface="微软雅黑" panose="020B0503020204020204" pitchFamily="34" charset="-122"/>
              <a:cs typeface="微软雅黑" panose="020B0503020204020204" pitchFamily="34" charset="-122"/>
            </a:endParaRPr>
          </a:p>
        </p:txBody>
      </p:sp>
      <p:sp>
        <p:nvSpPr>
          <p:cNvPr id="15" name="object 15"/>
          <p:cNvSpPr/>
          <p:nvPr/>
        </p:nvSpPr>
        <p:spPr>
          <a:xfrm>
            <a:off x="8663965" y="3269005"/>
            <a:ext cx="2569845" cy="802005"/>
          </a:xfrm>
          <a:custGeom>
            <a:avLst/>
            <a:gdLst/>
            <a:ahLst/>
            <a:cxnLst/>
            <a:rect l="l" t="t" r="r" b="b"/>
            <a:pathLst>
              <a:path w="2569845" h="802004">
                <a:moveTo>
                  <a:pt x="2565044" y="801611"/>
                </a:moveTo>
                <a:lnTo>
                  <a:pt x="4762" y="801611"/>
                </a:lnTo>
                <a:lnTo>
                  <a:pt x="3289" y="801382"/>
                </a:lnTo>
                <a:lnTo>
                  <a:pt x="1968" y="800696"/>
                </a:lnTo>
                <a:lnTo>
                  <a:pt x="914" y="799642"/>
                </a:lnTo>
                <a:lnTo>
                  <a:pt x="241" y="798321"/>
                </a:lnTo>
                <a:lnTo>
                  <a:pt x="0" y="796848"/>
                </a:lnTo>
                <a:lnTo>
                  <a:pt x="0" y="4762"/>
                </a:lnTo>
                <a:lnTo>
                  <a:pt x="4762" y="0"/>
                </a:lnTo>
                <a:lnTo>
                  <a:pt x="2565044" y="0"/>
                </a:lnTo>
                <a:lnTo>
                  <a:pt x="2569806" y="4762"/>
                </a:lnTo>
                <a:lnTo>
                  <a:pt x="9525" y="4762"/>
                </a:lnTo>
                <a:lnTo>
                  <a:pt x="4762" y="9525"/>
                </a:lnTo>
                <a:lnTo>
                  <a:pt x="9525" y="9525"/>
                </a:lnTo>
                <a:lnTo>
                  <a:pt x="9525" y="792086"/>
                </a:lnTo>
                <a:lnTo>
                  <a:pt x="4762" y="792086"/>
                </a:lnTo>
                <a:lnTo>
                  <a:pt x="9525" y="796848"/>
                </a:lnTo>
                <a:lnTo>
                  <a:pt x="2569806" y="796848"/>
                </a:lnTo>
                <a:lnTo>
                  <a:pt x="2569578" y="798321"/>
                </a:lnTo>
                <a:lnTo>
                  <a:pt x="2568905" y="799642"/>
                </a:lnTo>
                <a:lnTo>
                  <a:pt x="2567851" y="800696"/>
                </a:lnTo>
                <a:lnTo>
                  <a:pt x="2566517" y="801382"/>
                </a:lnTo>
                <a:lnTo>
                  <a:pt x="2565044" y="801611"/>
                </a:lnTo>
                <a:close/>
              </a:path>
              <a:path w="2569845" h="802004">
                <a:moveTo>
                  <a:pt x="9525" y="9525"/>
                </a:moveTo>
                <a:lnTo>
                  <a:pt x="4762" y="9525"/>
                </a:lnTo>
                <a:lnTo>
                  <a:pt x="9525" y="4762"/>
                </a:lnTo>
                <a:lnTo>
                  <a:pt x="9525" y="9525"/>
                </a:lnTo>
                <a:close/>
              </a:path>
              <a:path w="2569845" h="802004">
                <a:moveTo>
                  <a:pt x="2560281" y="9525"/>
                </a:moveTo>
                <a:lnTo>
                  <a:pt x="9525" y="9525"/>
                </a:lnTo>
                <a:lnTo>
                  <a:pt x="9525" y="4762"/>
                </a:lnTo>
                <a:lnTo>
                  <a:pt x="2560281" y="4762"/>
                </a:lnTo>
                <a:lnTo>
                  <a:pt x="2560281" y="9525"/>
                </a:lnTo>
                <a:close/>
              </a:path>
              <a:path w="2569845" h="802004">
                <a:moveTo>
                  <a:pt x="2560281" y="796848"/>
                </a:moveTo>
                <a:lnTo>
                  <a:pt x="2560281" y="4762"/>
                </a:lnTo>
                <a:lnTo>
                  <a:pt x="2565044" y="9525"/>
                </a:lnTo>
                <a:lnTo>
                  <a:pt x="2569806" y="9525"/>
                </a:lnTo>
                <a:lnTo>
                  <a:pt x="2569806" y="792086"/>
                </a:lnTo>
                <a:lnTo>
                  <a:pt x="2565044" y="792086"/>
                </a:lnTo>
                <a:lnTo>
                  <a:pt x="2560281" y="796848"/>
                </a:lnTo>
                <a:close/>
              </a:path>
              <a:path w="2569845" h="802004">
                <a:moveTo>
                  <a:pt x="2569806" y="9525"/>
                </a:moveTo>
                <a:lnTo>
                  <a:pt x="2565044" y="9525"/>
                </a:lnTo>
                <a:lnTo>
                  <a:pt x="2560281" y="4762"/>
                </a:lnTo>
                <a:lnTo>
                  <a:pt x="2569806" y="4762"/>
                </a:lnTo>
                <a:lnTo>
                  <a:pt x="2569806" y="9525"/>
                </a:lnTo>
                <a:close/>
              </a:path>
              <a:path w="2569845" h="802004">
                <a:moveTo>
                  <a:pt x="9525" y="796848"/>
                </a:moveTo>
                <a:lnTo>
                  <a:pt x="4762" y="792086"/>
                </a:lnTo>
                <a:lnTo>
                  <a:pt x="9525" y="792086"/>
                </a:lnTo>
                <a:lnTo>
                  <a:pt x="9525" y="796848"/>
                </a:lnTo>
                <a:close/>
              </a:path>
              <a:path w="2569845" h="802004">
                <a:moveTo>
                  <a:pt x="2560281" y="796848"/>
                </a:moveTo>
                <a:lnTo>
                  <a:pt x="9525" y="796848"/>
                </a:lnTo>
                <a:lnTo>
                  <a:pt x="9525" y="792086"/>
                </a:lnTo>
                <a:lnTo>
                  <a:pt x="2560281" y="792086"/>
                </a:lnTo>
                <a:lnTo>
                  <a:pt x="2560281" y="796848"/>
                </a:lnTo>
                <a:close/>
              </a:path>
              <a:path w="2569845" h="802004">
                <a:moveTo>
                  <a:pt x="2569806" y="796848"/>
                </a:moveTo>
                <a:lnTo>
                  <a:pt x="2560281" y="796848"/>
                </a:lnTo>
                <a:lnTo>
                  <a:pt x="2565044" y="792086"/>
                </a:lnTo>
                <a:lnTo>
                  <a:pt x="2569806" y="792086"/>
                </a:lnTo>
                <a:lnTo>
                  <a:pt x="2569806" y="796848"/>
                </a:lnTo>
                <a:close/>
              </a:path>
            </a:pathLst>
          </a:custGeom>
          <a:solidFill>
            <a:srgbClr val="000000"/>
          </a:solidFill>
        </p:spPr>
        <p:txBody>
          <a:bodyPr wrap="square" lIns="0" tIns="0" rIns="0" bIns="0" rtlCol="0"/>
          <a:lstStyle/>
          <a:p/>
        </p:txBody>
      </p:sp>
      <p:sp>
        <p:nvSpPr>
          <p:cNvPr id="16" name="object 16"/>
          <p:cNvSpPr txBox="1"/>
          <p:nvPr/>
        </p:nvSpPr>
        <p:spPr>
          <a:xfrm>
            <a:off x="8770963" y="3361726"/>
            <a:ext cx="2312035" cy="584835"/>
          </a:xfrm>
          <a:prstGeom prst="rect">
            <a:avLst/>
          </a:prstGeom>
        </p:spPr>
        <p:txBody>
          <a:bodyPr vert="horz" wrap="square" lIns="0" tIns="0" rIns="0" bIns="0" rtlCol="0">
            <a:spAutoFit/>
          </a:bodyPr>
          <a:lstStyle/>
          <a:p>
            <a:pPr marL="12700" marR="5080">
              <a:lnSpc>
                <a:spcPct val="100000"/>
              </a:lnSpc>
            </a:pPr>
            <a:r>
              <a:rPr sz="2000" b="1" dirty="0">
                <a:solidFill>
                  <a:srgbClr val="252525"/>
                </a:solidFill>
                <a:latin typeface="微软雅黑" panose="020B0503020204020204" pitchFamily="34" charset="-122"/>
                <a:cs typeface="微软雅黑" panose="020B0503020204020204" pitchFamily="34" charset="-122"/>
              </a:rPr>
              <a:t>职能：</a:t>
            </a:r>
            <a:r>
              <a:rPr sz="2000" b="1" dirty="0">
                <a:solidFill>
                  <a:srgbClr val="FF0000"/>
                </a:solidFill>
                <a:latin typeface="微软雅黑" panose="020B0503020204020204" pitchFamily="34" charset="-122"/>
                <a:cs typeface="微软雅黑" panose="020B0503020204020204" pitchFamily="34" charset="-122"/>
              </a:rPr>
              <a:t>实现</a:t>
            </a:r>
            <a:r>
              <a:rPr sz="2000" b="1" dirty="0">
                <a:solidFill>
                  <a:srgbClr val="252525"/>
                </a:solidFill>
                <a:latin typeface="微软雅黑" panose="020B0503020204020204" pitchFamily="34" charset="-122"/>
                <a:cs typeface="微软雅黑" panose="020B0503020204020204" pitchFamily="34" charset="-122"/>
              </a:rPr>
              <a:t>剩余价</a:t>
            </a:r>
            <a:r>
              <a:rPr sz="2000" b="1" spc="5" dirty="0">
                <a:solidFill>
                  <a:srgbClr val="252525"/>
                </a:solidFill>
                <a:latin typeface="微软雅黑" panose="020B0503020204020204" pitchFamily="34" charset="-122"/>
                <a:cs typeface="微软雅黑" panose="020B0503020204020204" pitchFamily="34" charset="-122"/>
              </a:rPr>
              <a:t>值</a:t>
            </a:r>
            <a:r>
              <a:rPr sz="2000" b="1" dirty="0">
                <a:solidFill>
                  <a:srgbClr val="252525"/>
                </a:solidFill>
                <a:latin typeface="微软雅黑" panose="020B0503020204020204" pitchFamily="34" charset="-122"/>
                <a:cs typeface="微软雅黑" panose="020B0503020204020204" pitchFamily="34" charset="-122"/>
              </a:rPr>
              <a:t> 形式：</a:t>
            </a:r>
            <a:r>
              <a:rPr sz="2000" b="1" dirty="0">
                <a:solidFill>
                  <a:srgbClr val="006FC0"/>
                </a:solidFill>
                <a:latin typeface="微软雅黑" panose="020B0503020204020204" pitchFamily="34" charset="-122"/>
                <a:cs typeface="微软雅黑" panose="020B0503020204020204" pitchFamily="34" charset="-122"/>
              </a:rPr>
              <a:t>商品资</a:t>
            </a:r>
            <a:r>
              <a:rPr sz="2000" b="1" spc="5" dirty="0">
                <a:solidFill>
                  <a:srgbClr val="006FC0"/>
                </a:solidFill>
                <a:latin typeface="微软雅黑" panose="020B0503020204020204" pitchFamily="34" charset="-122"/>
                <a:cs typeface="微软雅黑" panose="020B0503020204020204" pitchFamily="34" charset="-122"/>
              </a:rPr>
              <a:t>本</a:t>
            </a:r>
            <a:endParaRPr sz="2000">
              <a:latin typeface="微软雅黑" panose="020B0503020204020204" pitchFamily="34" charset="-122"/>
              <a:cs typeface="微软雅黑" panose="020B0503020204020204" pitchFamily="34" charset="-122"/>
            </a:endParaRPr>
          </a:p>
        </p:txBody>
      </p:sp>
      <p:sp>
        <p:nvSpPr>
          <p:cNvPr id="17" name="object 17"/>
          <p:cNvSpPr/>
          <p:nvPr/>
        </p:nvSpPr>
        <p:spPr>
          <a:xfrm>
            <a:off x="2020315" y="5133593"/>
            <a:ext cx="3945254" cy="1092200"/>
          </a:xfrm>
          <a:custGeom>
            <a:avLst/>
            <a:gdLst/>
            <a:ahLst/>
            <a:cxnLst/>
            <a:rect l="l" t="t" r="r" b="b"/>
            <a:pathLst>
              <a:path w="3945254" h="1092200">
                <a:moveTo>
                  <a:pt x="545592" y="272796"/>
                </a:moveTo>
                <a:lnTo>
                  <a:pt x="0" y="272796"/>
                </a:lnTo>
                <a:lnTo>
                  <a:pt x="152400" y="0"/>
                </a:lnTo>
                <a:lnTo>
                  <a:pt x="545592" y="272796"/>
                </a:lnTo>
                <a:close/>
              </a:path>
              <a:path w="3945254" h="1092200">
                <a:moveTo>
                  <a:pt x="3817782" y="1091751"/>
                </a:moveTo>
                <a:lnTo>
                  <a:pt x="3553577" y="1089170"/>
                </a:lnTo>
                <a:lnTo>
                  <a:pt x="3294334" y="1081538"/>
                </a:lnTo>
                <a:lnTo>
                  <a:pt x="3040633" y="1069024"/>
                </a:lnTo>
                <a:lnTo>
                  <a:pt x="2793050" y="1051797"/>
                </a:lnTo>
                <a:lnTo>
                  <a:pt x="2552165" y="1030024"/>
                </a:lnTo>
                <a:lnTo>
                  <a:pt x="2318555" y="1003876"/>
                </a:lnTo>
                <a:lnTo>
                  <a:pt x="2092798" y="973520"/>
                </a:lnTo>
                <a:lnTo>
                  <a:pt x="1875472" y="939126"/>
                </a:lnTo>
                <a:lnTo>
                  <a:pt x="1667156" y="900862"/>
                </a:lnTo>
                <a:lnTo>
                  <a:pt x="1468427" y="858897"/>
                </a:lnTo>
                <a:lnTo>
                  <a:pt x="1279864" y="813399"/>
                </a:lnTo>
                <a:lnTo>
                  <a:pt x="1102045" y="764538"/>
                </a:lnTo>
                <a:lnTo>
                  <a:pt x="935547" y="712481"/>
                </a:lnTo>
                <a:lnTo>
                  <a:pt x="780950" y="657398"/>
                </a:lnTo>
                <a:lnTo>
                  <a:pt x="638830" y="599458"/>
                </a:lnTo>
                <a:lnTo>
                  <a:pt x="509767" y="538828"/>
                </a:lnTo>
                <a:lnTo>
                  <a:pt x="394337" y="475679"/>
                </a:lnTo>
                <a:lnTo>
                  <a:pt x="293120" y="410177"/>
                </a:lnTo>
                <a:lnTo>
                  <a:pt x="206694" y="342494"/>
                </a:lnTo>
                <a:lnTo>
                  <a:pt x="135636" y="272796"/>
                </a:lnTo>
                <a:lnTo>
                  <a:pt x="409956" y="272796"/>
                </a:lnTo>
                <a:lnTo>
                  <a:pt x="478981" y="340733"/>
                </a:lnTo>
                <a:lnTo>
                  <a:pt x="562594" y="406759"/>
                </a:lnTo>
                <a:lnTo>
                  <a:pt x="660250" y="470719"/>
                </a:lnTo>
                <a:lnTo>
                  <a:pt x="771411" y="532457"/>
                </a:lnTo>
                <a:lnTo>
                  <a:pt x="895534" y="591817"/>
                </a:lnTo>
                <a:lnTo>
                  <a:pt x="1032078" y="648644"/>
                </a:lnTo>
                <a:lnTo>
                  <a:pt x="1180501" y="702782"/>
                </a:lnTo>
                <a:lnTo>
                  <a:pt x="1340263" y="754074"/>
                </a:lnTo>
                <a:lnTo>
                  <a:pt x="1510823" y="802367"/>
                </a:lnTo>
                <a:lnTo>
                  <a:pt x="1691638" y="847504"/>
                </a:lnTo>
                <a:lnTo>
                  <a:pt x="1882168" y="889329"/>
                </a:lnTo>
                <a:lnTo>
                  <a:pt x="2081871" y="927687"/>
                </a:lnTo>
                <a:lnTo>
                  <a:pt x="2290206" y="962422"/>
                </a:lnTo>
                <a:lnTo>
                  <a:pt x="2506632" y="993379"/>
                </a:lnTo>
                <a:lnTo>
                  <a:pt x="2730608" y="1020401"/>
                </a:lnTo>
                <a:lnTo>
                  <a:pt x="2961592" y="1043334"/>
                </a:lnTo>
                <a:lnTo>
                  <a:pt x="3199043" y="1062022"/>
                </a:lnTo>
                <a:lnTo>
                  <a:pt x="3442419" y="1076309"/>
                </a:lnTo>
                <a:lnTo>
                  <a:pt x="3691180" y="1086039"/>
                </a:lnTo>
                <a:lnTo>
                  <a:pt x="3944785" y="1091056"/>
                </a:lnTo>
                <a:lnTo>
                  <a:pt x="3817782" y="1091751"/>
                </a:lnTo>
                <a:close/>
              </a:path>
            </a:pathLst>
          </a:custGeom>
          <a:solidFill>
            <a:srgbClr val="FCEADA"/>
          </a:solidFill>
        </p:spPr>
        <p:txBody>
          <a:bodyPr wrap="square" lIns="0" tIns="0" rIns="0" bIns="0" rtlCol="0"/>
          <a:lstStyle/>
          <a:p/>
        </p:txBody>
      </p:sp>
      <p:sp>
        <p:nvSpPr>
          <p:cNvPr id="18" name="object 18"/>
          <p:cNvSpPr/>
          <p:nvPr/>
        </p:nvSpPr>
        <p:spPr>
          <a:xfrm>
            <a:off x="5825744" y="5130546"/>
            <a:ext cx="4070604" cy="1098803"/>
          </a:xfrm>
          <a:prstGeom prst="rect">
            <a:avLst/>
          </a:prstGeom>
          <a:blipFill>
            <a:blip r:embed="rId1" cstate="print"/>
            <a:stretch>
              <a:fillRect/>
            </a:stretch>
          </a:blipFill>
        </p:spPr>
        <p:txBody>
          <a:bodyPr wrap="square" lIns="0" tIns="0" rIns="0" bIns="0" rtlCol="0"/>
          <a:lstStyle/>
          <a:p/>
        </p:txBody>
      </p:sp>
      <p:sp>
        <p:nvSpPr>
          <p:cNvPr id="19" name="object 19"/>
          <p:cNvSpPr/>
          <p:nvPr/>
        </p:nvSpPr>
        <p:spPr>
          <a:xfrm>
            <a:off x="2007742" y="5120931"/>
            <a:ext cx="7897717" cy="1117600"/>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386587" y="4005834"/>
            <a:ext cx="1295400" cy="1127760"/>
          </a:xfrm>
          <a:custGeom>
            <a:avLst/>
            <a:gdLst/>
            <a:ahLst/>
            <a:cxnLst/>
            <a:rect l="l" t="t" r="r" b="b"/>
            <a:pathLst>
              <a:path w="1295400" h="1127760">
                <a:moveTo>
                  <a:pt x="1054639" y="303275"/>
                </a:moveTo>
                <a:lnTo>
                  <a:pt x="647700" y="303275"/>
                </a:lnTo>
                <a:lnTo>
                  <a:pt x="871728" y="0"/>
                </a:lnTo>
                <a:lnTo>
                  <a:pt x="848868" y="277368"/>
                </a:lnTo>
                <a:lnTo>
                  <a:pt x="1072087" y="277368"/>
                </a:lnTo>
                <a:lnTo>
                  <a:pt x="1054639" y="303275"/>
                </a:lnTo>
                <a:close/>
              </a:path>
              <a:path w="1295400" h="1127760">
                <a:moveTo>
                  <a:pt x="7619" y="762000"/>
                </a:moveTo>
                <a:lnTo>
                  <a:pt x="222503" y="614172"/>
                </a:lnTo>
                <a:lnTo>
                  <a:pt x="0" y="449580"/>
                </a:lnTo>
                <a:lnTo>
                  <a:pt x="277367" y="397763"/>
                </a:lnTo>
                <a:lnTo>
                  <a:pt x="21335" y="120396"/>
                </a:lnTo>
                <a:lnTo>
                  <a:pt x="438912" y="330708"/>
                </a:lnTo>
                <a:lnTo>
                  <a:pt x="1036164" y="330708"/>
                </a:lnTo>
                <a:lnTo>
                  <a:pt x="1001268" y="382524"/>
                </a:lnTo>
                <a:lnTo>
                  <a:pt x="1264920" y="425196"/>
                </a:lnTo>
                <a:lnTo>
                  <a:pt x="1056132" y="547115"/>
                </a:lnTo>
                <a:lnTo>
                  <a:pt x="1265491" y="675132"/>
                </a:lnTo>
                <a:lnTo>
                  <a:pt x="1010412" y="675132"/>
                </a:lnTo>
                <a:lnTo>
                  <a:pt x="1025342" y="726948"/>
                </a:lnTo>
                <a:lnTo>
                  <a:pt x="339852" y="726948"/>
                </a:lnTo>
                <a:lnTo>
                  <a:pt x="7619" y="762000"/>
                </a:lnTo>
                <a:close/>
              </a:path>
              <a:path w="1295400" h="1127760">
                <a:moveTo>
                  <a:pt x="1036164" y="330708"/>
                </a:moveTo>
                <a:lnTo>
                  <a:pt x="438912" y="330708"/>
                </a:lnTo>
                <a:lnTo>
                  <a:pt x="501395" y="120396"/>
                </a:lnTo>
                <a:lnTo>
                  <a:pt x="647700" y="303275"/>
                </a:lnTo>
                <a:lnTo>
                  <a:pt x="1054639" y="303275"/>
                </a:lnTo>
                <a:lnTo>
                  <a:pt x="1036164" y="330708"/>
                </a:lnTo>
                <a:close/>
              </a:path>
              <a:path w="1295400" h="1127760">
                <a:moveTo>
                  <a:pt x="1072087" y="277368"/>
                </a:moveTo>
                <a:lnTo>
                  <a:pt x="848868" y="277368"/>
                </a:lnTo>
                <a:lnTo>
                  <a:pt x="1101852" y="233172"/>
                </a:lnTo>
                <a:lnTo>
                  <a:pt x="1072087" y="277368"/>
                </a:lnTo>
                <a:close/>
              </a:path>
              <a:path w="1295400" h="1127760">
                <a:moveTo>
                  <a:pt x="1295400" y="693420"/>
                </a:moveTo>
                <a:lnTo>
                  <a:pt x="1010412" y="675132"/>
                </a:lnTo>
                <a:lnTo>
                  <a:pt x="1265491" y="675132"/>
                </a:lnTo>
                <a:lnTo>
                  <a:pt x="1295400" y="693420"/>
                </a:lnTo>
                <a:close/>
              </a:path>
              <a:path w="1295400" h="1127760">
                <a:moveTo>
                  <a:pt x="284988" y="920496"/>
                </a:moveTo>
                <a:lnTo>
                  <a:pt x="339852" y="726948"/>
                </a:lnTo>
                <a:lnTo>
                  <a:pt x="1025342" y="726948"/>
                </a:lnTo>
                <a:lnTo>
                  <a:pt x="1033246" y="754380"/>
                </a:lnTo>
                <a:lnTo>
                  <a:pt x="841247" y="754380"/>
                </a:lnTo>
                <a:lnTo>
                  <a:pt x="836810" y="780288"/>
                </a:lnTo>
                <a:lnTo>
                  <a:pt x="630935" y="780288"/>
                </a:lnTo>
                <a:lnTo>
                  <a:pt x="618637" y="815339"/>
                </a:lnTo>
                <a:lnTo>
                  <a:pt x="463295" y="815339"/>
                </a:lnTo>
                <a:lnTo>
                  <a:pt x="284988" y="920496"/>
                </a:lnTo>
                <a:close/>
              </a:path>
              <a:path w="1295400" h="1127760">
                <a:moveTo>
                  <a:pt x="1088136" y="944880"/>
                </a:moveTo>
                <a:lnTo>
                  <a:pt x="841247" y="754380"/>
                </a:lnTo>
                <a:lnTo>
                  <a:pt x="1033246" y="754380"/>
                </a:lnTo>
                <a:lnTo>
                  <a:pt x="1088136" y="944880"/>
                </a:lnTo>
                <a:close/>
              </a:path>
              <a:path w="1295400" h="1127760">
                <a:moveTo>
                  <a:pt x="794004" y="1030224"/>
                </a:moveTo>
                <a:lnTo>
                  <a:pt x="630935" y="780288"/>
                </a:lnTo>
                <a:lnTo>
                  <a:pt x="836810" y="780288"/>
                </a:lnTo>
                <a:lnTo>
                  <a:pt x="794004" y="1030224"/>
                </a:lnTo>
                <a:close/>
              </a:path>
              <a:path w="1295400" h="1127760">
                <a:moveTo>
                  <a:pt x="509016" y="1127760"/>
                </a:moveTo>
                <a:lnTo>
                  <a:pt x="463295" y="815339"/>
                </a:lnTo>
                <a:lnTo>
                  <a:pt x="618637" y="815339"/>
                </a:lnTo>
                <a:lnTo>
                  <a:pt x="509016" y="1127760"/>
                </a:lnTo>
                <a:close/>
              </a:path>
            </a:pathLst>
          </a:custGeom>
          <a:solidFill>
            <a:srgbClr val="FCEADA"/>
          </a:solidFill>
        </p:spPr>
        <p:txBody>
          <a:bodyPr wrap="square" lIns="0" tIns="0" rIns="0" bIns="0" rtlCol="0"/>
          <a:lstStyle/>
          <a:p/>
        </p:txBody>
      </p:sp>
      <p:sp>
        <p:nvSpPr>
          <p:cNvPr id="21" name="object 21"/>
          <p:cNvSpPr/>
          <p:nvPr/>
        </p:nvSpPr>
        <p:spPr>
          <a:xfrm>
            <a:off x="373621" y="3993197"/>
            <a:ext cx="1321435" cy="1151890"/>
          </a:xfrm>
          <a:custGeom>
            <a:avLst/>
            <a:gdLst/>
            <a:ahLst/>
            <a:cxnLst/>
            <a:rect l="l" t="t" r="r" b="b"/>
            <a:pathLst>
              <a:path w="1321435" h="1151889">
                <a:moveTo>
                  <a:pt x="682154" y="307339"/>
                </a:moveTo>
                <a:lnTo>
                  <a:pt x="670623" y="307339"/>
                </a:lnTo>
                <a:lnTo>
                  <a:pt x="660138" y="294287"/>
                </a:lnTo>
                <a:lnTo>
                  <a:pt x="873836" y="5079"/>
                </a:lnTo>
                <a:lnTo>
                  <a:pt x="875690" y="2539"/>
                </a:lnTo>
                <a:lnTo>
                  <a:pt x="877925" y="1270"/>
                </a:lnTo>
                <a:lnTo>
                  <a:pt x="880440" y="0"/>
                </a:lnTo>
                <a:lnTo>
                  <a:pt x="888504" y="0"/>
                </a:lnTo>
                <a:lnTo>
                  <a:pt x="896683" y="11429"/>
                </a:lnTo>
                <a:lnTo>
                  <a:pt x="871397" y="11429"/>
                </a:lnTo>
                <a:lnTo>
                  <a:pt x="867962" y="54821"/>
                </a:lnTo>
                <a:lnTo>
                  <a:pt x="682154" y="307339"/>
                </a:lnTo>
                <a:close/>
              </a:path>
              <a:path w="1321435" h="1151889">
                <a:moveTo>
                  <a:pt x="867962" y="54821"/>
                </a:moveTo>
                <a:lnTo>
                  <a:pt x="871397" y="11429"/>
                </a:lnTo>
                <a:lnTo>
                  <a:pt x="894283" y="19050"/>
                </a:lnTo>
                <a:lnTo>
                  <a:pt x="867962" y="54821"/>
                </a:lnTo>
                <a:close/>
              </a:path>
              <a:path w="1321435" h="1151889">
                <a:moveTo>
                  <a:pt x="864273" y="302260"/>
                </a:moveTo>
                <a:lnTo>
                  <a:pt x="859155" y="302260"/>
                </a:lnTo>
                <a:lnTo>
                  <a:pt x="856716" y="300989"/>
                </a:lnTo>
                <a:lnTo>
                  <a:pt x="854506" y="299720"/>
                </a:lnTo>
                <a:lnTo>
                  <a:pt x="852601" y="298450"/>
                </a:lnTo>
                <a:lnTo>
                  <a:pt x="851077" y="295910"/>
                </a:lnTo>
                <a:lnTo>
                  <a:pt x="850011" y="294639"/>
                </a:lnTo>
                <a:lnTo>
                  <a:pt x="849439" y="292100"/>
                </a:lnTo>
                <a:lnTo>
                  <a:pt x="849376" y="289560"/>
                </a:lnTo>
                <a:lnTo>
                  <a:pt x="867962" y="54821"/>
                </a:lnTo>
                <a:lnTo>
                  <a:pt x="894283" y="19050"/>
                </a:lnTo>
                <a:lnTo>
                  <a:pt x="871397" y="11429"/>
                </a:lnTo>
                <a:lnTo>
                  <a:pt x="896683" y="11429"/>
                </a:lnTo>
                <a:lnTo>
                  <a:pt x="896721" y="12700"/>
                </a:lnTo>
                <a:lnTo>
                  <a:pt x="875935" y="275220"/>
                </a:lnTo>
                <a:lnTo>
                  <a:pt x="859802" y="278129"/>
                </a:lnTo>
                <a:lnTo>
                  <a:pt x="874699" y="290829"/>
                </a:lnTo>
                <a:lnTo>
                  <a:pt x="929466" y="290829"/>
                </a:lnTo>
                <a:lnTo>
                  <a:pt x="864273" y="302260"/>
                </a:lnTo>
                <a:close/>
              </a:path>
              <a:path w="1321435" h="1151889">
                <a:moveTo>
                  <a:pt x="265998" y="401626"/>
                </a:moveTo>
                <a:lnTo>
                  <a:pt x="25501" y="140970"/>
                </a:lnTo>
                <a:lnTo>
                  <a:pt x="23888" y="138429"/>
                </a:lnTo>
                <a:lnTo>
                  <a:pt x="22771" y="135889"/>
                </a:lnTo>
                <a:lnTo>
                  <a:pt x="22212" y="133350"/>
                </a:lnTo>
                <a:lnTo>
                  <a:pt x="22225" y="130810"/>
                </a:lnTo>
                <a:lnTo>
                  <a:pt x="32639" y="119379"/>
                </a:lnTo>
                <a:lnTo>
                  <a:pt x="38023" y="119379"/>
                </a:lnTo>
                <a:lnTo>
                  <a:pt x="45598" y="123189"/>
                </a:lnTo>
                <a:lnTo>
                  <a:pt x="44196" y="123189"/>
                </a:lnTo>
                <a:lnTo>
                  <a:pt x="29121" y="143510"/>
                </a:lnTo>
                <a:lnTo>
                  <a:pt x="91831" y="175055"/>
                </a:lnTo>
                <a:lnTo>
                  <a:pt x="296144" y="397510"/>
                </a:lnTo>
                <a:lnTo>
                  <a:pt x="287947" y="397510"/>
                </a:lnTo>
                <a:lnTo>
                  <a:pt x="265998" y="401626"/>
                </a:lnTo>
                <a:close/>
              </a:path>
              <a:path w="1321435" h="1151889">
                <a:moveTo>
                  <a:pt x="465857" y="337820"/>
                </a:moveTo>
                <a:lnTo>
                  <a:pt x="439242" y="337820"/>
                </a:lnTo>
                <a:lnTo>
                  <a:pt x="457136" y="330200"/>
                </a:lnTo>
                <a:lnTo>
                  <a:pt x="443547" y="323364"/>
                </a:lnTo>
                <a:lnTo>
                  <a:pt x="501650" y="128270"/>
                </a:lnTo>
                <a:lnTo>
                  <a:pt x="511378" y="119379"/>
                </a:lnTo>
                <a:lnTo>
                  <a:pt x="516851" y="119379"/>
                </a:lnTo>
                <a:lnTo>
                  <a:pt x="519442" y="120650"/>
                </a:lnTo>
                <a:lnTo>
                  <a:pt x="521766" y="121920"/>
                </a:lnTo>
                <a:lnTo>
                  <a:pt x="523722" y="124460"/>
                </a:lnTo>
                <a:lnTo>
                  <a:pt x="532903" y="135889"/>
                </a:lnTo>
                <a:lnTo>
                  <a:pt x="525995" y="135889"/>
                </a:lnTo>
                <a:lnTo>
                  <a:pt x="503910" y="139700"/>
                </a:lnTo>
                <a:lnTo>
                  <a:pt x="519194" y="158727"/>
                </a:lnTo>
                <a:lnTo>
                  <a:pt x="465857" y="337820"/>
                </a:lnTo>
                <a:close/>
              </a:path>
              <a:path w="1321435" h="1151889">
                <a:moveTo>
                  <a:pt x="91831" y="175055"/>
                </a:moveTo>
                <a:lnTo>
                  <a:pt x="29121" y="143510"/>
                </a:lnTo>
                <a:lnTo>
                  <a:pt x="44196" y="123189"/>
                </a:lnTo>
                <a:lnTo>
                  <a:pt x="91831" y="175055"/>
                </a:lnTo>
                <a:close/>
              </a:path>
              <a:path w="1321435" h="1151889">
                <a:moveTo>
                  <a:pt x="453796" y="354329"/>
                </a:moveTo>
                <a:lnTo>
                  <a:pt x="448284" y="354329"/>
                </a:lnTo>
                <a:lnTo>
                  <a:pt x="445693" y="353060"/>
                </a:lnTo>
                <a:lnTo>
                  <a:pt x="91831" y="175055"/>
                </a:lnTo>
                <a:lnTo>
                  <a:pt x="44196" y="123189"/>
                </a:lnTo>
                <a:lnTo>
                  <a:pt x="45598" y="123189"/>
                </a:lnTo>
                <a:lnTo>
                  <a:pt x="443547" y="323364"/>
                </a:lnTo>
                <a:lnTo>
                  <a:pt x="439242" y="337820"/>
                </a:lnTo>
                <a:lnTo>
                  <a:pt x="465857" y="337820"/>
                </a:lnTo>
                <a:lnTo>
                  <a:pt x="456450" y="353060"/>
                </a:lnTo>
                <a:lnTo>
                  <a:pt x="453796" y="354329"/>
                </a:lnTo>
                <a:close/>
              </a:path>
              <a:path w="1321435" h="1151889">
                <a:moveTo>
                  <a:pt x="519194" y="158727"/>
                </a:moveTo>
                <a:lnTo>
                  <a:pt x="503910" y="139700"/>
                </a:lnTo>
                <a:lnTo>
                  <a:pt x="525995" y="135889"/>
                </a:lnTo>
                <a:lnTo>
                  <a:pt x="519194" y="158727"/>
                </a:lnTo>
                <a:close/>
              </a:path>
              <a:path w="1321435" h="1151889">
                <a:moveTo>
                  <a:pt x="662266" y="327660"/>
                </a:moveTo>
                <a:lnTo>
                  <a:pt x="657148" y="327660"/>
                </a:lnTo>
                <a:lnTo>
                  <a:pt x="654761" y="326389"/>
                </a:lnTo>
                <a:lnTo>
                  <a:pt x="652614" y="325120"/>
                </a:lnTo>
                <a:lnTo>
                  <a:pt x="650811" y="322579"/>
                </a:lnTo>
                <a:lnTo>
                  <a:pt x="519194" y="158727"/>
                </a:lnTo>
                <a:lnTo>
                  <a:pt x="525995" y="135889"/>
                </a:lnTo>
                <a:lnTo>
                  <a:pt x="532903" y="135889"/>
                </a:lnTo>
                <a:lnTo>
                  <a:pt x="660138" y="294287"/>
                </a:lnTo>
                <a:lnTo>
                  <a:pt x="650494" y="307339"/>
                </a:lnTo>
                <a:lnTo>
                  <a:pt x="682154" y="307339"/>
                </a:lnTo>
                <a:lnTo>
                  <a:pt x="670941" y="322579"/>
                </a:lnTo>
                <a:lnTo>
                  <a:pt x="669201" y="323850"/>
                </a:lnTo>
                <a:lnTo>
                  <a:pt x="667118" y="326389"/>
                </a:lnTo>
                <a:lnTo>
                  <a:pt x="664781" y="326389"/>
                </a:lnTo>
                <a:lnTo>
                  <a:pt x="662266" y="327660"/>
                </a:lnTo>
                <a:close/>
              </a:path>
              <a:path w="1321435" h="1151889">
                <a:moveTo>
                  <a:pt x="929466" y="290829"/>
                </a:moveTo>
                <a:lnTo>
                  <a:pt x="874699" y="290829"/>
                </a:lnTo>
                <a:lnTo>
                  <a:pt x="875935" y="275220"/>
                </a:lnTo>
                <a:lnTo>
                  <a:pt x="1113332" y="232410"/>
                </a:lnTo>
                <a:lnTo>
                  <a:pt x="1118692" y="232410"/>
                </a:lnTo>
                <a:lnTo>
                  <a:pt x="1121219" y="233679"/>
                </a:lnTo>
                <a:lnTo>
                  <a:pt x="1123492" y="234950"/>
                </a:lnTo>
                <a:lnTo>
                  <a:pt x="1125410" y="236220"/>
                </a:lnTo>
                <a:lnTo>
                  <a:pt x="1126147" y="237489"/>
                </a:lnTo>
                <a:lnTo>
                  <a:pt x="1105039" y="237489"/>
                </a:lnTo>
                <a:lnTo>
                  <a:pt x="1087857" y="263060"/>
                </a:lnTo>
                <a:lnTo>
                  <a:pt x="929466" y="290829"/>
                </a:lnTo>
                <a:close/>
              </a:path>
              <a:path w="1321435" h="1151889">
                <a:moveTo>
                  <a:pt x="1087857" y="263060"/>
                </a:moveTo>
                <a:lnTo>
                  <a:pt x="1105039" y="237489"/>
                </a:lnTo>
                <a:lnTo>
                  <a:pt x="1117803" y="257810"/>
                </a:lnTo>
                <a:lnTo>
                  <a:pt x="1087857" y="263060"/>
                </a:lnTo>
                <a:close/>
              </a:path>
              <a:path w="1321435" h="1151889">
                <a:moveTo>
                  <a:pt x="1240815" y="443726"/>
                </a:moveTo>
                <a:lnTo>
                  <a:pt x="1012837" y="406400"/>
                </a:lnTo>
                <a:lnTo>
                  <a:pt x="1002207" y="394970"/>
                </a:lnTo>
                <a:lnTo>
                  <a:pt x="1002309" y="392429"/>
                </a:lnTo>
                <a:lnTo>
                  <a:pt x="1003033" y="389889"/>
                </a:lnTo>
                <a:lnTo>
                  <a:pt x="1004341" y="387350"/>
                </a:lnTo>
                <a:lnTo>
                  <a:pt x="1087857" y="263060"/>
                </a:lnTo>
                <a:lnTo>
                  <a:pt x="1117803" y="257810"/>
                </a:lnTo>
                <a:lnTo>
                  <a:pt x="1105039" y="237489"/>
                </a:lnTo>
                <a:lnTo>
                  <a:pt x="1126147" y="237489"/>
                </a:lnTo>
                <a:lnTo>
                  <a:pt x="1126883" y="238760"/>
                </a:lnTo>
                <a:lnTo>
                  <a:pt x="1127848" y="241300"/>
                </a:lnTo>
                <a:lnTo>
                  <a:pt x="1128255" y="243839"/>
                </a:lnTo>
                <a:lnTo>
                  <a:pt x="1128090" y="246379"/>
                </a:lnTo>
                <a:lnTo>
                  <a:pt x="1127353" y="248920"/>
                </a:lnTo>
                <a:lnTo>
                  <a:pt x="1126096" y="251460"/>
                </a:lnTo>
                <a:lnTo>
                  <a:pt x="1039052" y="381000"/>
                </a:lnTo>
                <a:lnTo>
                  <a:pt x="1016914" y="381000"/>
                </a:lnTo>
                <a:lnTo>
                  <a:pt x="1025397" y="401320"/>
                </a:lnTo>
                <a:lnTo>
                  <a:pt x="1141021" y="401320"/>
                </a:lnTo>
                <a:lnTo>
                  <a:pt x="1280642" y="424179"/>
                </a:lnTo>
                <a:lnTo>
                  <a:pt x="1283360" y="425450"/>
                </a:lnTo>
                <a:lnTo>
                  <a:pt x="1272209" y="425450"/>
                </a:lnTo>
                <a:lnTo>
                  <a:pt x="1240815" y="443726"/>
                </a:lnTo>
                <a:close/>
              </a:path>
              <a:path w="1321435" h="1151889">
                <a:moveTo>
                  <a:pt x="874699" y="290829"/>
                </a:moveTo>
                <a:lnTo>
                  <a:pt x="859802" y="278129"/>
                </a:lnTo>
                <a:lnTo>
                  <a:pt x="875935" y="275220"/>
                </a:lnTo>
                <a:lnTo>
                  <a:pt x="874699" y="290829"/>
                </a:lnTo>
                <a:close/>
              </a:path>
              <a:path w="1321435" h="1151889">
                <a:moveTo>
                  <a:pt x="670623" y="307339"/>
                </a:moveTo>
                <a:lnTo>
                  <a:pt x="650494" y="307339"/>
                </a:lnTo>
                <a:lnTo>
                  <a:pt x="660138" y="294287"/>
                </a:lnTo>
                <a:lnTo>
                  <a:pt x="670623" y="307339"/>
                </a:lnTo>
                <a:close/>
              </a:path>
              <a:path w="1321435" h="1151889">
                <a:moveTo>
                  <a:pt x="439242" y="337820"/>
                </a:moveTo>
                <a:lnTo>
                  <a:pt x="443547" y="323364"/>
                </a:lnTo>
                <a:lnTo>
                  <a:pt x="457136" y="330200"/>
                </a:lnTo>
                <a:lnTo>
                  <a:pt x="439242" y="337820"/>
                </a:lnTo>
                <a:close/>
              </a:path>
              <a:path w="1321435" h="1151889">
                <a:moveTo>
                  <a:pt x="1025397" y="401320"/>
                </a:moveTo>
                <a:lnTo>
                  <a:pt x="1016914" y="381000"/>
                </a:lnTo>
                <a:lnTo>
                  <a:pt x="1036857" y="384265"/>
                </a:lnTo>
                <a:lnTo>
                  <a:pt x="1025397" y="401320"/>
                </a:lnTo>
                <a:close/>
              </a:path>
              <a:path w="1321435" h="1151889">
                <a:moveTo>
                  <a:pt x="1036857" y="384265"/>
                </a:moveTo>
                <a:lnTo>
                  <a:pt x="1016914" y="381000"/>
                </a:lnTo>
                <a:lnTo>
                  <a:pt x="1039052" y="381000"/>
                </a:lnTo>
                <a:lnTo>
                  <a:pt x="1036857" y="384265"/>
                </a:lnTo>
                <a:close/>
              </a:path>
              <a:path w="1321435" h="1151889">
                <a:moveTo>
                  <a:pt x="1141021" y="401320"/>
                </a:moveTo>
                <a:lnTo>
                  <a:pt x="1025397" y="401320"/>
                </a:lnTo>
                <a:lnTo>
                  <a:pt x="1036857" y="384265"/>
                </a:lnTo>
                <a:lnTo>
                  <a:pt x="1141021" y="401320"/>
                </a:lnTo>
                <a:close/>
              </a:path>
              <a:path w="1321435" h="1151889">
                <a:moveTo>
                  <a:pt x="280949" y="417829"/>
                </a:moveTo>
                <a:lnTo>
                  <a:pt x="265998" y="401626"/>
                </a:lnTo>
                <a:lnTo>
                  <a:pt x="287947" y="397510"/>
                </a:lnTo>
                <a:lnTo>
                  <a:pt x="280949" y="417829"/>
                </a:lnTo>
                <a:close/>
              </a:path>
              <a:path w="1321435" h="1151889">
                <a:moveTo>
                  <a:pt x="299618" y="417829"/>
                </a:moveTo>
                <a:lnTo>
                  <a:pt x="280949" y="417829"/>
                </a:lnTo>
                <a:lnTo>
                  <a:pt x="287947" y="397510"/>
                </a:lnTo>
                <a:lnTo>
                  <a:pt x="296144" y="397510"/>
                </a:lnTo>
                <a:lnTo>
                  <a:pt x="299643" y="401320"/>
                </a:lnTo>
                <a:lnTo>
                  <a:pt x="301244" y="403860"/>
                </a:lnTo>
                <a:lnTo>
                  <a:pt x="302361" y="406400"/>
                </a:lnTo>
                <a:lnTo>
                  <a:pt x="302920" y="408939"/>
                </a:lnTo>
                <a:lnTo>
                  <a:pt x="302920" y="411479"/>
                </a:lnTo>
                <a:lnTo>
                  <a:pt x="302348" y="414020"/>
                </a:lnTo>
                <a:lnTo>
                  <a:pt x="301231" y="416560"/>
                </a:lnTo>
                <a:lnTo>
                  <a:pt x="299618" y="417829"/>
                </a:lnTo>
                <a:close/>
              </a:path>
              <a:path w="1321435" h="1151889">
                <a:moveTo>
                  <a:pt x="213465" y="626465"/>
                </a:moveTo>
                <a:lnTo>
                  <a:pt x="5092" y="472439"/>
                </a:lnTo>
                <a:lnTo>
                  <a:pt x="3124" y="469900"/>
                </a:lnTo>
                <a:lnTo>
                  <a:pt x="1574" y="468629"/>
                </a:lnTo>
                <a:lnTo>
                  <a:pt x="520" y="466089"/>
                </a:lnTo>
                <a:lnTo>
                  <a:pt x="0" y="463550"/>
                </a:lnTo>
                <a:lnTo>
                  <a:pt x="38" y="459739"/>
                </a:lnTo>
                <a:lnTo>
                  <a:pt x="635" y="457200"/>
                </a:lnTo>
                <a:lnTo>
                  <a:pt x="1765" y="454660"/>
                </a:lnTo>
                <a:lnTo>
                  <a:pt x="3378" y="453389"/>
                </a:lnTo>
                <a:lnTo>
                  <a:pt x="5397" y="450850"/>
                </a:lnTo>
                <a:lnTo>
                  <a:pt x="7734" y="449579"/>
                </a:lnTo>
                <a:lnTo>
                  <a:pt x="10299" y="449579"/>
                </a:lnTo>
                <a:lnTo>
                  <a:pt x="265998" y="401626"/>
                </a:lnTo>
                <a:lnTo>
                  <a:pt x="280949" y="417829"/>
                </a:lnTo>
                <a:lnTo>
                  <a:pt x="299618" y="417829"/>
                </a:lnTo>
                <a:lnTo>
                  <a:pt x="297586" y="420370"/>
                </a:lnTo>
                <a:lnTo>
                  <a:pt x="295224" y="421639"/>
                </a:lnTo>
                <a:lnTo>
                  <a:pt x="292633" y="421639"/>
                </a:lnTo>
                <a:lnTo>
                  <a:pt x="130108" y="452120"/>
                </a:lnTo>
                <a:lnTo>
                  <a:pt x="20193" y="452120"/>
                </a:lnTo>
                <a:lnTo>
                  <a:pt x="14985" y="473710"/>
                </a:lnTo>
                <a:lnTo>
                  <a:pt x="49399" y="473710"/>
                </a:lnTo>
                <a:lnTo>
                  <a:pt x="241817" y="615950"/>
                </a:lnTo>
                <a:lnTo>
                  <a:pt x="228828" y="615950"/>
                </a:lnTo>
                <a:lnTo>
                  <a:pt x="213465" y="626465"/>
                </a:lnTo>
                <a:close/>
              </a:path>
              <a:path w="1321435" h="1151889">
                <a:moveTo>
                  <a:pt x="1276565" y="449579"/>
                </a:moveTo>
                <a:lnTo>
                  <a:pt x="1240815" y="443726"/>
                </a:lnTo>
                <a:lnTo>
                  <a:pt x="1272209" y="425450"/>
                </a:lnTo>
                <a:lnTo>
                  <a:pt x="1276565" y="449579"/>
                </a:lnTo>
                <a:close/>
              </a:path>
              <a:path w="1321435" h="1151889">
                <a:moveTo>
                  <a:pt x="1282817" y="449579"/>
                </a:moveTo>
                <a:lnTo>
                  <a:pt x="1276565" y="449579"/>
                </a:lnTo>
                <a:lnTo>
                  <a:pt x="1272209" y="425450"/>
                </a:lnTo>
                <a:lnTo>
                  <a:pt x="1283360" y="425450"/>
                </a:lnTo>
                <a:lnTo>
                  <a:pt x="1285849" y="426720"/>
                </a:lnTo>
                <a:lnTo>
                  <a:pt x="1287983" y="427989"/>
                </a:lnTo>
                <a:lnTo>
                  <a:pt x="1289634" y="430529"/>
                </a:lnTo>
                <a:lnTo>
                  <a:pt x="1290751" y="433070"/>
                </a:lnTo>
                <a:lnTo>
                  <a:pt x="1291272" y="435610"/>
                </a:lnTo>
                <a:lnTo>
                  <a:pt x="1291158" y="439420"/>
                </a:lnTo>
                <a:lnTo>
                  <a:pt x="1290421" y="441960"/>
                </a:lnTo>
                <a:lnTo>
                  <a:pt x="1289100" y="444500"/>
                </a:lnTo>
                <a:lnTo>
                  <a:pt x="1287272" y="445770"/>
                </a:lnTo>
                <a:lnTo>
                  <a:pt x="1284998" y="448310"/>
                </a:lnTo>
                <a:lnTo>
                  <a:pt x="1282817" y="449579"/>
                </a:lnTo>
                <a:close/>
              </a:path>
              <a:path w="1321435" h="1151889">
                <a:moveTo>
                  <a:pt x="1315961" y="716279"/>
                </a:moveTo>
                <a:lnTo>
                  <a:pt x="1302143" y="716279"/>
                </a:lnTo>
                <a:lnTo>
                  <a:pt x="1309598" y="693420"/>
                </a:lnTo>
                <a:lnTo>
                  <a:pt x="1259531" y="690305"/>
                </a:lnTo>
                <a:lnTo>
                  <a:pt x="1062545" y="570229"/>
                </a:lnTo>
                <a:lnTo>
                  <a:pt x="1060462" y="567689"/>
                </a:lnTo>
                <a:lnTo>
                  <a:pt x="1058760" y="566420"/>
                </a:lnTo>
                <a:lnTo>
                  <a:pt x="1057490" y="563879"/>
                </a:lnTo>
                <a:lnTo>
                  <a:pt x="1056716" y="561339"/>
                </a:lnTo>
                <a:lnTo>
                  <a:pt x="1056487" y="558800"/>
                </a:lnTo>
                <a:lnTo>
                  <a:pt x="1056779" y="556260"/>
                </a:lnTo>
                <a:lnTo>
                  <a:pt x="1057605" y="553720"/>
                </a:lnTo>
                <a:lnTo>
                  <a:pt x="1058926" y="551179"/>
                </a:lnTo>
                <a:lnTo>
                  <a:pt x="1060678" y="549910"/>
                </a:lnTo>
                <a:lnTo>
                  <a:pt x="1062786" y="547370"/>
                </a:lnTo>
                <a:lnTo>
                  <a:pt x="1240815" y="443726"/>
                </a:lnTo>
                <a:lnTo>
                  <a:pt x="1276565" y="449579"/>
                </a:lnTo>
                <a:lnTo>
                  <a:pt x="1282817" y="449579"/>
                </a:lnTo>
                <a:lnTo>
                  <a:pt x="1112661" y="548639"/>
                </a:lnTo>
                <a:lnTo>
                  <a:pt x="1075817" y="548639"/>
                </a:lnTo>
                <a:lnTo>
                  <a:pt x="1075575" y="570229"/>
                </a:lnTo>
                <a:lnTo>
                  <a:pt x="1111237" y="570229"/>
                </a:lnTo>
                <a:lnTo>
                  <a:pt x="1315427" y="694689"/>
                </a:lnTo>
                <a:lnTo>
                  <a:pt x="1317637" y="697229"/>
                </a:lnTo>
                <a:lnTo>
                  <a:pt x="1319428" y="698500"/>
                </a:lnTo>
                <a:lnTo>
                  <a:pt x="1320685" y="701039"/>
                </a:lnTo>
                <a:lnTo>
                  <a:pt x="1321371" y="703579"/>
                </a:lnTo>
                <a:lnTo>
                  <a:pt x="1321435" y="707389"/>
                </a:lnTo>
                <a:lnTo>
                  <a:pt x="1320888" y="709929"/>
                </a:lnTo>
                <a:lnTo>
                  <a:pt x="1319758" y="712470"/>
                </a:lnTo>
                <a:lnTo>
                  <a:pt x="1318082" y="715010"/>
                </a:lnTo>
                <a:lnTo>
                  <a:pt x="1315961" y="716279"/>
                </a:lnTo>
                <a:close/>
              </a:path>
              <a:path w="1321435" h="1151889">
                <a:moveTo>
                  <a:pt x="14985" y="473710"/>
                </a:moveTo>
                <a:lnTo>
                  <a:pt x="20193" y="452120"/>
                </a:lnTo>
                <a:lnTo>
                  <a:pt x="42435" y="468562"/>
                </a:lnTo>
                <a:lnTo>
                  <a:pt x="14985" y="473710"/>
                </a:lnTo>
                <a:close/>
              </a:path>
              <a:path w="1321435" h="1151889">
                <a:moveTo>
                  <a:pt x="42435" y="468562"/>
                </a:moveTo>
                <a:lnTo>
                  <a:pt x="20193" y="452120"/>
                </a:lnTo>
                <a:lnTo>
                  <a:pt x="130108" y="452120"/>
                </a:lnTo>
                <a:lnTo>
                  <a:pt x="42435" y="468562"/>
                </a:lnTo>
                <a:close/>
              </a:path>
              <a:path w="1321435" h="1151889">
                <a:moveTo>
                  <a:pt x="49399" y="473710"/>
                </a:moveTo>
                <a:lnTo>
                  <a:pt x="14985" y="473710"/>
                </a:lnTo>
                <a:lnTo>
                  <a:pt x="42435" y="468562"/>
                </a:lnTo>
                <a:lnTo>
                  <a:pt x="49399" y="473710"/>
                </a:lnTo>
                <a:close/>
              </a:path>
              <a:path w="1321435" h="1151889">
                <a:moveTo>
                  <a:pt x="1075575" y="570229"/>
                </a:moveTo>
                <a:lnTo>
                  <a:pt x="1075817" y="548639"/>
                </a:lnTo>
                <a:lnTo>
                  <a:pt x="1093816" y="559610"/>
                </a:lnTo>
                <a:lnTo>
                  <a:pt x="1075575" y="570229"/>
                </a:lnTo>
                <a:close/>
              </a:path>
              <a:path w="1321435" h="1151889">
                <a:moveTo>
                  <a:pt x="1093816" y="559610"/>
                </a:moveTo>
                <a:lnTo>
                  <a:pt x="1075817" y="548639"/>
                </a:lnTo>
                <a:lnTo>
                  <a:pt x="1112661" y="548639"/>
                </a:lnTo>
                <a:lnTo>
                  <a:pt x="1093816" y="559610"/>
                </a:lnTo>
                <a:close/>
              </a:path>
              <a:path w="1321435" h="1151889">
                <a:moveTo>
                  <a:pt x="1111237" y="570229"/>
                </a:moveTo>
                <a:lnTo>
                  <a:pt x="1075575" y="570229"/>
                </a:lnTo>
                <a:lnTo>
                  <a:pt x="1093816" y="559610"/>
                </a:lnTo>
                <a:lnTo>
                  <a:pt x="1111237" y="570229"/>
                </a:lnTo>
                <a:close/>
              </a:path>
              <a:path w="1321435" h="1151889">
                <a:moveTo>
                  <a:pt x="228447" y="637539"/>
                </a:moveTo>
                <a:lnTo>
                  <a:pt x="213465" y="626465"/>
                </a:lnTo>
                <a:lnTo>
                  <a:pt x="228828" y="615950"/>
                </a:lnTo>
                <a:lnTo>
                  <a:pt x="228447" y="637539"/>
                </a:lnTo>
                <a:close/>
              </a:path>
              <a:path w="1321435" h="1151889">
                <a:moveTo>
                  <a:pt x="243141" y="637539"/>
                </a:moveTo>
                <a:lnTo>
                  <a:pt x="228447" y="637539"/>
                </a:lnTo>
                <a:lnTo>
                  <a:pt x="228828" y="615950"/>
                </a:lnTo>
                <a:lnTo>
                  <a:pt x="241817" y="615950"/>
                </a:lnTo>
                <a:lnTo>
                  <a:pt x="243535" y="617220"/>
                </a:lnTo>
                <a:lnTo>
                  <a:pt x="245516" y="618489"/>
                </a:lnTo>
                <a:lnTo>
                  <a:pt x="247065" y="621029"/>
                </a:lnTo>
                <a:lnTo>
                  <a:pt x="248119" y="623570"/>
                </a:lnTo>
                <a:lnTo>
                  <a:pt x="248640" y="626110"/>
                </a:lnTo>
                <a:lnTo>
                  <a:pt x="248589" y="628650"/>
                </a:lnTo>
                <a:lnTo>
                  <a:pt x="247980" y="631189"/>
                </a:lnTo>
                <a:lnTo>
                  <a:pt x="246824" y="633729"/>
                </a:lnTo>
                <a:lnTo>
                  <a:pt x="245186" y="635000"/>
                </a:lnTo>
                <a:lnTo>
                  <a:pt x="243141" y="637539"/>
                </a:lnTo>
                <a:close/>
              </a:path>
              <a:path w="1321435" h="1151889">
                <a:moveTo>
                  <a:pt x="22034" y="786129"/>
                </a:moveTo>
                <a:lnTo>
                  <a:pt x="16522" y="786129"/>
                </a:lnTo>
                <a:lnTo>
                  <a:pt x="14008" y="784860"/>
                </a:lnTo>
                <a:lnTo>
                  <a:pt x="11810" y="782320"/>
                </a:lnTo>
                <a:lnTo>
                  <a:pt x="10058" y="781050"/>
                </a:lnTo>
                <a:lnTo>
                  <a:pt x="8813" y="778510"/>
                </a:lnTo>
                <a:lnTo>
                  <a:pt x="8153" y="774700"/>
                </a:lnTo>
                <a:lnTo>
                  <a:pt x="8102" y="772160"/>
                </a:lnTo>
                <a:lnTo>
                  <a:pt x="8648" y="769620"/>
                </a:lnTo>
                <a:lnTo>
                  <a:pt x="9791" y="767079"/>
                </a:lnTo>
                <a:lnTo>
                  <a:pt x="11468" y="764539"/>
                </a:lnTo>
                <a:lnTo>
                  <a:pt x="13589" y="763270"/>
                </a:lnTo>
                <a:lnTo>
                  <a:pt x="213465" y="626465"/>
                </a:lnTo>
                <a:lnTo>
                  <a:pt x="228447" y="637539"/>
                </a:lnTo>
                <a:lnTo>
                  <a:pt x="243141" y="637539"/>
                </a:lnTo>
                <a:lnTo>
                  <a:pt x="68829" y="755818"/>
                </a:lnTo>
                <a:lnTo>
                  <a:pt x="19456" y="760729"/>
                </a:lnTo>
                <a:lnTo>
                  <a:pt x="27901" y="783589"/>
                </a:lnTo>
                <a:lnTo>
                  <a:pt x="46623" y="783589"/>
                </a:lnTo>
                <a:lnTo>
                  <a:pt x="22034" y="786129"/>
                </a:lnTo>
                <a:close/>
              </a:path>
              <a:path w="1321435" h="1151889">
                <a:moveTo>
                  <a:pt x="1113732" y="960119"/>
                </a:moveTo>
                <a:lnTo>
                  <a:pt x="1089279" y="960119"/>
                </a:lnTo>
                <a:lnTo>
                  <a:pt x="1109192" y="946150"/>
                </a:lnTo>
                <a:lnTo>
                  <a:pt x="1078325" y="922552"/>
                </a:lnTo>
                <a:lnTo>
                  <a:pt x="1010780" y="690879"/>
                </a:lnTo>
                <a:lnTo>
                  <a:pt x="1010310" y="688339"/>
                </a:lnTo>
                <a:lnTo>
                  <a:pt x="1010399" y="685800"/>
                </a:lnTo>
                <a:lnTo>
                  <a:pt x="1018463" y="675639"/>
                </a:lnTo>
                <a:lnTo>
                  <a:pt x="1023785" y="675639"/>
                </a:lnTo>
                <a:lnTo>
                  <a:pt x="1166691" y="684529"/>
                </a:lnTo>
                <a:lnTo>
                  <a:pt x="1035164" y="684529"/>
                </a:lnTo>
                <a:lnTo>
                  <a:pt x="1022172" y="701039"/>
                </a:lnTo>
                <a:lnTo>
                  <a:pt x="1040305" y="702168"/>
                </a:lnTo>
                <a:lnTo>
                  <a:pt x="1113650" y="953769"/>
                </a:lnTo>
                <a:lnTo>
                  <a:pt x="1114132" y="956310"/>
                </a:lnTo>
                <a:lnTo>
                  <a:pt x="1114044" y="958850"/>
                </a:lnTo>
                <a:lnTo>
                  <a:pt x="1113732" y="960119"/>
                </a:lnTo>
                <a:close/>
              </a:path>
              <a:path w="1321435" h="1151889">
                <a:moveTo>
                  <a:pt x="1040305" y="702168"/>
                </a:moveTo>
                <a:lnTo>
                  <a:pt x="1022172" y="701039"/>
                </a:lnTo>
                <a:lnTo>
                  <a:pt x="1035164" y="684529"/>
                </a:lnTo>
                <a:lnTo>
                  <a:pt x="1040305" y="702168"/>
                </a:lnTo>
                <a:close/>
              </a:path>
              <a:path w="1321435" h="1151889">
                <a:moveTo>
                  <a:pt x="1310779" y="718820"/>
                </a:moveTo>
                <a:lnTo>
                  <a:pt x="1307985" y="718820"/>
                </a:lnTo>
                <a:lnTo>
                  <a:pt x="1040305" y="702168"/>
                </a:lnTo>
                <a:lnTo>
                  <a:pt x="1035164" y="684529"/>
                </a:lnTo>
                <a:lnTo>
                  <a:pt x="1166691" y="684529"/>
                </a:lnTo>
                <a:lnTo>
                  <a:pt x="1259531" y="690305"/>
                </a:lnTo>
                <a:lnTo>
                  <a:pt x="1302143" y="716279"/>
                </a:lnTo>
                <a:lnTo>
                  <a:pt x="1315961" y="716279"/>
                </a:lnTo>
                <a:lnTo>
                  <a:pt x="1313484" y="717550"/>
                </a:lnTo>
                <a:lnTo>
                  <a:pt x="1310779" y="718820"/>
                </a:lnTo>
                <a:close/>
              </a:path>
              <a:path w="1321435" h="1151889">
                <a:moveTo>
                  <a:pt x="1302143" y="716279"/>
                </a:moveTo>
                <a:lnTo>
                  <a:pt x="1259531" y="690305"/>
                </a:lnTo>
                <a:lnTo>
                  <a:pt x="1309598" y="693420"/>
                </a:lnTo>
                <a:lnTo>
                  <a:pt x="1302143" y="716279"/>
                </a:lnTo>
                <a:close/>
              </a:path>
              <a:path w="1321435" h="1151889">
                <a:moveTo>
                  <a:pt x="46623" y="783589"/>
                </a:moveTo>
                <a:lnTo>
                  <a:pt x="27901" y="783589"/>
                </a:lnTo>
                <a:lnTo>
                  <a:pt x="68829" y="755818"/>
                </a:lnTo>
                <a:lnTo>
                  <a:pt x="351409" y="727710"/>
                </a:lnTo>
                <a:lnTo>
                  <a:pt x="356831" y="727710"/>
                </a:lnTo>
                <a:lnTo>
                  <a:pt x="364883" y="736600"/>
                </a:lnTo>
                <a:lnTo>
                  <a:pt x="340474" y="736600"/>
                </a:lnTo>
                <a:lnTo>
                  <a:pt x="335621" y="753737"/>
                </a:lnTo>
                <a:lnTo>
                  <a:pt x="46623" y="783589"/>
                </a:lnTo>
                <a:close/>
              </a:path>
              <a:path w="1321435" h="1151889">
                <a:moveTo>
                  <a:pt x="335621" y="753737"/>
                </a:moveTo>
                <a:lnTo>
                  <a:pt x="340474" y="736600"/>
                </a:lnTo>
                <a:lnTo>
                  <a:pt x="353987" y="751839"/>
                </a:lnTo>
                <a:lnTo>
                  <a:pt x="335621" y="753737"/>
                </a:lnTo>
                <a:close/>
              </a:path>
              <a:path w="1321435" h="1151889">
                <a:moveTo>
                  <a:pt x="299643" y="944880"/>
                </a:moveTo>
                <a:lnTo>
                  <a:pt x="296900" y="944880"/>
                </a:lnTo>
                <a:lnTo>
                  <a:pt x="294233" y="943610"/>
                </a:lnTo>
                <a:lnTo>
                  <a:pt x="285711" y="930910"/>
                </a:lnTo>
                <a:lnTo>
                  <a:pt x="286169" y="928369"/>
                </a:lnTo>
                <a:lnTo>
                  <a:pt x="335621" y="753737"/>
                </a:lnTo>
                <a:lnTo>
                  <a:pt x="353987" y="751839"/>
                </a:lnTo>
                <a:lnTo>
                  <a:pt x="340474" y="736600"/>
                </a:lnTo>
                <a:lnTo>
                  <a:pt x="364883" y="736600"/>
                </a:lnTo>
                <a:lnTo>
                  <a:pt x="365239" y="737870"/>
                </a:lnTo>
                <a:lnTo>
                  <a:pt x="365379" y="740410"/>
                </a:lnTo>
                <a:lnTo>
                  <a:pt x="364921" y="742950"/>
                </a:lnTo>
                <a:lnTo>
                  <a:pt x="319084" y="904816"/>
                </a:lnTo>
                <a:lnTo>
                  <a:pt x="291973" y="920750"/>
                </a:lnTo>
                <a:lnTo>
                  <a:pt x="310616" y="934719"/>
                </a:lnTo>
                <a:lnTo>
                  <a:pt x="317950" y="934719"/>
                </a:lnTo>
                <a:lnTo>
                  <a:pt x="304825" y="942339"/>
                </a:lnTo>
                <a:lnTo>
                  <a:pt x="302323" y="943610"/>
                </a:lnTo>
                <a:lnTo>
                  <a:pt x="299643" y="944880"/>
                </a:lnTo>
                <a:close/>
              </a:path>
              <a:path w="1321435" h="1151889">
                <a:moveTo>
                  <a:pt x="820928" y="1040130"/>
                </a:moveTo>
                <a:lnTo>
                  <a:pt x="795032" y="1040130"/>
                </a:lnTo>
                <a:lnTo>
                  <a:pt x="818197" y="1035050"/>
                </a:lnTo>
                <a:lnTo>
                  <a:pt x="800469" y="1007825"/>
                </a:lnTo>
                <a:lnTo>
                  <a:pt x="841413" y="764539"/>
                </a:lnTo>
                <a:lnTo>
                  <a:pt x="842111" y="762000"/>
                </a:lnTo>
                <a:lnTo>
                  <a:pt x="843305" y="759460"/>
                </a:lnTo>
                <a:lnTo>
                  <a:pt x="844943" y="758189"/>
                </a:lnTo>
                <a:lnTo>
                  <a:pt x="846975" y="755650"/>
                </a:lnTo>
                <a:lnTo>
                  <a:pt x="849287" y="755650"/>
                </a:lnTo>
                <a:lnTo>
                  <a:pt x="851801" y="754379"/>
                </a:lnTo>
                <a:lnTo>
                  <a:pt x="856996" y="754379"/>
                </a:lnTo>
                <a:lnTo>
                  <a:pt x="859447" y="755650"/>
                </a:lnTo>
                <a:lnTo>
                  <a:pt x="861669" y="756920"/>
                </a:lnTo>
                <a:lnTo>
                  <a:pt x="876620" y="768350"/>
                </a:lnTo>
                <a:lnTo>
                  <a:pt x="866457" y="768350"/>
                </a:lnTo>
                <a:lnTo>
                  <a:pt x="846201" y="777239"/>
                </a:lnTo>
                <a:lnTo>
                  <a:pt x="862837" y="789957"/>
                </a:lnTo>
                <a:lnTo>
                  <a:pt x="820928" y="1040130"/>
                </a:lnTo>
                <a:close/>
              </a:path>
              <a:path w="1321435" h="1151889">
                <a:moveTo>
                  <a:pt x="27901" y="783589"/>
                </a:moveTo>
                <a:lnTo>
                  <a:pt x="19456" y="760729"/>
                </a:lnTo>
                <a:lnTo>
                  <a:pt x="68829" y="755818"/>
                </a:lnTo>
                <a:lnTo>
                  <a:pt x="27901" y="783589"/>
                </a:lnTo>
                <a:close/>
              </a:path>
              <a:path w="1321435" h="1151889">
                <a:moveTo>
                  <a:pt x="862837" y="789957"/>
                </a:moveTo>
                <a:lnTo>
                  <a:pt x="846201" y="777239"/>
                </a:lnTo>
                <a:lnTo>
                  <a:pt x="866457" y="768350"/>
                </a:lnTo>
                <a:lnTo>
                  <a:pt x="862837" y="789957"/>
                </a:lnTo>
                <a:close/>
              </a:path>
              <a:path w="1321435" h="1151889">
                <a:moveTo>
                  <a:pt x="1106309" y="969010"/>
                </a:moveTo>
                <a:lnTo>
                  <a:pt x="1098486" y="969010"/>
                </a:lnTo>
                <a:lnTo>
                  <a:pt x="1095997" y="967739"/>
                </a:lnTo>
                <a:lnTo>
                  <a:pt x="1093736" y="966469"/>
                </a:lnTo>
                <a:lnTo>
                  <a:pt x="862837" y="789957"/>
                </a:lnTo>
                <a:lnTo>
                  <a:pt x="866457" y="768350"/>
                </a:lnTo>
                <a:lnTo>
                  <a:pt x="876620" y="768350"/>
                </a:lnTo>
                <a:lnTo>
                  <a:pt x="1078325" y="922552"/>
                </a:lnTo>
                <a:lnTo>
                  <a:pt x="1089279" y="960119"/>
                </a:lnTo>
                <a:lnTo>
                  <a:pt x="1113732" y="960119"/>
                </a:lnTo>
                <a:lnTo>
                  <a:pt x="1113421" y="961389"/>
                </a:lnTo>
                <a:lnTo>
                  <a:pt x="1112278" y="963930"/>
                </a:lnTo>
                <a:lnTo>
                  <a:pt x="1110653" y="965200"/>
                </a:lnTo>
                <a:lnTo>
                  <a:pt x="1108633" y="967739"/>
                </a:lnTo>
                <a:lnTo>
                  <a:pt x="1106309" y="969010"/>
                </a:lnTo>
                <a:close/>
              </a:path>
              <a:path w="1321435" h="1151889">
                <a:moveTo>
                  <a:pt x="536022" y="1137919"/>
                </a:moveTo>
                <a:lnTo>
                  <a:pt x="534365" y="1137919"/>
                </a:lnTo>
                <a:lnTo>
                  <a:pt x="526856" y="1087143"/>
                </a:lnTo>
                <a:lnTo>
                  <a:pt x="632663" y="787400"/>
                </a:lnTo>
                <a:lnTo>
                  <a:pt x="640384" y="779779"/>
                </a:lnTo>
                <a:lnTo>
                  <a:pt x="648716" y="779779"/>
                </a:lnTo>
                <a:lnTo>
                  <a:pt x="651268" y="781050"/>
                </a:lnTo>
                <a:lnTo>
                  <a:pt x="653491" y="782320"/>
                </a:lnTo>
                <a:lnTo>
                  <a:pt x="655281" y="784860"/>
                </a:lnTo>
                <a:lnTo>
                  <a:pt x="662724" y="796289"/>
                </a:lnTo>
                <a:lnTo>
                  <a:pt x="656615" y="796289"/>
                </a:lnTo>
                <a:lnTo>
                  <a:pt x="633984" y="798829"/>
                </a:lnTo>
                <a:lnTo>
                  <a:pt x="648078" y="820474"/>
                </a:lnTo>
                <a:lnTo>
                  <a:pt x="536022" y="1137919"/>
                </a:lnTo>
                <a:close/>
              </a:path>
              <a:path w="1321435" h="1151889">
                <a:moveTo>
                  <a:pt x="648078" y="820474"/>
                </a:moveTo>
                <a:lnTo>
                  <a:pt x="633984" y="798829"/>
                </a:lnTo>
                <a:lnTo>
                  <a:pt x="656615" y="796289"/>
                </a:lnTo>
                <a:lnTo>
                  <a:pt x="648078" y="820474"/>
                </a:lnTo>
                <a:close/>
              </a:path>
              <a:path w="1321435" h="1151889">
                <a:moveTo>
                  <a:pt x="808761" y="1055369"/>
                </a:moveTo>
                <a:lnTo>
                  <a:pt x="806005" y="1055369"/>
                </a:lnTo>
                <a:lnTo>
                  <a:pt x="803313" y="1054100"/>
                </a:lnTo>
                <a:lnTo>
                  <a:pt x="800823" y="1052830"/>
                </a:lnTo>
                <a:lnTo>
                  <a:pt x="798652" y="1051560"/>
                </a:lnTo>
                <a:lnTo>
                  <a:pt x="796899" y="1049019"/>
                </a:lnTo>
                <a:lnTo>
                  <a:pt x="648078" y="820474"/>
                </a:lnTo>
                <a:lnTo>
                  <a:pt x="656615" y="796289"/>
                </a:lnTo>
                <a:lnTo>
                  <a:pt x="662724" y="796289"/>
                </a:lnTo>
                <a:lnTo>
                  <a:pt x="800469" y="1007825"/>
                </a:lnTo>
                <a:lnTo>
                  <a:pt x="795032" y="1040130"/>
                </a:lnTo>
                <a:lnTo>
                  <a:pt x="820928" y="1040130"/>
                </a:lnTo>
                <a:lnTo>
                  <a:pt x="820077" y="1045210"/>
                </a:lnTo>
                <a:lnTo>
                  <a:pt x="819327" y="1047750"/>
                </a:lnTo>
                <a:lnTo>
                  <a:pt x="818019" y="1050289"/>
                </a:lnTo>
                <a:lnTo>
                  <a:pt x="816203" y="1051560"/>
                </a:lnTo>
                <a:lnTo>
                  <a:pt x="813993" y="1054100"/>
                </a:lnTo>
                <a:lnTo>
                  <a:pt x="811466" y="1054100"/>
                </a:lnTo>
                <a:lnTo>
                  <a:pt x="808761" y="1055369"/>
                </a:lnTo>
                <a:close/>
              </a:path>
              <a:path w="1321435" h="1151889">
                <a:moveTo>
                  <a:pt x="317950" y="934719"/>
                </a:moveTo>
                <a:lnTo>
                  <a:pt x="310616" y="934719"/>
                </a:lnTo>
                <a:lnTo>
                  <a:pt x="319084" y="904816"/>
                </a:lnTo>
                <a:lnTo>
                  <a:pt x="469176" y="816610"/>
                </a:lnTo>
                <a:lnTo>
                  <a:pt x="471678" y="815339"/>
                </a:lnTo>
                <a:lnTo>
                  <a:pt x="479806" y="815339"/>
                </a:lnTo>
                <a:lnTo>
                  <a:pt x="482295" y="816610"/>
                </a:lnTo>
                <a:lnTo>
                  <a:pt x="484454" y="819150"/>
                </a:lnTo>
                <a:lnTo>
                  <a:pt x="486206" y="820419"/>
                </a:lnTo>
                <a:lnTo>
                  <a:pt x="487464" y="822960"/>
                </a:lnTo>
                <a:lnTo>
                  <a:pt x="488162" y="825500"/>
                </a:lnTo>
                <a:lnTo>
                  <a:pt x="488726" y="829310"/>
                </a:lnTo>
                <a:lnTo>
                  <a:pt x="463029" y="829310"/>
                </a:lnTo>
                <a:lnTo>
                  <a:pt x="465914" y="848817"/>
                </a:lnTo>
                <a:lnTo>
                  <a:pt x="317950" y="934719"/>
                </a:lnTo>
                <a:close/>
              </a:path>
              <a:path w="1321435" h="1151889">
                <a:moveTo>
                  <a:pt x="465914" y="848817"/>
                </a:moveTo>
                <a:lnTo>
                  <a:pt x="463029" y="829310"/>
                </a:lnTo>
                <a:lnTo>
                  <a:pt x="482015" y="839469"/>
                </a:lnTo>
                <a:lnTo>
                  <a:pt x="465914" y="848817"/>
                </a:lnTo>
                <a:close/>
              </a:path>
              <a:path w="1321435" h="1151889">
                <a:moveTo>
                  <a:pt x="526110" y="1151889"/>
                </a:moveTo>
                <a:lnTo>
                  <a:pt x="517842" y="1151889"/>
                </a:lnTo>
                <a:lnTo>
                  <a:pt x="515289" y="1150619"/>
                </a:lnTo>
                <a:lnTo>
                  <a:pt x="465914" y="848817"/>
                </a:lnTo>
                <a:lnTo>
                  <a:pt x="482015" y="839469"/>
                </a:lnTo>
                <a:lnTo>
                  <a:pt x="463029" y="829310"/>
                </a:lnTo>
                <a:lnTo>
                  <a:pt x="488726" y="829310"/>
                </a:lnTo>
                <a:lnTo>
                  <a:pt x="526856" y="1087143"/>
                </a:lnTo>
                <a:lnTo>
                  <a:pt x="509828" y="1135380"/>
                </a:lnTo>
                <a:lnTo>
                  <a:pt x="534365" y="1137919"/>
                </a:lnTo>
                <a:lnTo>
                  <a:pt x="536022" y="1137919"/>
                </a:lnTo>
                <a:lnTo>
                  <a:pt x="533781" y="1144269"/>
                </a:lnTo>
                <a:lnTo>
                  <a:pt x="532561" y="1146810"/>
                </a:lnTo>
                <a:lnTo>
                  <a:pt x="530809" y="1149350"/>
                </a:lnTo>
                <a:lnTo>
                  <a:pt x="528624" y="1150619"/>
                </a:lnTo>
                <a:lnTo>
                  <a:pt x="526110" y="1151889"/>
                </a:lnTo>
                <a:close/>
              </a:path>
              <a:path w="1321435" h="1151889">
                <a:moveTo>
                  <a:pt x="310616" y="934719"/>
                </a:moveTo>
                <a:lnTo>
                  <a:pt x="291973" y="920750"/>
                </a:lnTo>
                <a:lnTo>
                  <a:pt x="319084" y="904816"/>
                </a:lnTo>
                <a:lnTo>
                  <a:pt x="310616" y="934719"/>
                </a:lnTo>
                <a:close/>
              </a:path>
              <a:path w="1321435" h="1151889">
                <a:moveTo>
                  <a:pt x="1089279" y="960119"/>
                </a:moveTo>
                <a:lnTo>
                  <a:pt x="1078325" y="922552"/>
                </a:lnTo>
                <a:lnTo>
                  <a:pt x="1109192" y="946150"/>
                </a:lnTo>
                <a:lnTo>
                  <a:pt x="1089279" y="960119"/>
                </a:lnTo>
                <a:close/>
              </a:path>
              <a:path w="1321435" h="1151889">
                <a:moveTo>
                  <a:pt x="795032" y="1040130"/>
                </a:moveTo>
                <a:lnTo>
                  <a:pt x="800469" y="1007825"/>
                </a:lnTo>
                <a:lnTo>
                  <a:pt x="818197" y="1035050"/>
                </a:lnTo>
                <a:lnTo>
                  <a:pt x="795032" y="1040130"/>
                </a:lnTo>
                <a:close/>
              </a:path>
              <a:path w="1321435" h="1151889">
                <a:moveTo>
                  <a:pt x="534365" y="1137919"/>
                </a:moveTo>
                <a:lnTo>
                  <a:pt x="509828" y="1135380"/>
                </a:lnTo>
                <a:lnTo>
                  <a:pt x="526856" y="1087143"/>
                </a:lnTo>
                <a:lnTo>
                  <a:pt x="534365" y="1137919"/>
                </a:lnTo>
                <a:close/>
              </a:path>
            </a:pathLst>
          </a:custGeom>
          <a:solidFill>
            <a:srgbClr val="92CDDD"/>
          </a:solidFill>
        </p:spPr>
        <p:txBody>
          <a:bodyPr wrap="square" lIns="0" tIns="0" rIns="0" bIns="0" rtlCol="0"/>
          <a:lstStyle/>
          <a:p/>
        </p:txBody>
      </p:sp>
      <p:sp>
        <p:nvSpPr>
          <p:cNvPr id="22" name="object 22"/>
          <p:cNvSpPr txBox="1"/>
          <p:nvPr/>
        </p:nvSpPr>
        <p:spPr>
          <a:xfrm>
            <a:off x="757897" y="4238936"/>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流</a:t>
            </a:r>
            <a:r>
              <a:rPr sz="2000" b="1" spc="-5" dirty="0">
                <a:solidFill>
                  <a:srgbClr val="6F2F9F"/>
                </a:solidFill>
                <a:latin typeface="宋体" panose="02010600030101010101" pitchFamily="2" charset="-122"/>
                <a:cs typeface="宋体" panose="02010600030101010101" pitchFamily="2" charset="-122"/>
              </a:rPr>
              <a:t>通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3" name="object 23"/>
          <p:cNvSpPr/>
          <p:nvPr/>
        </p:nvSpPr>
        <p:spPr>
          <a:xfrm>
            <a:off x="10504424" y="3996690"/>
            <a:ext cx="1295400" cy="1292860"/>
          </a:xfrm>
          <a:custGeom>
            <a:avLst/>
            <a:gdLst/>
            <a:ahLst/>
            <a:cxnLst/>
            <a:rect l="l" t="t" r="r" b="b"/>
            <a:pathLst>
              <a:path w="1295400" h="1292860">
                <a:moveTo>
                  <a:pt x="1055778" y="347471"/>
                </a:moveTo>
                <a:lnTo>
                  <a:pt x="647700" y="347471"/>
                </a:lnTo>
                <a:lnTo>
                  <a:pt x="871727" y="0"/>
                </a:lnTo>
                <a:lnTo>
                  <a:pt x="848867" y="318515"/>
                </a:lnTo>
                <a:lnTo>
                  <a:pt x="1072841" y="318515"/>
                </a:lnTo>
                <a:lnTo>
                  <a:pt x="1055778" y="347471"/>
                </a:lnTo>
                <a:close/>
              </a:path>
              <a:path w="1295400" h="1292860">
                <a:moveTo>
                  <a:pt x="7619" y="873251"/>
                </a:moveTo>
                <a:lnTo>
                  <a:pt x="224027" y="704088"/>
                </a:lnTo>
                <a:lnTo>
                  <a:pt x="0" y="515112"/>
                </a:lnTo>
                <a:lnTo>
                  <a:pt x="277367" y="455675"/>
                </a:lnTo>
                <a:lnTo>
                  <a:pt x="22859" y="137159"/>
                </a:lnTo>
                <a:lnTo>
                  <a:pt x="438911" y="377951"/>
                </a:lnTo>
                <a:lnTo>
                  <a:pt x="1037816" y="377951"/>
                </a:lnTo>
                <a:lnTo>
                  <a:pt x="1002791" y="437388"/>
                </a:lnTo>
                <a:lnTo>
                  <a:pt x="1266443" y="486155"/>
                </a:lnTo>
                <a:lnTo>
                  <a:pt x="1056131" y="626363"/>
                </a:lnTo>
                <a:lnTo>
                  <a:pt x="1265222" y="774191"/>
                </a:lnTo>
                <a:lnTo>
                  <a:pt x="1010411" y="774191"/>
                </a:lnTo>
                <a:lnTo>
                  <a:pt x="1025344" y="833627"/>
                </a:lnTo>
                <a:lnTo>
                  <a:pt x="339851" y="833627"/>
                </a:lnTo>
                <a:lnTo>
                  <a:pt x="7619" y="873251"/>
                </a:lnTo>
                <a:close/>
              </a:path>
              <a:path w="1295400" h="1292860">
                <a:moveTo>
                  <a:pt x="1037816" y="377951"/>
                </a:moveTo>
                <a:lnTo>
                  <a:pt x="438911" y="377951"/>
                </a:lnTo>
                <a:lnTo>
                  <a:pt x="501395" y="137159"/>
                </a:lnTo>
                <a:lnTo>
                  <a:pt x="647700" y="347471"/>
                </a:lnTo>
                <a:lnTo>
                  <a:pt x="1055778" y="347471"/>
                </a:lnTo>
                <a:lnTo>
                  <a:pt x="1037816" y="377951"/>
                </a:lnTo>
                <a:close/>
              </a:path>
              <a:path w="1295400" h="1292860">
                <a:moveTo>
                  <a:pt x="1072841" y="318515"/>
                </a:moveTo>
                <a:lnTo>
                  <a:pt x="848867" y="318515"/>
                </a:lnTo>
                <a:lnTo>
                  <a:pt x="1103376" y="266700"/>
                </a:lnTo>
                <a:lnTo>
                  <a:pt x="1072841" y="318515"/>
                </a:lnTo>
                <a:close/>
              </a:path>
              <a:path w="1295400" h="1292860">
                <a:moveTo>
                  <a:pt x="1295400" y="795527"/>
                </a:moveTo>
                <a:lnTo>
                  <a:pt x="1010411" y="774191"/>
                </a:lnTo>
                <a:lnTo>
                  <a:pt x="1265222" y="774191"/>
                </a:lnTo>
                <a:lnTo>
                  <a:pt x="1295400" y="795527"/>
                </a:lnTo>
                <a:close/>
              </a:path>
              <a:path w="1295400" h="1292860">
                <a:moveTo>
                  <a:pt x="284987" y="1054607"/>
                </a:moveTo>
                <a:lnTo>
                  <a:pt x="339851" y="833627"/>
                </a:lnTo>
                <a:lnTo>
                  <a:pt x="1025344" y="833627"/>
                </a:lnTo>
                <a:lnTo>
                  <a:pt x="1033384" y="865631"/>
                </a:lnTo>
                <a:lnTo>
                  <a:pt x="841247" y="865631"/>
                </a:lnTo>
                <a:lnTo>
                  <a:pt x="837051" y="894588"/>
                </a:lnTo>
                <a:lnTo>
                  <a:pt x="632459" y="894588"/>
                </a:lnTo>
                <a:lnTo>
                  <a:pt x="619689" y="935735"/>
                </a:lnTo>
                <a:lnTo>
                  <a:pt x="463295" y="935735"/>
                </a:lnTo>
                <a:lnTo>
                  <a:pt x="284987" y="1054607"/>
                </a:lnTo>
                <a:close/>
              </a:path>
              <a:path w="1295400" h="1292860">
                <a:moveTo>
                  <a:pt x="1088135" y="1083564"/>
                </a:moveTo>
                <a:lnTo>
                  <a:pt x="841247" y="865631"/>
                </a:lnTo>
                <a:lnTo>
                  <a:pt x="1033384" y="865631"/>
                </a:lnTo>
                <a:lnTo>
                  <a:pt x="1088135" y="1083564"/>
                </a:lnTo>
                <a:close/>
              </a:path>
              <a:path w="1295400" h="1292860">
                <a:moveTo>
                  <a:pt x="795527" y="1181100"/>
                </a:moveTo>
                <a:lnTo>
                  <a:pt x="632459" y="894588"/>
                </a:lnTo>
                <a:lnTo>
                  <a:pt x="837051" y="894588"/>
                </a:lnTo>
                <a:lnTo>
                  <a:pt x="795527" y="1181100"/>
                </a:lnTo>
                <a:close/>
              </a:path>
              <a:path w="1295400" h="1292860">
                <a:moveTo>
                  <a:pt x="509015" y="1292352"/>
                </a:moveTo>
                <a:lnTo>
                  <a:pt x="463295" y="935735"/>
                </a:lnTo>
                <a:lnTo>
                  <a:pt x="619689" y="935735"/>
                </a:lnTo>
                <a:lnTo>
                  <a:pt x="509015" y="1292352"/>
                </a:lnTo>
                <a:close/>
              </a:path>
            </a:pathLst>
          </a:custGeom>
          <a:solidFill>
            <a:srgbClr val="FCEADA"/>
          </a:solidFill>
        </p:spPr>
        <p:txBody>
          <a:bodyPr wrap="square" lIns="0" tIns="0" rIns="0" bIns="0" rtlCol="0"/>
          <a:lstStyle/>
          <a:p/>
        </p:txBody>
      </p:sp>
      <p:sp>
        <p:nvSpPr>
          <p:cNvPr id="24" name="object 24"/>
          <p:cNvSpPr/>
          <p:nvPr/>
        </p:nvSpPr>
        <p:spPr>
          <a:xfrm>
            <a:off x="10491914" y="3983685"/>
            <a:ext cx="1320800" cy="1308100"/>
          </a:xfrm>
          <a:custGeom>
            <a:avLst/>
            <a:gdLst/>
            <a:ahLst/>
            <a:cxnLst/>
            <a:rect l="l" t="t" r="r" b="b"/>
            <a:pathLst>
              <a:path w="1320800" h="1308100">
                <a:moveTo>
                  <a:pt x="870967" y="3410"/>
                </a:moveTo>
                <a:lnTo>
                  <a:pt x="871194" y="0"/>
                </a:lnTo>
                <a:lnTo>
                  <a:pt x="872666" y="800"/>
                </a:lnTo>
                <a:lnTo>
                  <a:pt x="870967" y="3410"/>
                </a:lnTo>
                <a:close/>
              </a:path>
              <a:path w="1320800" h="1308100">
                <a:moveTo>
                  <a:pt x="874509" y="330200"/>
                </a:moveTo>
                <a:lnTo>
                  <a:pt x="849172" y="330200"/>
                </a:lnTo>
                <a:lnTo>
                  <a:pt x="867586" y="54094"/>
                </a:lnTo>
                <a:lnTo>
                  <a:pt x="894549" y="12700"/>
                </a:lnTo>
                <a:lnTo>
                  <a:pt x="872666" y="800"/>
                </a:lnTo>
                <a:lnTo>
                  <a:pt x="873188" y="0"/>
                </a:lnTo>
                <a:lnTo>
                  <a:pt x="896416" y="0"/>
                </a:lnTo>
                <a:lnTo>
                  <a:pt x="896531" y="12700"/>
                </a:lnTo>
                <a:lnTo>
                  <a:pt x="875617" y="314229"/>
                </a:lnTo>
                <a:lnTo>
                  <a:pt x="859294" y="317500"/>
                </a:lnTo>
                <a:lnTo>
                  <a:pt x="874509" y="330200"/>
                </a:lnTo>
                <a:close/>
              </a:path>
              <a:path w="1320800" h="1308100">
                <a:moveTo>
                  <a:pt x="867586" y="54094"/>
                </a:moveTo>
                <a:lnTo>
                  <a:pt x="870967" y="3410"/>
                </a:lnTo>
                <a:lnTo>
                  <a:pt x="872666" y="800"/>
                </a:lnTo>
                <a:lnTo>
                  <a:pt x="894549" y="12700"/>
                </a:lnTo>
                <a:lnTo>
                  <a:pt x="867586" y="54094"/>
                </a:lnTo>
                <a:close/>
              </a:path>
              <a:path w="1320800" h="1308100">
                <a:moveTo>
                  <a:pt x="679467" y="342900"/>
                </a:moveTo>
                <a:lnTo>
                  <a:pt x="670928" y="342900"/>
                </a:lnTo>
                <a:lnTo>
                  <a:pt x="659831" y="327550"/>
                </a:lnTo>
                <a:lnTo>
                  <a:pt x="870967" y="3410"/>
                </a:lnTo>
                <a:lnTo>
                  <a:pt x="867586" y="54094"/>
                </a:lnTo>
                <a:lnTo>
                  <a:pt x="679467" y="342900"/>
                </a:lnTo>
                <a:close/>
              </a:path>
              <a:path w="1320800" h="1308100">
                <a:moveTo>
                  <a:pt x="463511" y="393700"/>
                </a:moveTo>
                <a:lnTo>
                  <a:pt x="444855" y="393700"/>
                </a:lnTo>
                <a:lnTo>
                  <a:pt x="77901" y="181134"/>
                </a:lnTo>
                <a:lnTo>
                  <a:pt x="44564" y="139700"/>
                </a:lnTo>
                <a:lnTo>
                  <a:pt x="25946" y="139700"/>
                </a:lnTo>
                <a:lnTo>
                  <a:pt x="28105" y="127000"/>
                </a:lnTo>
                <a:lnTo>
                  <a:pt x="41008" y="127000"/>
                </a:lnTo>
                <a:lnTo>
                  <a:pt x="444212" y="360556"/>
                </a:lnTo>
                <a:lnTo>
                  <a:pt x="438924" y="381000"/>
                </a:lnTo>
                <a:lnTo>
                  <a:pt x="466796" y="381000"/>
                </a:lnTo>
                <a:lnTo>
                  <a:pt x="463511" y="393700"/>
                </a:lnTo>
                <a:close/>
              </a:path>
              <a:path w="1320800" h="1308100">
                <a:moveTo>
                  <a:pt x="522312" y="139700"/>
                </a:moveTo>
                <a:lnTo>
                  <a:pt x="505472" y="139700"/>
                </a:lnTo>
                <a:lnTo>
                  <a:pt x="507657" y="127000"/>
                </a:lnTo>
                <a:lnTo>
                  <a:pt x="520217" y="127000"/>
                </a:lnTo>
                <a:lnTo>
                  <a:pt x="522312" y="139700"/>
                </a:lnTo>
                <a:close/>
              </a:path>
              <a:path w="1320800" h="1308100">
                <a:moveTo>
                  <a:pt x="264052" y="449845"/>
                </a:moveTo>
                <a:lnTo>
                  <a:pt x="24739" y="152400"/>
                </a:lnTo>
                <a:lnTo>
                  <a:pt x="22339" y="152400"/>
                </a:lnTo>
                <a:lnTo>
                  <a:pt x="21958" y="139700"/>
                </a:lnTo>
                <a:lnTo>
                  <a:pt x="44564" y="139700"/>
                </a:lnTo>
                <a:lnTo>
                  <a:pt x="28295" y="152400"/>
                </a:lnTo>
                <a:lnTo>
                  <a:pt x="77901" y="181134"/>
                </a:lnTo>
                <a:lnTo>
                  <a:pt x="289794" y="444500"/>
                </a:lnTo>
                <a:lnTo>
                  <a:pt x="287426" y="444500"/>
                </a:lnTo>
                <a:lnTo>
                  <a:pt x="264052" y="449845"/>
                </a:lnTo>
                <a:close/>
              </a:path>
              <a:path w="1320800" h="1308100">
                <a:moveTo>
                  <a:pt x="77901" y="181134"/>
                </a:moveTo>
                <a:lnTo>
                  <a:pt x="28295" y="152400"/>
                </a:lnTo>
                <a:lnTo>
                  <a:pt x="44564" y="139700"/>
                </a:lnTo>
                <a:lnTo>
                  <a:pt x="77901" y="181134"/>
                </a:lnTo>
                <a:close/>
              </a:path>
              <a:path w="1320800" h="1308100">
                <a:moveTo>
                  <a:pt x="466796" y="381000"/>
                </a:moveTo>
                <a:lnTo>
                  <a:pt x="438924" y="381000"/>
                </a:lnTo>
                <a:lnTo>
                  <a:pt x="457580" y="368300"/>
                </a:lnTo>
                <a:lnTo>
                  <a:pt x="444212" y="360556"/>
                </a:lnTo>
                <a:lnTo>
                  <a:pt x="501332" y="139700"/>
                </a:lnTo>
                <a:lnTo>
                  <a:pt x="524027" y="139700"/>
                </a:lnTo>
                <a:lnTo>
                  <a:pt x="533208" y="152400"/>
                </a:lnTo>
                <a:lnTo>
                  <a:pt x="503212" y="152400"/>
                </a:lnTo>
                <a:lnTo>
                  <a:pt x="519936" y="175533"/>
                </a:lnTo>
                <a:lnTo>
                  <a:pt x="466796" y="381000"/>
                </a:lnTo>
                <a:close/>
              </a:path>
              <a:path w="1320800" h="1308100">
                <a:moveTo>
                  <a:pt x="519936" y="175533"/>
                </a:moveTo>
                <a:lnTo>
                  <a:pt x="503212" y="152400"/>
                </a:lnTo>
                <a:lnTo>
                  <a:pt x="525919" y="152400"/>
                </a:lnTo>
                <a:lnTo>
                  <a:pt x="519936" y="175533"/>
                </a:lnTo>
                <a:close/>
              </a:path>
              <a:path w="1320800" h="1308100">
                <a:moveTo>
                  <a:pt x="669467" y="368300"/>
                </a:moveTo>
                <a:lnTo>
                  <a:pt x="651929" y="368300"/>
                </a:lnTo>
                <a:lnTo>
                  <a:pt x="650112" y="355600"/>
                </a:lnTo>
                <a:lnTo>
                  <a:pt x="519936" y="175533"/>
                </a:lnTo>
                <a:lnTo>
                  <a:pt x="525919" y="152400"/>
                </a:lnTo>
                <a:lnTo>
                  <a:pt x="533208" y="152400"/>
                </a:lnTo>
                <a:lnTo>
                  <a:pt x="659831" y="327550"/>
                </a:lnTo>
                <a:lnTo>
                  <a:pt x="649833" y="342900"/>
                </a:lnTo>
                <a:lnTo>
                  <a:pt x="679467" y="342900"/>
                </a:lnTo>
                <a:lnTo>
                  <a:pt x="671194" y="355600"/>
                </a:lnTo>
                <a:lnTo>
                  <a:pt x="669467" y="368300"/>
                </a:lnTo>
                <a:close/>
              </a:path>
              <a:path w="1320800" h="1308100">
                <a:moveTo>
                  <a:pt x="1103261" y="268616"/>
                </a:moveTo>
                <a:lnTo>
                  <a:pt x="1104430" y="266700"/>
                </a:lnTo>
                <a:lnTo>
                  <a:pt x="1105903" y="268086"/>
                </a:lnTo>
                <a:lnTo>
                  <a:pt x="1103261" y="268616"/>
                </a:lnTo>
                <a:close/>
              </a:path>
              <a:path w="1320800" h="1308100">
                <a:moveTo>
                  <a:pt x="1025626" y="444500"/>
                </a:moveTo>
                <a:lnTo>
                  <a:pt x="1002614" y="444500"/>
                </a:lnTo>
                <a:lnTo>
                  <a:pt x="1003731" y="431800"/>
                </a:lnTo>
                <a:lnTo>
                  <a:pt x="1092855" y="285677"/>
                </a:lnTo>
                <a:lnTo>
                  <a:pt x="1117917" y="279400"/>
                </a:lnTo>
                <a:lnTo>
                  <a:pt x="1105903" y="268086"/>
                </a:lnTo>
                <a:lnTo>
                  <a:pt x="1112824" y="266700"/>
                </a:lnTo>
                <a:lnTo>
                  <a:pt x="1128013" y="266700"/>
                </a:lnTo>
                <a:lnTo>
                  <a:pt x="1127988" y="279400"/>
                </a:lnTo>
                <a:lnTo>
                  <a:pt x="1126312" y="279400"/>
                </a:lnTo>
                <a:lnTo>
                  <a:pt x="1033371" y="431800"/>
                </a:lnTo>
                <a:lnTo>
                  <a:pt x="1017003" y="431800"/>
                </a:lnTo>
                <a:lnTo>
                  <a:pt x="1025626" y="444500"/>
                </a:lnTo>
                <a:close/>
              </a:path>
              <a:path w="1320800" h="1308100">
                <a:moveTo>
                  <a:pt x="1092855" y="285677"/>
                </a:moveTo>
                <a:lnTo>
                  <a:pt x="1103261" y="268616"/>
                </a:lnTo>
                <a:lnTo>
                  <a:pt x="1105903" y="268086"/>
                </a:lnTo>
                <a:lnTo>
                  <a:pt x="1117917" y="279400"/>
                </a:lnTo>
                <a:lnTo>
                  <a:pt x="1092855" y="285677"/>
                </a:lnTo>
                <a:close/>
              </a:path>
              <a:path w="1320800" h="1308100">
                <a:moveTo>
                  <a:pt x="864387" y="342900"/>
                </a:moveTo>
                <a:lnTo>
                  <a:pt x="856754" y="342900"/>
                </a:lnTo>
                <a:lnTo>
                  <a:pt x="854494" y="330200"/>
                </a:lnTo>
                <a:lnTo>
                  <a:pt x="874509" y="330200"/>
                </a:lnTo>
                <a:lnTo>
                  <a:pt x="875617" y="314229"/>
                </a:lnTo>
                <a:lnTo>
                  <a:pt x="1103261" y="268616"/>
                </a:lnTo>
                <a:lnTo>
                  <a:pt x="1092855" y="285677"/>
                </a:lnTo>
                <a:lnTo>
                  <a:pt x="864387" y="342900"/>
                </a:lnTo>
                <a:close/>
              </a:path>
              <a:path w="1320800" h="1308100">
                <a:moveTo>
                  <a:pt x="874509" y="330200"/>
                </a:moveTo>
                <a:lnTo>
                  <a:pt x="859294" y="317500"/>
                </a:lnTo>
                <a:lnTo>
                  <a:pt x="875617" y="314229"/>
                </a:lnTo>
                <a:lnTo>
                  <a:pt x="874509" y="330200"/>
                </a:lnTo>
                <a:close/>
              </a:path>
              <a:path w="1320800" h="1308100">
                <a:moveTo>
                  <a:pt x="670928" y="342900"/>
                </a:moveTo>
                <a:lnTo>
                  <a:pt x="649833" y="342900"/>
                </a:lnTo>
                <a:lnTo>
                  <a:pt x="659831" y="327550"/>
                </a:lnTo>
                <a:lnTo>
                  <a:pt x="670928" y="342900"/>
                </a:lnTo>
                <a:close/>
              </a:path>
              <a:path w="1320800" h="1308100">
                <a:moveTo>
                  <a:pt x="438924" y="381000"/>
                </a:moveTo>
                <a:lnTo>
                  <a:pt x="444212" y="360556"/>
                </a:lnTo>
                <a:lnTo>
                  <a:pt x="457580" y="368300"/>
                </a:lnTo>
                <a:lnTo>
                  <a:pt x="438924" y="381000"/>
                </a:lnTo>
                <a:close/>
              </a:path>
              <a:path w="1320800" h="1308100">
                <a:moveTo>
                  <a:pt x="1025626" y="444500"/>
                </a:moveTo>
                <a:lnTo>
                  <a:pt x="1017003" y="431800"/>
                </a:lnTo>
                <a:lnTo>
                  <a:pt x="1031651" y="434621"/>
                </a:lnTo>
                <a:lnTo>
                  <a:pt x="1025626" y="444500"/>
                </a:lnTo>
                <a:close/>
              </a:path>
              <a:path w="1320800" h="1308100">
                <a:moveTo>
                  <a:pt x="1031651" y="434621"/>
                </a:moveTo>
                <a:lnTo>
                  <a:pt x="1017003" y="431800"/>
                </a:lnTo>
                <a:lnTo>
                  <a:pt x="1033371" y="431800"/>
                </a:lnTo>
                <a:lnTo>
                  <a:pt x="1031651" y="434621"/>
                </a:lnTo>
                <a:close/>
              </a:path>
              <a:path w="1320800" h="1308100">
                <a:moveTo>
                  <a:pt x="1242861" y="501601"/>
                </a:moveTo>
                <a:lnTo>
                  <a:pt x="1012342" y="457200"/>
                </a:lnTo>
                <a:lnTo>
                  <a:pt x="1005357" y="457200"/>
                </a:lnTo>
                <a:lnTo>
                  <a:pt x="1003744" y="444500"/>
                </a:lnTo>
                <a:lnTo>
                  <a:pt x="1025626" y="444500"/>
                </a:lnTo>
                <a:lnTo>
                  <a:pt x="1031651" y="434621"/>
                </a:lnTo>
                <a:lnTo>
                  <a:pt x="1280744" y="482600"/>
                </a:lnTo>
                <a:lnTo>
                  <a:pt x="1271346" y="482600"/>
                </a:lnTo>
                <a:lnTo>
                  <a:pt x="1242861" y="501601"/>
                </a:lnTo>
                <a:close/>
              </a:path>
              <a:path w="1320800" h="1308100">
                <a:moveTo>
                  <a:pt x="280187" y="469900"/>
                </a:moveTo>
                <a:lnTo>
                  <a:pt x="264052" y="449845"/>
                </a:lnTo>
                <a:lnTo>
                  <a:pt x="287426" y="444500"/>
                </a:lnTo>
                <a:lnTo>
                  <a:pt x="280187" y="469900"/>
                </a:lnTo>
                <a:close/>
              </a:path>
              <a:path w="1320800" h="1308100">
                <a:moveTo>
                  <a:pt x="302679" y="469900"/>
                </a:moveTo>
                <a:lnTo>
                  <a:pt x="280187" y="469900"/>
                </a:lnTo>
                <a:lnTo>
                  <a:pt x="287426" y="444500"/>
                </a:lnTo>
                <a:lnTo>
                  <a:pt x="289794" y="444500"/>
                </a:lnTo>
                <a:lnTo>
                  <a:pt x="300012" y="457200"/>
                </a:lnTo>
                <a:lnTo>
                  <a:pt x="302767" y="457200"/>
                </a:lnTo>
                <a:lnTo>
                  <a:pt x="302679" y="469900"/>
                </a:lnTo>
                <a:close/>
              </a:path>
              <a:path w="1320800" h="1308100">
                <a:moveTo>
                  <a:pt x="42974" y="527030"/>
                </a:moveTo>
                <a:lnTo>
                  <a:pt x="20662" y="508000"/>
                </a:lnTo>
                <a:lnTo>
                  <a:pt x="9778" y="508000"/>
                </a:lnTo>
                <a:lnTo>
                  <a:pt x="264052" y="449845"/>
                </a:lnTo>
                <a:lnTo>
                  <a:pt x="280187" y="469900"/>
                </a:lnTo>
                <a:lnTo>
                  <a:pt x="292773" y="469900"/>
                </a:lnTo>
                <a:lnTo>
                  <a:pt x="42974" y="527030"/>
                </a:lnTo>
                <a:close/>
              </a:path>
              <a:path w="1320800" h="1308100">
                <a:moveTo>
                  <a:pt x="1276083" y="508000"/>
                </a:moveTo>
                <a:lnTo>
                  <a:pt x="1242861" y="501601"/>
                </a:lnTo>
                <a:lnTo>
                  <a:pt x="1271346" y="482600"/>
                </a:lnTo>
                <a:lnTo>
                  <a:pt x="1276083" y="508000"/>
                </a:lnTo>
                <a:close/>
              </a:path>
              <a:path w="1320800" h="1308100">
                <a:moveTo>
                  <a:pt x="1287564" y="508000"/>
                </a:moveTo>
                <a:lnTo>
                  <a:pt x="1276083" y="508000"/>
                </a:lnTo>
                <a:lnTo>
                  <a:pt x="1271346" y="482600"/>
                </a:lnTo>
                <a:lnTo>
                  <a:pt x="1289392" y="482600"/>
                </a:lnTo>
                <a:lnTo>
                  <a:pt x="1290497" y="495300"/>
                </a:lnTo>
                <a:lnTo>
                  <a:pt x="1289227" y="495300"/>
                </a:lnTo>
                <a:lnTo>
                  <a:pt x="1287564" y="508000"/>
                </a:lnTo>
                <a:close/>
              </a:path>
              <a:path w="1320800" h="1308100">
                <a:moveTo>
                  <a:pt x="1094898" y="635123"/>
                </a:moveTo>
                <a:lnTo>
                  <a:pt x="1076286" y="622300"/>
                </a:lnTo>
                <a:lnTo>
                  <a:pt x="1061923" y="622300"/>
                </a:lnTo>
                <a:lnTo>
                  <a:pt x="1242861" y="501601"/>
                </a:lnTo>
                <a:lnTo>
                  <a:pt x="1276083" y="508000"/>
                </a:lnTo>
                <a:lnTo>
                  <a:pt x="1285468" y="508000"/>
                </a:lnTo>
                <a:lnTo>
                  <a:pt x="1094898" y="635123"/>
                </a:lnTo>
                <a:close/>
              </a:path>
              <a:path w="1320800" h="1308100">
                <a:moveTo>
                  <a:pt x="15125" y="533400"/>
                </a:moveTo>
                <a:lnTo>
                  <a:pt x="863" y="533400"/>
                </a:lnTo>
                <a:lnTo>
                  <a:pt x="0" y="520700"/>
                </a:lnTo>
                <a:lnTo>
                  <a:pt x="1117" y="520700"/>
                </a:lnTo>
                <a:lnTo>
                  <a:pt x="2654" y="508000"/>
                </a:lnTo>
                <a:lnTo>
                  <a:pt x="20662" y="508000"/>
                </a:lnTo>
                <a:lnTo>
                  <a:pt x="15125" y="533400"/>
                </a:lnTo>
                <a:close/>
              </a:path>
              <a:path w="1320800" h="1308100">
                <a:moveTo>
                  <a:pt x="15125" y="533400"/>
                </a:moveTo>
                <a:lnTo>
                  <a:pt x="20662" y="508000"/>
                </a:lnTo>
                <a:lnTo>
                  <a:pt x="42974" y="527030"/>
                </a:lnTo>
                <a:lnTo>
                  <a:pt x="15125" y="533400"/>
                </a:lnTo>
                <a:close/>
              </a:path>
              <a:path w="1320800" h="1308100">
                <a:moveTo>
                  <a:pt x="212085" y="710680"/>
                </a:moveTo>
                <a:lnTo>
                  <a:pt x="4241" y="533400"/>
                </a:lnTo>
                <a:lnTo>
                  <a:pt x="15125" y="533400"/>
                </a:lnTo>
                <a:lnTo>
                  <a:pt x="42974" y="527030"/>
                </a:lnTo>
                <a:lnTo>
                  <a:pt x="244005" y="698500"/>
                </a:lnTo>
                <a:lnTo>
                  <a:pt x="227964" y="698500"/>
                </a:lnTo>
                <a:lnTo>
                  <a:pt x="212085" y="710680"/>
                </a:lnTo>
                <a:close/>
              </a:path>
              <a:path w="1320800" h="1308100">
                <a:moveTo>
                  <a:pt x="1076045" y="647700"/>
                </a:moveTo>
                <a:lnTo>
                  <a:pt x="1059624" y="647700"/>
                </a:lnTo>
                <a:lnTo>
                  <a:pt x="1058011" y="635000"/>
                </a:lnTo>
                <a:lnTo>
                  <a:pt x="1056995" y="635000"/>
                </a:lnTo>
                <a:lnTo>
                  <a:pt x="1058163" y="622300"/>
                </a:lnTo>
                <a:lnTo>
                  <a:pt x="1076286" y="622300"/>
                </a:lnTo>
                <a:lnTo>
                  <a:pt x="1076045" y="647700"/>
                </a:lnTo>
                <a:close/>
              </a:path>
              <a:path w="1320800" h="1308100">
                <a:moveTo>
                  <a:pt x="1076045" y="647700"/>
                </a:moveTo>
                <a:lnTo>
                  <a:pt x="1076286" y="622300"/>
                </a:lnTo>
                <a:lnTo>
                  <a:pt x="1094898" y="635123"/>
                </a:lnTo>
                <a:lnTo>
                  <a:pt x="1076045" y="647700"/>
                </a:lnTo>
                <a:close/>
              </a:path>
              <a:path w="1320800" h="1308100">
                <a:moveTo>
                  <a:pt x="1319352" y="812800"/>
                </a:moveTo>
                <a:lnTo>
                  <a:pt x="1307668" y="812800"/>
                </a:lnTo>
                <a:lnTo>
                  <a:pt x="1301370" y="812520"/>
                </a:lnTo>
                <a:lnTo>
                  <a:pt x="1309509" y="787400"/>
                </a:lnTo>
                <a:lnTo>
                  <a:pt x="1261310" y="785258"/>
                </a:lnTo>
                <a:lnTo>
                  <a:pt x="1061681" y="647700"/>
                </a:lnTo>
                <a:lnTo>
                  <a:pt x="1076045" y="647700"/>
                </a:lnTo>
                <a:lnTo>
                  <a:pt x="1094898" y="635123"/>
                </a:lnTo>
                <a:lnTo>
                  <a:pt x="1315897" y="787400"/>
                </a:lnTo>
                <a:lnTo>
                  <a:pt x="1317967" y="787400"/>
                </a:lnTo>
                <a:lnTo>
                  <a:pt x="1319580" y="800100"/>
                </a:lnTo>
                <a:lnTo>
                  <a:pt x="1320546" y="800100"/>
                </a:lnTo>
                <a:lnTo>
                  <a:pt x="1319352" y="812800"/>
                </a:lnTo>
                <a:close/>
              </a:path>
              <a:path w="1320800" h="1308100">
                <a:moveTo>
                  <a:pt x="227583" y="723900"/>
                </a:moveTo>
                <a:lnTo>
                  <a:pt x="212085" y="710680"/>
                </a:lnTo>
                <a:lnTo>
                  <a:pt x="227964" y="698500"/>
                </a:lnTo>
                <a:lnTo>
                  <a:pt x="227583" y="723900"/>
                </a:lnTo>
                <a:close/>
              </a:path>
              <a:path w="1320800" h="1308100">
                <a:moveTo>
                  <a:pt x="245630" y="723900"/>
                </a:moveTo>
                <a:lnTo>
                  <a:pt x="227583" y="723900"/>
                </a:lnTo>
                <a:lnTo>
                  <a:pt x="227964" y="698500"/>
                </a:lnTo>
                <a:lnTo>
                  <a:pt x="245935" y="698500"/>
                </a:lnTo>
                <a:lnTo>
                  <a:pt x="247370" y="711200"/>
                </a:lnTo>
                <a:lnTo>
                  <a:pt x="247154" y="711200"/>
                </a:lnTo>
                <a:lnTo>
                  <a:pt x="245630" y="723900"/>
                </a:lnTo>
                <a:close/>
              </a:path>
              <a:path w="1320800" h="1308100">
                <a:moveTo>
                  <a:pt x="22021" y="889000"/>
                </a:moveTo>
                <a:lnTo>
                  <a:pt x="8801" y="889000"/>
                </a:lnTo>
                <a:lnTo>
                  <a:pt x="8039" y="876300"/>
                </a:lnTo>
                <a:lnTo>
                  <a:pt x="10756" y="876300"/>
                </a:lnTo>
                <a:lnTo>
                  <a:pt x="12725" y="863600"/>
                </a:lnTo>
                <a:lnTo>
                  <a:pt x="212085" y="710680"/>
                </a:lnTo>
                <a:lnTo>
                  <a:pt x="227583" y="723900"/>
                </a:lnTo>
                <a:lnTo>
                  <a:pt x="243624" y="723900"/>
                </a:lnTo>
                <a:lnTo>
                  <a:pt x="68950" y="857875"/>
                </a:lnTo>
                <a:lnTo>
                  <a:pt x="19075" y="863600"/>
                </a:lnTo>
                <a:lnTo>
                  <a:pt x="28115" y="888300"/>
                </a:lnTo>
                <a:lnTo>
                  <a:pt x="22021" y="889000"/>
                </a:lnTo>
                <a:close/>
              </a:path>
              <a:path w="1320800" h="1308100">
                <a:moveTo>
                  <a:pt x="1113574" y="1092200"/>
                </a:moveTo>
                <a:lnTo>
                  <a:pt x="1088961" y="1092200"/>
                </a:lnTo>
                <a:lnTo>
                  <a:pt x="1109662" y="1079500"/>
                </a:lnTo>
                <a:lnTo>
                  <a:pt x="1078748" y="1052536"/>
                </a:lnTo>
                <a:lnTo>
                  <a:pt x="1010475" y="787400"/>
                </a:lnTo>
                <a:lnTo>
                  <a:pt x="1010094" y="787400"/>
                </a:lnTo>
                <a:lnTo>
                  <a:pt x="1010259" y="774700"/>
                </a:lnTo>
                <a:lnTo>
                  <a:pt x="1023708" y="774700"/>
                </a:lnTo>
                <a:lnTo>
                  <a:pt x="1034830" y="775194"/>
                </a:lnTo>
                <a:lnTo>
                  <a:pt x="1021854" y="800100"/>
                </a:lnTo>
                <a:lnTo>
                  <a:pt x="1041583" y="800976"/>
                </a:lnTo>
                <a:lnTo>
                  <a:pt x="1113574" y="1092200"/>
                </a:lnTo>
                <a:close/>
              </a:path>
              <a:path w="1320800" h="1308100">
                <a:moveTo>
                  <a:pt x="1035214" y="775211"/>
                </a:moveTo>
                <a:lnTo>
                  <a:pt x="1034830" y="775194"/>
                </a:lnTo>
                <a:lnTo>
                  <a:pt x="1035088" y="774700"/>
                </a:lnTo>
                <a:lnTo>
                  <a:pt x="1035214" y="775211"/>
                </a:lnTo>
                <a:close/>
              </a:path>
              <a:path w="1320800" h="1308100">
                <a:moveTo>
                  <a:pt x="1041583" y="800976"/>
                </a:moveTo>
                <a:lnTo>
                  <a:pt x="1021854" y="800100"/>
                </a:lnTo>
                <a:lnTo>
                  <a:pt x="1034830" y="775194"/>
                </a:lnTo>
                <a:lnTo>
                  <a:pt x="1035214" y="775211"/>
                </a:lnTo>
                <a:lnTo>
                  <a:pt x="1041583" y="800976"/>
                </a:lnTo>
                <a:close/>
              </a:path>
              <a:path w="1320800" h="1308100">
                <a:moveTo>
                  <a:pt x="1300839" y="812496"/>
                </a:moveTo>
                <a:lnTo>
                  <a:pt x="1041583" y="800976"/>
                </a:lnTo>
                <a:lnTo>
                  <a:pt x="1035214" y="775211"/>
                </a:lnTo>
                <a:lnTo>
                  <a:pt x="1261310" y="785258"/>
                </a:lnTo>
                <a:lnTo>
                  <a:pt x="1300839" y="812496"/>
                </a:lnTo>
                <a:close/>
              </a:path>
              <a:path w="1320800" h="1308100">
                <a:moveTo>
                  <a:pt x="1301370" y="812520"/>
                </a:moveTo>
                <a:lnTo>
                  <a:pt x="1300839" y="812496"/>
                </a:lnTo>
                <a:lnTo>
                  <a:pt x="1261310" y="785258"/>
                </a:lnTo>
                <a:lnTo>
                  <a:pt x="1309509" y="787400"/>
                </a:lnTo>
                <a:lnTo>
                  <a:pt x="1301370" y="812520"/>
                </a:lnTo>
                <a:close/>
              </a:path>
              <a:path w="1320800" h="1308100">
                <a:moveTo>
                  <a:pt x="1301280" y="812800"/>
                </a:moveTo>
                <a:lnTo>
                  <a:pt x="1300839" y="812496"/>
                </a:lnTo>
                <a:lnTo>
                  <a:pt x="1301370" y="812520"/>
                </a:lnTo>
                <a:lnTo>
                  <a:pt x="1301280" y="812800"/>
                </a:lnTo>
                <a:close/>
              </a:path>
              <a:path w="1320800" h="1308100">
                <a:moveTo>
                  <a:pt x="29489" y="888142"/>
                </a:moveTo>
                <a:lnTo>
                  <a:pt x="68950" y="857875"/>
                </a:lnTo>
                <a:lnTo>
                  <a:pt x="351027" y="825500"/>
                </a:lnTo>
                <a:lnTo>
                  <a:pt x="361073" y="825500"/>
                </a:lnTo>
                <a:lnTo>
                  <a:pt x="362877" y="838200"/>
                </a:lnTo>
                <a:lnTo>
                  <a:pt x="340169" y="838200"/>
                </a:lnTo>
                <a:lnTo>
                  <a:pt x="336469" y="852910"/>
                </a:lnTo>
                <a:lnTo>
                  <a:pt x="29489" y="888142"/>
                </a:lnTo>
                <a:close/>
              </a:path>
              <a:path w="1320800" h="1308100">
                <a:moveTo>
                  <a:pt x="336469" y="852910"/>
                </a:moveTo>
                <a:lnTo>
                  <a:pt x="340169" y="838200"/>
                </a:lnTo>
                <a:lnTo>
                  <a:pt x="353987" y="850900"/>
                </a:lnTo>
                <a:lnTo>
                  <a:pt x="336469" y="852910"/>
                </a:lnTo>
                <a:close/>
              </a:path>
              <a:path w="1320800" h="1308100">
                <a:moveTo>
                  <a:pt x="305282" y="1066800"/>
                </a:moveTo>
                <a:lnTo>
                  <a:pt x="285508" y="1066800"/>
                </a:lnTo>
                <a:lnTo>
                  <a:pt x="285864" y="1054100"/>
                </a:lnTo>
                <a:lnTo>
                  <a:pt x="336469" y="852910"/>
                </a:lnTo>
                <a:lnTo>
                  <a:pt x="353987" y="850900"/>
                </a:lnTo>
                <a:lnTo>
                  <a:pt x="340169" y="838200"/>
                </a:lnTo>
                <a:lnTo>
                  <a:pt x="364832" y="838200"/>
                </a:lnTo>
                <a:lnTo>
                  <a:pt x="318148" y="1034721"/>
                </a:lnTo>
                <a:lnTo>
                  <a:pt x="291109" y="1054100"/>
                </a:lnTo>
                <a:lnTo>
                  <a:pt x="307923" y="1065096"/>
                </a:lnTo>
                <a:lnTo>
                  <a:pt x="305282" y="1066800"/>
                </a:lnTo>
                <a:close/>
              </a:path>
              <a:path w="1320800" h="1308100">
                <a:moveTo>
                  <a:pt x="28115" y="888300"/>
                </a:moveTo>
                <a:lnTo>
                  <a:pt x="19075" y="863600"/>
                </a:lnTo>
                <a:lnTo>
                  <a:pt x="68950" y="857875"/>
                </a:lnTo>
                <a:lnTo>
                  <a:pt x="29489" y="888142"/>
                </a:lnTo>
                <a:lnTo>
                  <a:pt x="28115" y="888300"/>
                </a:lnTo>
                <a:close/>
              </a:path>
              <a:path w="1320800" h="1308100">
                <a:moveTo>
                  <a:pt x="821779" y="1181100"/>
                </a:moveTo>
                <a:lnTo>
                  <a:pt x="818400" y="1181100"/>
                </a:lnTo>
                <a:lnTo>
                  <a:pt x="799851" y="1147843"/>
                </a:lnTo>
                <a:lnTo>
                  <a:pt x="841171" y="876300"/>
                </a:lnTo>
                <a:lnTo>
                  <a:pt x="841857" y="863600"/>
                </a:lnTo>
                <a:lnTo>
                  <a:pt x="862126" y="863600"/>
                </a:lnTo>
                <a:lnTo>
                  <a:pt x="876687" y="876300"/>
                </a:lnTo>
                <a:lnTo>
                  <a:pt x="845350" y="876300"/>
                </a:lnTo>
                <a:lnTo>
                  <a:pt x="863814" y="893352"/>
                </a:lnTo>
                <a:lnTo>
                  <a:pt x="821779" y="1181100"/>
                </a:lnTo>
                <a:close/>
              </a:path>
              <a:path w="1320800" h="1308100">
                <a:moveTo>
                  <a:pt x="863814" y="893352"/>
                </a:moveTo>
                <a:lnTo>
                  <a:pt x="845350" y="876300"/>
                </a:lnTo>
                <a:lnTo>
                  <a:pt x="866305" y="876300"/>
                </a:lnTo>
                <a:lnTo>
                  <a:pt x="863814" y="893352"/>
                </a:lnTo>
                <a:close/>
              </a:path>
              <a:path w="1320800" h="1308100">
                <a:moveTo>
                  <a:pt x="1110030" y="1104900"/>
                </a:moveTo>
                <a:lnTo>
                  <a:pt x="1092873" y="1104900"/>
                </a:lnTo>
                <a:lnTo>
                  <a:pt x="863814" y="893352"/>
                </a:lnTo>
                <a:lnTo>
                  <a:pt x="866305" y="876300"/>
                </a:lnTo>
                <a:lnTo>
                  <a:pt x="876687" y="876300"/>
                </a:lnTo>
                <a:lnTo>
                  <a:pt x="1078748" y="1052536"/>
                </a:lnTo>
                <a:lnTo>
                  <a:pt x="1088961" y="1092200"/>
                </a:lnTo>
                <a:lnTo>
                  <a:pt x="1111757" y="1092200"/>
                </a:lnTo>
                <a:lnTo>
                  <a:pt x="1110030" y="1104900"/>
                </a:lnTo>
                <a:close/>
              </a:path>
              <a:path w="1320800" h="1308100">
                <a:moveTo>
                  <a:pt x="28371" y="889000"/>
                </a:moveTo>
                <a:lnTo>
                  <a:pt x="28115" y="888300"/>
                </a:lnTo>
                <a:lnTo>
                  <a:pt x="29489" y="888142"/>
                </a:lnTo>
                <a:lnTo>
                  <a:pt x="28371" y="889000"/>
                </a:lnTo>
                <a:close/>
              </a:path>
              <a:path w="1320800" h="1308100">
                <a:moveTo>
                  <a:pt x="537581" y="1295400"/>
                </a:moveTo>
                <a:lnTo>
                  <a:pt x="534200" y="1295400"/>
                </a:lnTo>
                <a:lnTo>
                  <a:pt x="526926" y="1239419"/>
                </a:lnTo>
                <a:lnTo>
                  <a:pt x="632294" y="901700"/>
                </a:lnTo>
                <a:lnTo>
                  <a:pt x="633349" y="889000"/>
                </a:lnTo>
                <a:lnTo>
                  <a:pt x="655485" y="889000"/>
                </a:lnTo>
                <a:lnTo>
                  <a:pt x="662568" y="901700"/>
                </a:lnTo>
                <a:lnTo>
                  <a:pt x="633387" y="901700"/>
                </a:lnTo>
                <a:lnTo>
                  <a:pt x="648426" y="928665"/>
                </a:lnTo>
                <a:lnTo>
                  <a:pt x="537581" y="1295400"/>
                </a:lnTo>
                <a:close/>
              </a:path>
              <a:path w="1320800" h="1308100">
                <a:moveTo>
                  <a:pt x="648426" y="928665"/>
                </a:moveTo>
                <a:lnTo>
                  <a:pt x="633387" y="901700"/>
                </a:lnTo>
                <a:lnTo>
                  <a:pt x="656577" y="901700"/>
                </a:lnTo>
                <a:lnTo>
                  <a:pt x="648426" y="928665"/>
                </a:lnTo>
                <a:close/>
              </a:path>
              <a:path w="1320800" h="1308100">
                <a:moveTo>
                  <a:pt x="819924" y="1193800"/>
                </a:moveTo>
                <a:lnTo>
                  <a:pt x="796302" y="1193800"/>
                </a:lnTo>
                <a:lnTo>
                  <a:pt x="648426" y="928665"/>
                </a:lnTo>
                <a:lnTo>
                  <a:pt x="656577" y="901700"/>
                </a:lnTo>
                <a:lnTo>
                  <a:pt x="662568" y="901700"/>
                </a:lnTo>
                <a:lnTo>
                  <a:pt x="799851" y="1147843"/>
                </a:lnTo>
                <a:lnTo>
                  <a:pt x="794791" y="1181100"/>
                </a:lnTo>
                <a:lnTo>
                  <a:pt x="821779" y="1181100"/>
                </a:lnTo>
                <a:lnTo>
                  <a:pt x="819924" y="1193800"/>
                </a:lnTo>
                <a:close/>
              </a:path>
              <a:path w="1320800" h="1308100">
                <a:moveTo>
                  <a:pt x="311476" y="1062804"/>
                </a:moveTo>
                <a:lnTo>
                  <a:pt x="318148" y="1034721"/>
                </a:lnTo>
                <a:lnTo>
                  <a:pt x="468312" y="927100"/>
                </a:lnTo>
                <a:lnTo>
                  <a:pt x="482866" y="927100"/>
                </a:lnTo>
                <a:lnTo>
                  <a:pt x="484784" y="939800"/>
                </a:lnTo>
                <a:lnTo>
                  <a:pt x="462800" y="939800"/>
                </a:lnTo>
                <a:lnTo>
                  <a:pt x="465845" y="963233"/>
                </a:lnTo>
                <a:lnTo>
                  <a:pt x="311476" y="1062804"/>
                </a:lnTo>
                <a:close/>
              </a:path>
              <a:path w="1320800" h="1308100">
                <a:moveTo>
                  <a:pt x="465845" y="963233"/>
                </a:moveTo>
                <a:lnTo>
                  <a:pt x="462800" y="939800"/>
                </a:lnTo>
                <a:lnTo>
                  <a:pt x="482485" y="952500"/>
                </a:lnTo>
                <a:lnTo>
                  <a:pt x="465845" y="963233"/>
                </a:lnTo>
                <a:close/>
              </a:path>
              <a:path w="1320800" h="1308100">
                <a:moveTo>
                  <a:pt x="533742" y="1308100"/>
                </a:moveTo>
                <a:lnTo>
                  <a:pt x="509625" y="1308100"/>
                </a:lnTo>
                <a:lnTo>
                  <a:pt x="509003" y="1295400"/>
                </a:lnTo>
                <a:lnTo>
                  <a:pt x="465845" y="963233"/>
                </a:lnTo>
                <a:lnTo>
                  <a:pt x="482485" y="952500"/>
                </a:lnTo>
                <a:lnTo>
                  <a:pt x="462800" y="939800"/>
                </a:lnTo>
                <a:lnTo>
                  <a:pt x="487997" y="939800"/>
                </a:lnTo>
                <a:lnTo>
                  <a:pt x="526926" y="1239419"/>
                </a:lnTo>
                <a:lnTo>
                  <a:pt x="509460" y="1295400"/>
                </a:lnTo>
                <a:lnTo>
                  <a:pt x="537581" y="1295400"/>
                </a:lnTo>
                <a:lnTo>
                  <a:pt x="533742" y="1308100"/>
                </a:lnTo>
                <a:close/>
              </a:path>
              <a:path w="1320800" h="1308100">
                <a:moveTo>
                  <a:pt x="307923" y="1065096"/>
                </a:moveTo>
                <a:lnTo>
                  <a:pt x="291109" y="1054100"/>
                </a:lnTo>
                <a:lnTo>
                  <a:pt x="318148" y="1034721"/>
                </a:lnTo>
                <a:lnTo>
                  <a:pt x="311476" y="1062804"/>
                </a:lnTo>
                <a:lnTo>
                  <a:pt x="307923" y="1065096"/>
                </a:lnTo>
                <a:close/>
              </a:path>
              <a:path w="1320800" h="1308100">
                <a:moveTo>
                  <a:pt x="1088961" y="1092200"/>
                </a:moveTo>
                <a:lnTo>
                  <a:pt x="1078748" y="1052536"/>
                </a:lnTo>
                <a:lnTo>
                  <a:pt x="1109662" y="1079500"/>
                </a:lnTo>
                <a:lnTo>
                  <a:pt x="1088961" y="1092200"/>
                </a:lnTo>
                <a:close/>
              </a:path>
              <a:path w="1320800" h="1308100">
                <a:moveTo>
                  <a:pt x="310527" y="1066800"/>
                </a:moveTo>
                <a:lnTo>
                  <a:pt x="307923" y="1065096"/>
                </a:lnTo>
                <a:lnTo>
                  <a:pt x="311476" y="1062804"/>
                </a:lnTo>
                <a:lnTo>
                  <a:pt x="310527" y="1066800"/>
                </a:lnTo>
                <a:close/>
              </a:path>
              <a:path w="1320800" h="1308100">
                <a:moveTo>
                  <a:pt x="300151" y="1079500"/>
                </a:moveTo>
                <a:lnTo>
                  <a:pt x="294665" y="1079500"/>
                </a:lnTo>
                <a:lnTo>
                  <a:pt x="292100" y="1066800"/>
                </a:lnTo>
                <a:lnTo>
                  <a:pt x="302831" y="1066800"/>
                </a:lnTo>
                <a:lnTo>
                  <a:pt x="300151" y="1079500"/>
                </a:lnTo>
                <a:close/>
              </a:path>
              <a:path w="1320800" h="1308100">
                <a:moveTo>
                  <a:pt x="818400" y="1181100"/>
                </a:moveTo>
                <a:lnTo>
                  <a:pt x="794791" y="1181100"/>
                </a:lnTo>
                <a:lnTo>
                  <a:pt x="799851" y="1147843"/>
                </a:lnTo>
                <a:lnTo>
                  <a:pt x="818400" y="1181100"/>
                </a:lnTo>
                <a:close/>
              </a:path>
              <a:path w="1320800" h="1308100">
                <a:moveTo>
                  <a:pt x="809688" y="1206500"/>
                </a:moveTo>
                <a:lnTo>
                  <a:pt x="804481" y="1206500"/>
                </a:lnTo>
                <a:lnTo>
                  <a:pt x="802004" y="1193800"/>
                </a:lnTo>
                <a:lnTo>
                  <a:pt x="812203" y="1193800"/>
                </a:lnTo>
                <a:lnTo>
                  <a:pt x="809688" y="1206500"/>
                </a:lnTo>
                <a:close/>
              </a:path>
              <a:path w="1320800" h="1308100">
                <a:moveTo>
                  <a:pt x="534200" y="1295400"/>
                </a:moveTo>
                <a:lnTo>
                  <a:pt x="509460" y="1295400"/>
                </a:lnTo>
                <a:lnTo>
                  <a:pt x="526926" y="1239419"/>
                </a:lnTo>
                <a:lnTo>
                  <a:pt x="534200" y="1295400"/>
                </a:lnTo>
                <a:close/>
              </a:path>
            </a:pathLst>
          </a:custGeom>
          <a:solidFill>
            <a:srgbClr val="92CDDD"/>
          </a:solidFill>
        </p:spPr>
        <p:txBody>
          <a:bodyPr wrap="square" lIns="0" tIns="0" rIns="0" bIns="0" rtlCol="0"/>
          <a:lstStyle/>
          <a:p/>
        </p:txBody>
      </p:sp>
      <p:sp>
        <p:nvSpPr>
          <p:cNvPr id="25" name="object 25"/>
          <p:cNvSpPr txBox="1"/>
          <p:nvPr/>
        </p:nvSpPr>
        <p:spPr>
          <a:xfrm>
            <a:off x="10875988" y="4307084"/>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流</a:t>
            </a:r>
            <a:r>
              <a:rPr sz="2000" b="1" spc="-5" dirty="0">
                <a:solidFill>
                  <a:srgbClr val="6F2F9F"/>
                </a:solidFill>
                <a:latin typeface="宋体" panose="02010600030101010101" pitchFamily="2" charset="-122"/>
                <a:cs typeface="宋体" panose="02010600030101010101" pitchFamily="2" charset="-122"/>
              </a:rPr>
              <a:t>通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6" name="object 26"/>
          <p:cNvSpPr/>
          <p:nvPr/>
        </p:nvSpPr>
        <p:spPr>
          <a:xfrm>
            <a:off x="6436868" y="2032253"/>
            <a:ext cx="1295400" cy="1201420"/>
          </a:xfrm>
          <a:custGeom>
            <a:avLst/>
            <a:gdLst/>
            <a:ahLst/>
            <a:cxnLst/>
            <a:rect l="l" t="t" r="r" b="b"/>
            <a:pathLst>
              <a:path w="1295400" h="1201420">
                <a:moveTo>
                  <a:pt x="1054461" y="323088"/>
                </a:moveTo>
                <a:lnTo>
                  <a:pt x="647699" y="323088"/>
                </a:lnTo>
                <a:lnTo>
                  <a:pt x="871727" y="0"/>
                </a:lnTo>
                <a:lnTo>
                  <a:pt x="848867" y="297180"/>
                </a:lnTo>
                <a:lnTo>
                  <a:pt x="1070903" y="297180"/>
                </a:lnTo>
                <a:lnTo>
                  <a:pt x="1054461" y="323088"/>
                </a:lnTo>
                <a:close/>
              </a:path>
              <a:path w="1295400" h="1201420">
                <a:moveTo>
                  <a:pt x="7619" y="810768"/>
                </a:moveTo>
                <a:lnTo>
                  <a:pt x="222503" y="655320"/>
                </a:lnTo>
                <a:lnTo>
                  <a:pt x="0" y="478536"/>
                </a:lnTo>
                <a:lnTo>
                  <a:pt x="277367" y="423672"/>
                </a:lnTo>
                <a:lnTo>
                  <a:pt x="21336" y="128016"/>
                </a:lnTo>
                <a:lnTo>
                  <a:pt x="438912" y="352044"/>
                </a:lnTo>
                <a:lnTo>
                  <a:pt x="1036085" y="352044"/>
                </a:lnTo>
                <a:lnTo>
                  <a:pt x="1001267" y="406908"/>
                </a:lnTo>
                <a:lnTo>
                  <a:pt x="1264919" y="452628"/>
                </a:lnTo>
                <a:lnTo>
                  <a:pt x="1056132" y="582168"/>
                </a:lnTo>
                <a:lnTo>
                  <a:pt x="1265201" y="719328"/>
                </a:lnTo>
                <a:lnTo>
                  <a:pt x="1010412" y="719328"/>
                </a:lnTo>
                <a:lnTo>
                  <a:pt x="1025295" y="774192"/>
                </a:lnTo>
                <a:lnTo>
                  <a:pt x="339851" y="774192"/>
                </a:lnTo>
                <a:lnTo>
                  <a:pt x="7619" y="810768"/>
                </a:lnTo>
                <a:close/>
              </a:path>
              <a:path w="1295400" h="1201420">
                <a:moveTo>
                  <a:pt x="1036085" y="352044"/>
                </a:moveTo>
                <a:lnTo>
                  <a:pt x="438912" y="352044"/>
                </a:lnTo>
                <a:lnTo>
                  <a:pt x="501395" y="128016"/>
                </a:lnTo>
                <a:lnTo>
                  <a:pt x="647699" y="323088"/>
                </a:lnTo>
                <a:lnTo>
                  <a:pt x="1054461" y="323088"/>
                </a:lnTo>
                <a:lnTo>
                  <a:pt x="1036085" y="352044"/>
                </a:lnTo>
                <a:close/>
              </a:path>
              <a:path w="1295400" h="1201420">
                <a:moveTo>
                  <a:pt x="1070903" y="297180"/>
                </a:moveTo>
                <a:lnTo>
                  <a:pt x="848867" y="297180"/>
                </a:lnTo>
                <a:lnTo>
                  <a:pt x="1101851" y="248412"/>
                </a:lnTo>
                <a:lnTo>
                  <a:pt x="1070903" y="297180"/>
                </a:lnTo>
                <a:close/>
              </a:path>
              <a:path w="1295400" h="1201420">
                <a:moveTo>
                  <a:pt x="1295399" y="739140"/>
                </a:moveTo>
                <a:lnTo>
                  <a:pt x="1010412" y="719328"/>
                </a:lnTo>
                <a:lnTo>
                  <a:pt x="1265201" y="719328"/>
                </a:lnTo>
                <a:lnTo>
                  <a:pt x="1295399" y="739140"/>
                </a:lnTo>
                <a:close/>
              </a:path>
              <a:path w="1295400" h="1201420">
                <a:moveTo>
                  <a:pt x="284988" y="979932"/>
                </a:moveTo>
                <a:lnTo>
                  <a:pt x="339851" y="774192"/>
                </a:lnTo>
                <a:lnTo>
                  <a:pt x="1025295" y="774192"/>
                </a:lnTo>
                <a:lnTo>
                  <a:pt x="1033150" y="803148"/>
                </a:lnTo>
                <a:lnTo>
                  <a:pt x="841247" y="803148"/>
                </a:lnTo>
                <a:lnTo>
                  <a:pt x="836841" y="830580"/>
                </a:lnTo>
                <a:lnTo>
                  <a:pt x="630936" y="830580"/>
                </a:lnTo>
                <a:lnTo>
                  <a:pt x="618392" y="868680"/>
                </a:lnTo>
                <a:lnTo>
                  <a:pt x="463295" y="868680"/>
                </a:lnTo>
                <a:lnTo>
                  <a:pt x="284988" y="979932"/>
                </a:lnTo>
                <a:close/>
              </a:path>
              <a:path w="1295400" h="1201420">
                <a:moveTo>
                  <a:pt x="1088136" y="1005840"/>
                </a:moveTo>
                <a:lnTo>
                  <a:pt x="841247" y="803148"/>
                </a:lnTo>
                <a:lnTo>
                  <a:pt x="1033150" y="803148"/>
                </a:lnTo>
                <a:lnTo>
                  <a:pt x="1088136" y="1005840"/>
                </a:lnTo>
                <a:close/>
              </a:path>
              <a:path w="1295400" h="1201420">
                <a:moveTo>
                  <a:pt x="794003" y="1097280"/>
                </a:moveTo>
                <a:lnTo>
                  <a:pt x="630936" y="830580"/>
                </a:lnTo>
                <a:lnTo>
                  <a:pt x="836841" y="830580"/>
                </a:lnTo>
                <a:lnTo>
                  <a:pt x="794003" y="1097280"/>
                </a:lnTo>
                <a:close/>
              </a:path>
              <a:path w="1295400" h="1201420">
                <a:moveTo>
                  <a:pt x="509015" y="1200912"/>
                </a:moveTo>
                <a:lnTo>
                  <a:pt x="463295" y="868680"/>
                </a:lnTo>
                <a:lnTo>
                  <a:pt x="618392" y="868680"/>
                </a:lnTo>
                <a:lnTo>
                  <a:pt x="509015" y="1200912"/>
                </a:lnTo>
                <a:close/>
              </a:path>
            </a:pathLst>
          </a:custGeom>
          <a:solidFill>
            <a:srgbClr val="FCEADA"/>
          </a:solidFill>
        </p:spPr>
        <p:txBody>
          <a:bodyPr wrap="square" lIns="0" tIns="0" rIns="0" bIns="0" rtlCol="0"/>
          <a:lstStyle/>
          <a:p/>
        </p:txBody>
      </p:sp>
      <p:sp>
        <p:nvSpPr>
          <p:cNvPr id="27" name="object 27"/>
          <p:cNvSpPr/>
          <p:nvPr/>
        </p:nvSpPr>
        <p:spPr>
          <a:xfrm>
            <a:off x="6423825" y="2020252"/>
            <a:ext cx="1321435" cy="1224280"/>
          </a:xfrm>
          <a:custGeom>
            <a:avLst/>
            <a:gdLst/>
            <a:ahLst/>
            <a:cxnLst/>
            <a:rect l="l" t="t" r="r" b="b"/>
            <a:pathLst>
              <a:path w="1321434" h="1224279">
                <a:moveTo>
                  <a:pt x="681721" y="326389"/>
                </a:moveTo>
                <a:lnTo>
                  <a:pt x="670864" y="326389"/>
                </a:lnTo>
                <a:lnTo>
                  <a:pt x="660146" y="312211"/>
                </a:lnTo>
                <a:lnTo>
                  <a:pt x="873633" y="5079"/>
                </a:lnTo>
                <a:lnTo>
                  <a:pt x="875449" y="2539"/>
                </a:lnTo>
                <a:lnTo>
                  <a:pt x="877658" y="1269"/>
                </a:lnTo>
                <a:lnTo>
                  <a:pt x="880173" y="0"/>
                </a:lnTo>
                <a:lnTo>
                  <a:pt x="888314" y="0"/>
                </a:lnTo>
                <a:lnTo>
                  <a:pt x="896689" y="11429"/>
                </a:lnTo>
                <a:lnTo>
                  <a:pt x="871410" y="11429"/>
                </a:lnTo>
                <a:lnTo>
                  <a:pt x="867992" y="57351"/>
                </a:lnTo>
                <a:lnTo>
                  <a:pt x="681721" y="326389"/>
                </a:lnTo>
                <a:close/>
              </a:path>
              <a:path w="1321434" h="1224279">
                <a:moveTo>
                  <a:pt x="867992" y="57351"/>
                </a:moveTo>
                <a:lnTo>
                  <a:pt x="871410" y="11429"/>
                </a:lnTo>
                <a:lnTo>
                  <a:pt x="894511" y="19049"/>
                </a:lnTo>
                <a:lnTo>
                  <a:pt x="867992" y="57351"/>
                </a:lnTo>
                <a:close/>
              </a:path>
              <a:path w="1321434" h="1224279">
                <a:moveTo>
                  <a:pt x="864425" y="320039"/>
                </a:moveTo>
                <a:lnTo>
                  <a:pt x="856843" y="320039"/>
                </a:lnTo>
                <a:lnTo>
                  <a:pt x="854608" y="318769"/>
                </a:lnTo>
                <a:lnTo>
                  <a:pt x="852678" y="316229"/>
                </a:lnTo>
                <a:lnTo>
                  <a:pt x="851141" y="314959"/>
                </a:lnTo>
                <a:lnTo>
                  <a:pt x="850049" y="312419"/>
                </a:lnTo>
                <a:lnTo>
                  <a:pt x="849464" y="309879"/>
                </a:lnTo>
                <a:lnTo>
                  <a:pt x="849388" y="307339"/>
                </a:lnTo>
                <a:lnTo>
                  <a:pt x="867992" y="57351"/>
                </a:lnTo>
                <a:lnTo>
                  <a:pt x="894511" y="19049"/>
                </a:lnTo>
                <a:lnTo>
                  <a:pt x="871410" y="11429"/>
                </a:lnTo>
                <a:lnTo>
                  <a:pt x="896689" y="11429"/>
                </a:lnTo>
                <a:lnTo>
                  <a:pt x="896734" y="12699"/>
                </a:lnTo>
                <a:lnTo>
                  <a:pt x="875887" y="292824"/>
                </a:lnTo>
                <a:lnTo>
                  <a:pt x="859675" y="295909"/>
                </a:lnTo>
                <a:lnTo>
                  <a:pt x="874712" y="308609"/>
                </a:lnTo>
                <a:lnTo>
                  <a:pt x="924472" y="308609"/>
                </a:lnTo>
                <a:lnTo>
                  <a:pt x="864425" y="320039"/>
                </a:lnTo>
                <a:close/>
              </a:path>
              <a:path w="1321434" h="1224279">
                <a:moveTo>
                  <a:pt x="266805" y="427139"/>
                </a:moveTo>
                <a:lnTo>
                  <a:pt x="25247" y="147319"/>
                </a:lnTo>
                <a:lnTo>
                  <a:pt x="23710" y="146049"/>
                </a:lnTo>
                <a:lnTo>
                  <a:pt x="22669" y="143509"/>
                </a:lnTo>
                <a:lnTo>
                  <a:pt x="22199" y="140969"/>
                </a:lnTo>
                <a:lnTo>
                  <a:pt x="22288" y="137159"/>
                </a:lnTo>
                <a:lnTo>
                  <a:pt x="22948" y="134619"/>
                </a:lnTo>
                <a:lnTo>
                  <a:pt x="24155" y="132079"/>
                </a:lnTo>
                <a:lnTo>
                  <a:pt x="25857" y="130809"/>
                </a:lnTo>
                <a:lnTo>
                  <a:pt x="27952" y="128269"/>
                </a:lnTo>
                <a:lnTo>
                  <a:pt x="30365" y="126999"/>
                </a:lnTo>
                <a:lnTo>
                  <a:pt x="38366" y="126999"/>
                </a:lnTo>
                <a:lnTo>
                  <a:pt x="40868" y="128269"/>
                </a:lnTo>
                <a:lnTo>
                  <a:pt x="45602" y="130809"/>
                </a:lnTo>
                <a:lnTo>
                  <a:pt x="44475" y="130809"/>
                </a:lnTo>
                <a:lnTo>
                  <a:pt x="28854" y="151129"/>
                </a:lnTo>
                <a:lnTo>
                  <a:pt x="90632" y="184278"/>
                </a:lnTo>
                <a:lnTo>
                  <a:pt x="296634" y="422909"/>
                </a:lnTo>
                <a:lnTo>
                  <a:pt x="287820" y="422909"/>
                </a:lnTo>
                <a:lnTo>
                  <a:pt x="266805" y="427139"/>
                </a:lnTo>
                <a:close/>
              </a:path>
              <a:path w="1321434" h="1224279">
                <a:moveTo>
                  <a:pt x="465791" y="359409"/>
                </a:moveTo>
                <a:lnTo>
                  <a:pt x="439191" y="359409"/>
                </a:lnTo>
                <a:lnTo>
                  <a:pt x="457428" y="351789"/>
                </a:lnTo>
                <a:lnTo>
                  <a:pt x="443417" y="344272"/>
                </a:lnTo>
                <a:lnTo>
                  <a:pt x="501599" y="135889"/>
                </a:lnTo>
                <a:lnTo>
                  <a:pt x="511467" y="126999"/>
                </a:lnTo>
                <a:lnTo>
                  <a:pt x="517067" y="126999"/>
                </a:lnTo>
                <a:lnTo>
                  <a:pt x="519696" y="128269"/>
                </a:lnTo>
                <a:lnTo>
                  <a:pt x="522033" y="129539"/>
                </a:lnTo>
                <a:lnTo>
                  <a:pt x="523976" y="132079"/>
                </a:lnTo>
                <a:lnTo>
                  <a:pt x="532617" y="143509"/>
                </a:lnTo>
                <a:lnTo>
                  <a:pt x="526072" y="143509"/>
                </a:lnTo>
                <a:lnTo>
                  <a:pt x="503694" y="147319"/>
                </a:lnTo>
                <a:lnTo>
                  <a:pt x="519259" y="167908"/>
                </a:lnTo>
                <a:lnTo>
                  <a:pt x="465791" y="359409"/>
                </a:lnTo>
                <a:close/>
              </a:path>
              <a:path w="1321434" h="1224279">
                <a:moveTo>
                  <a:pt x="90632" y="184278"/>
                </a:moveTo>
                <a:lnTo>
                  <a:pt x="28854" y="151129"/>
                </a:lnTo>
                <a:lnTo>
                  <a:pt x="44475" y="130809"/>
                </a:lnTo>
                <a:lnTo>
                  <a:pt x="90632" y="184278"/>
                </a:lnTo>
                <a:close/>
              </a:path>
              <a:path w="1321434" h="1224279">
                <a:moveTo>
                  <a:pt x="452755" y="375919"/>
                </a:moveTo>
                <a:lnTo>
                  <a:pt x="447751" y="375919"/>
                </a:lnTo>
                <a:lnTo>
                  <a:pt x="90632" y="184278"/>
                </a:lnTo>
                <a:lnTo>
                  <a:pt x="44475" y="130809"/>
                </a:lnTo>
                <a:lnTo>
                  <a:pt x="45602" y="130809"/>
                </a:lnTo>
                <a:lnTo>
                  <a:pt x="443417" y="344272"/>
                </a:lnTo>
                <a:lnTo>
                  <a:pt x="439191" y="359409"/>
                </a:lnTo>
                <a:lnTo>
                  <a:pt x="465791" y="359409"/>
                </a:lnTo>
                <a:lnTo>
                  <a:pt x="463664" y="367029"/>
                </a:lnTo>
                <a:lnTo>
                  <a:pt x="462749" y="368299"/>
                </a:lnTo>
                <a:lnTo>
                  <a:pt x="461378" y="370839"/>
                </a:lnTo>
                <a:lnTo>
                  <a:pt x="459625" y="373379"/>
                </a:lnTo>
                <a:lnTo>
                  <a:pt x="457542" y="374649"/>
                </a:lnTo>
                <a:lnTo>
                  <a:pt x="455218" y="374649"/>
                </a:lnTo>
                <a:lnTo>
                  <a:pt x="452755" y="375919"/>
                </a:lnTo>
                <a:close/>
              </a:path>
              <a:path w="1321434" h="1224279">
                <a:moveTo>
                  <a:pt x="519259" y="167908"/>
                </a:moveTo>
                <a:lnTo>
                  <a:pt x="503694" y="147319"/>
                </a:lnTo>
                <a:lnTo>
                  <a:pt x="526072" y="143509"/>
                </a:lnTo>
                <a:lnTo>
                  <a:pt x="519259" y="167908"/>
                </a:lnTo>
                <a:close/>
              </a:path>
              <a:path w="1321434" h="1224279">
                <a:moveTo>
                  <a:pt x="664908" y="346709"/>
                </a:moveTo>
                <a:lnTo>
                  <a:pt x="657047" y="346709"/>
                </a:lnTo>
                <a:lnTo>
                  <a:pt x="654596" y="345439"/>
                </a:lnTo>
                <a:lnTo>
                  <a:pt x="652411" y="344169"/>
                </a:lnTo>
                <a:lnTo>
                  <a:pt x="650595" y="341629"/>
                </a:lnTo>
                <a:lnTo>
                  <a:pt x="519259" y="167908"/>
                </a:lnTo>
                <a:lnTo>
                  <a:pt x="526072" y="143509"/>
                </a:lnTo>
                <a:lnTo>
                  <a:pt x="532617" y="143509"/>
                </a:lnTo>
                <a:lnTo>
                  <a:pt x="660146" y="312211"/>
                </a:lnTo>
                <a:lnTo>
                  <a:pt x="650290" y="326389"/>
                </a:lnTo>
                <a:lnTo>
                  <a:pt x="681721" y="326389"/>
                </a:lnTo>
                <a:lnTo>
                  <a:pt x="671169" y="341629"/>
                </a:lnTo>
                <a:lnTo>
                  <a:pt x="669429" y="342899"/>
                </a:lnTo>
                <a:lnTo>
                  <a:pt x="667308" y="345439"/>
                </a:lnTo>
                <a:lnTo>
                  <a:pt x="664908" y="346709"/>
                </a:lnTo>
                <a:close/>
              </a:path>
              <a:path w="1321434" h="1224279">
                <a:moveTo>
                  <a:pt x="924472" y="308609"/>
                </a:moveTo>
                <a:lnTo>
                  <a:pt x="874712" y="308609"/>
                </a:lnTo>
                <a:lnTo>
                  <a:pt x="875887" y="292824"/>
                </a:lnTo>
                <a:lnTo>
                  <a:pt x="1113205" y="247649"/>
                </a:lnTo>
                <a:lnTo>
                  <a:pt x="1115872" y="246379"/>
                </a:lnTo>
                <a:lnTo>
                  <a:pt x="1118527" y="247649"/>
                </a:lnTo>
                <a:lnTo>
                  <a:pt x="1121054" y="247649"/>
                </a:lnTo>
                <a:lnTo>
                  <a:pt x="1123340" y="250189"/>
                </a:lnTo>
                <a:lnTo>
                  <a:pt x="1125270" y="251459"/>
                </a:lnTo>
                <a:lnTo>
                  <a:pt x="1126026" y="252729"/>
                </a:lnTo>
                <a:lnTo>
                  <a:pt x="1104861" y="252729"/>
                </a:lnTo>
                <a:lnTo>
                  <a:pt x="1089320" y="277230"/>
                </a:lnTo>
                <a:lnTo>
                  <a:pt x="924472" y="308609"/>
                </a:lnTo>
                <a:close/>
              </a:path>
              <a:path w="1321434" h="1224279">
                <a:moveTo>
                  <a:pt x="1089320" y="277230"/>
                </a:moveTo>
                <a:lnTo>
                  <a:pt x="1104861" y="252729"/>
                </a:lnTo>
                <a:lnTo>
                  <a:pt x="1117955" y="271779"/>
                </a:lnTo>
                <a:lnTo>
                  <a:pt x="1089320" y="277230"/>
                </a:lnTo>
                <a:close/>
              </a:path>
              <a:path w="1321434" h="1224279">
                <a:moveTo>
                  <a:pt x="1244053" y="470633"/>
                </a:moveTo>
                <a:lnTo>
                  <a:pt x="1012723" y="430529"/>
                </a:lnTo>
                <a:lnTo>
                  <a:pt x="1010069" y="430529"/>
                </a:lnTo>
                <a:lnTo>
                  <a:pt x="1007630" y="429259"/>
                </a:lnTo>
                <a:lnTo>
                  <a:pt x="1005547" y="426719"/>
                </a:lnTo>
                <a:lnTo>
                  <a:pt x="1003909" y="424179"/>
                </a:lnTo>
                <a:lnTo>
                  <a:pt x="1002791" y="421639"/>
                </a:lnTo>
                <a:lnTo>
                  <a:pt x="1002245" y="419099"/>
                </a:lnTo>
                <a:lnTo>
                  <a:pt x="1002296" y="416559"/>
                </a:lnTo>
                <a:lnTo>
                  <a:pt x="1002944" y="414019"/>
                </a:lnTo>
                <a:lnTo>
                  <a:pt x="1004163" y="411479"/>
                </a:lnTo>
                <a:lnTo>
                  <a:pt x="1089320" y="277230"/>
                </a:lnTo>
                <a:lnTo>
                  <a:pt x="1117955" y="271779"/>
                </a:lnTo>
                <a:lnTo>
                  <a:pt x="1104861" y="252729"/>
                </a:lnTo>
                <a:lnTo>
                  <a:pt x="1126026" y="252729"/>
                </a:lnTo>
                <a:lnTo>
                  <a:pt x="1126782" y="253999"/>
                </a:lnTo>
                <a:lnTo>
                  <a:pt x="1127785" y="256539"/>
                </a:lnTo>
                <a:lnTo>
                  <a:pt x="1128255" y="259079"/>
                </a:lnTo>
                <a:lnTo>
                  <a:pt x="1128153" y="261619"/>
                </a:lnTo>
                <a:lnTo>
                  <a:pt x="1127493" y="264159"/>
                </a:lnTo>
                <a:lnTo>
                  <a:pt x="1126312" y="266699"/>
                </a:lnTo>
                <a:lnTo>
                  <a:pt x="1037697" y="406399"/>
                </a:lnTo>
                <a:lnTo>
                  <a:pt x="1017054" y="406399"/>
                </a:lnTo>
                <a:lnTo>
                  <a:pt x="1025613" y="425449"/>
                </a:lnTo>
                <a:lnTo>
                  <a:pt x="1126940" y="425449"/>
                </a:lnTo>
                <a:lnTo>
                  <a:pt x="1280782" y="452119"/>
                </a:lnTo>
                <a:lnTo>
                  <a:pt x="1283462" y="452119"/>
                </a:lnTo>
                <a:lnTo>
                  <a:pt x="1285900" y="453389"/>
                </a:lnTo>
                <a:lnTo>
                  <a:pt x="1271930" y="453389"/>
                </a:lnTo>
                <a:lnTo>
                  <a:pt x="1244053" y="470633"/>
                </a:lnTo>
                <a:close/>
              </a:path>
              <a:path w="1321434" h="1224279">
                <a:moveTo>
                  <a:pt x="874712" y="308609"/>
                </a:moveTo>
                <a:lnTo>
                  <a:pt x="859675" y="295909"/>
                </a:lnTo>
                <a:lnTo>
                  <a:pt x="875887" y="292824"/>
                </a:lnTo>
                <a:lnTo>
                  <a:pt x="874712" y="308609"/>
                </a:lnTo>
                <a:close/>
              </a:path>
              <a:path w="1321434" h="1224279">
                <a:moveTo>
                  <a:pt x="670864" y="326389"/>
                </a:moveTo>
                <a:lnTo>
                  <a:pt x="650290" y="326389"/>
                </a:lnTo>
                <a:lnTo>
                  <a:pt x="660146" y="312211"/>
                </a:lnTo>
                <a:lnTo>
                  <a:pt x="670864" y="326389"/>
                </a:lnTo>
                <a:close/>
              </a:path>
              <a:path w="1321434" h="1224279">
                <a:moveTo>
                  <a:pt x="439191" y="359409"/>
                </a:moveTo>
                <a:lnTo>
                  <a:pt x="443417" y="344272"/>
                </a:lnTo>
                <a:lnTo>
                  <a:pt x="457428" y="351789"/>
                </a:lnTo>
                <a:lnTo>
                  <a:pt x="439191" y="359409"/>
                </a:lnTo>
                <a:close/>
              </a:path>
              <a:path w="1321434" h="1224279">
                <a:moveTo>
                  <a:pt x="1025613" y="425449"/>
                </a:moveTo>
                <a:lnTo>
                  <a:pt x="1017054" y="406399"/>
                </a:lnTo>
                <a:lnTo>
                  <a:pt x="1035652" y="409624"/>
                </a:lnTo>
                <a:lnTo>
                  <a:pt x="1025613" y="425449"/>
                </a:lnTo>
                <a:close/>
              </a:path>
              <a:path w="1321434" h="1224279">
                <a:moveTo>
                  <a:pt x="1035652" y="409624"/>
                </a:moveTo>
                <a:lnTo>
                  <a:pt x="1017054" y="406399"/>
                </a:lnTo>
                <a:lnTo>
                  <a:pt x="1037697" y="406399"/>
                </a:lnTo>
                <a:lnTo>
                  <a:pt x="1035652" y="409624"/>
                </a:lnTo>
                <a:close/>
              </a:path>
              <a:path w="1321434" h="1224279">
                <a:moveTo>
                  <a:pt x="1126940" y="425449"/>
                </a:moveTo>
                <a:lnTo>
                  <a:pt x="1025613" y="425449"/>
                </a:lnTo>
                <a:lnTo>
                  <a:pt x="1035652" y="409624"/>
                </a:lnTo>
                <a:lnTo>
                  <a:pt x="1126940" y="425449"/>
                </a:lnTo>
                <a:close/>
              </a:path>
              <a:path w="1321434" h="1224279">
                <a:moveTo>
                  <a:pt x="280695" y="443229"/>
                </a:moveTo>
                <a:lnTo>
                  <a:pt x="266805" y="427139"/>
                </a:lnTo>
                <a:lnTo>
                  <a:pt x="287820" y="422909"/>
                </a:lnTo>
                <a:lnTo>
                  <a:pt x="280695" y="443229"/>
                </a:lnTo>
                <a:close/>
              </a:path>
              <a:path w="1321434" h="1224279">
                <a:moveTo>
                  <a:pt x="299618" y="443229"/>
                </a:moveTo>
                <a:lnTo>
                  <a:pt x="280695" y="443229"/>
                </a:lnTo>
                <a:lnTo>
                  <a:pt x="287820" y="422909"/>
                </a:lnTo>
                <a:lnTo>
                  <a:pt x="296634" y="422909"/>
                </a:lnTo>
                <a:lnTo>
                  <a:pt x="299923" y="426719"/>
                </a:lnTo>
                <a:lnTo>
                  <a:pt x="301434" y="429259"/>
                </a:lnTo>
                <a:lnTo>
                  <a:pt x="302463" y="431799"/>
                </a:lnTo>
                <a:lnTo>
                  <a:pt x="302958" y="434339"/>
                </a:lnTo>
                <a:lnTo>
                  <a:pt x="302920" y="436879"/>
                </a:lnTo>
                <a:lnTo>
                  <a:pt x="302323" y="439419"/>
                </a:lnTo>
                <a:lnTo>
                  <a:pt x="301205" y="441959"/>
                </a:lnTo>
                <a:lnTo>
                  <a:pt x="299618" y="443229"/>
                </a:lnTo>
                <a:close/>
              </a:path>
              <a:path w="1321434" h="1224279">
                <a:moveTo>
                  <a:pt x="214891" y="665231"/>
                </a:moveTo>
                <a:lnTo>
                  <a:pt x="4813" y="500379"/>
                </a:lnTo>
                <a:lnTo>
                  <a:pt x="2921" y="499109"/>
                </a:lnTo>
                <a:lnTo>
                  <a:pt x="1460" y="496569"/>
                </a:lnTo>
                <a:lnTo>
                  <a:pt x="469" y="494029"/>
                </a:lnTo>
                <a:lnTo>
                  <a:pt x="0" y="491489"/>
                </a:lnTo>
                <a:lnTo>
                  <a:pt x="63" y="488949"/>
                </a:lnTo>
                <a:lnTo>
                  <a:pt x="673" y="486409"/>
                </a:lnTo>
                <a:lnTo>
                  <a:pt x="1803" y="483869"/>
                </a:lnTo>
                <a:lnTo>
                  <a:pt x="3390" y="482599"/>
                </a:lnTo>
                <a:lnTo>
                  <a:pt x="5372" y="480059"/>
                </a:lnTo>
                <a:lnTo>
                  <a:pt x="7658" y="478789"/>
                </a:lnTo>
                <a:lnTo>
                  <a:pt x="10172" y="478789"/>
                </a:lnTo>
                <a:lnTo>
                  <a:pt x="266805" y="427139"/>
                </a:lnTo>
                <a:lnTo>
                  <a:pt x="280695" y="443229"/>
                </a:lnTo>
                <a:lnTo>
                  <a:pt x="299618" y="443229"/>
                </a:lnTo>
                <a:lnTo>
                  <a:pt x="297624" y="445769"/>
                </a:lnTo>
                <a:lnTo>
                  <a:pt x="295325" y="447039"/>
                </a:lnTo>
                <a:lnTo>
                  <a:pt x="292798" y="447039"/>
                </a:lnTo>
                <a:lnTo>
                  <a:pt x="128734" y="480059"/>
                </a:lnTo>
                <a:lnTo>
                  <a:pt x="20510" y="480059"/>
                </a:lnTo>
                <a:lnTo>
                  <a:pt x="15151" y="502919"/>
                </a:lnTo>
                <a:lnTo>
                  <a:pt x="49432" y="502919"/>
                </a:lnTo>
                <a:lnTo>
                  <a:pt x="242245" y="655319"/>
                </a:lnTo>
                <a:lnTo>
                  <a:pt x="228549" y="655319"/>
                </a:lnTo>
                <a:lnTo>
                  <a:pt x="214891" y="665231"/>
                </a:lnTo>
                <a:close/>
              </a:path>
              <a:path w="1321434" h="1224279">
                <a:moveTo>
                  <a:pt x="1276451" y="476249"/>
                </a:moveTo>
                <a:lnTo>
                  <a:pt x="1244053" y="470633"/>
                </a:lnTo>
                <a:lnTo>
                  <a:pt x="1271930" y="453389"/>
                </a:lnTo>
                <a:lnTo>
                  <a:pt x="1276451" y="476249"/>
                </a:lnTo>
                <a:close/>
              </a:path>
              <a:path w="1321434" h="1224279">
                <a:moveTo>
                  <a:pt x="1283263" y="476249"/>
                </a:moveTo>
                <a:lnTo>
                  <a:pt x="1276451" y="476249"/>
                </a:lnTo>
                <a:lnTo>
                  <a:pt x="1271930" y="453389"/>
                </a:lnTo>
                <a:lnTo>
                  <a:pt x="1285900" y="453389"/>
                </a:lnTo>
                <a:lnTo>
                  <a:pt x="1287995" y="455929"/>
                </a:lnTo>
                <a:lnTo>
                  <a:pt x="1289634" y="457199"/>
                </a:lnTo>
                <a:lnTo>
                  <a:pt x="1290751" y="459739"/>
                </a:lnTo>
                <a:lnTo>
                  <a:pt x="1291272" y="463549"/>
                </a:lnTo>
                <a:lnTo>
                  <a:pt x="1291196" y="466089"/>
                </a:lnTo>
                <a:lnTo>
                  <a:pt x="1290523" y="468629"/>
                </a:lnTo>
                <a:lnTo>
                  <a:pt x="1289265" y="471169"/>
                </a:lnTo>
                <a:lnTo>
                  <a:pt x="1287500" y="473709"/>
                </a:lnTo>
                <a:lnTo>
                  <a:pt x="1285316" y="474979"/>
                </a:lnTo>
                <a:lnTo>
                  <a:pt x="1283263" y="476249"/>
                </a:lnTo>
                <a:close/>
              </a:path>
              <a:path w="1321434" h="1224279">
                <a:moveTo>
                  <a:pt x="1315872" y="760729"/>
                </a:moveTo>
                <a:lnTo>
                  <a:pt x="1301864" y="760729"/>
                </a:lnTo>
                <a:lnTo>
                  <a:pt x="1309662" y="737869"/>
                </a:lnTo>
                <a:lnTo>
                  <a:pt x="1261918" y="734687"/>
                </a:lnTo>
                <a:lnTo>
                  <a:pt x="1062253" y="604519"/>
                </a:lnTo>
                <a:lnTo>
                  <a:pt x="1060272" y="603249"/>
                </a:lnTo>
                <a:lnTo>
                  <a:pt x="1058646" y="600709"/>
                </a:lnTo>
                <a:lnTo>
                  <a:pt x="1057452" y="599439"/>
                </a:lnTo>
                <a:lnTo>
                  <a:pt x="1056728" y="596899"/>
                </a:lnTo>
                <a:lnTo>
                  <a:pt x="1056500" y="594359"/>
                </a:lnTo>
                <a:lnTo>
                  <a:pt x="1056779" y="591819"/>
                </a:lnTo>
                <a:lnTo>
                  <a:pt x="1244053" y="470633"/>
                </a:lnTo>
                <a:lnTo>
                  <a:pt x="1276451" y="476249"/>
                </a:lnTo>
                <a:lnTo>
                  <a:pt x="1283263" y="476249"/>
                </a:lnTo>
                <a:lnTo>
                  <a:pt x="1110797" y="582929"/>
                </a:lnTo>
                <a:lnTo>
                  <a:pt x="1076134" y="582929"/>
                </a:lnTo>
                <a:lnTo>
                  <a:pt x="1075893" y="604519"/>
                </a:lnTo>
                <a:lnTo>
                  <a:pt x="1109251" y="604519"/>
                </a:lnTo>
                <a:lnTo>
                  <a:pt x="1315745" y="739139"/>
                </a:lnTo>
                <a:lnTo>
                  <a:pt x="1321435" y="751839"/>
                </a:lnTo>
                <a:lnTo>
                  <a:pt x="1320850" y="754379"/>
                </a:lnTo>
                <a:lnTo>
                  <a:pt x="1319682" y="756919"/>
                </a:lnTo>
                <a:lnTo>
                  <a:pt x="1317993" y="759459"/>
                </a:lnTo>
                <a:lnTo>
                  <a:pt x="1315872" y="760729"/>
                </a:lnTo>
                <a:close/>
              </a:path>
              <a:path w="1321434" h="1224279">
                <a:moveTo>
                  <a:pt x="15151" y="502919"/>
                </a:moveTo>
                <a:lnTo>
                  <a:pt x="20510" y="480059"/>
                </a:lnTo>
                <a:lnTo>
                  <a:pt x="42474" y="497420"/>
                </a:lnTo>
                <a:lnTo>
                  <a:pt x="15151" y="502919"/>
                </a:lnTo>
                <a:close/>
              </a:path>
              <a:path w="1321434" h="1224279">
                <a:moveTo>
                  <a:pt x="42474" y="497420"/>
                </a:moveTo>
                <a:lnTo>
                  <a:pt x="20510" y="480059"/>
                </a:lnTo>
                <a:lnTo>
                  <a:pt x="128734" y="480059"/>
                </a:lnTo>
                <a:lnTo>
                  <a:pt x="42474" y="497420"/>
                </a:lnTo>
                <a:close/>
              </a:path>
              <a:path w="1321434" h="1224279">
                <a:moveTo>
                  <a:pt x="49432" y="502919"/>
                </a:moveTo>
                <a:lnTo>
                  <a:pt x="15151" y="502919"/>
                </a:lnTo>
                <a:lnTo>
                  <a:pt x="42474" y="497420"/>
                </a:lnTo>
                <a:lnTo>
                  <a:pt x="49432" y="502919"/>
                </a:lnTo>
                <a:close/>
              </a:path>
              <a:path w="1321434" h="1224279">
                <a:moveTo>
                  <a:pt x="1075893" y="604519"/>
                </a:moveTo>
                <a:lnTo>
                  <a:pt x="1076134" y="582929"/>
                </a:lnTo>
                <a:lnTo>
                  <a:pt x="1093010" y="593931"/>
                </a:lnTo>
                <a:lnTo>
                  <a:pt x="1075893" y="604519"/>
                </a:lnTo>
                <a:close/>
              </a:path>
              <a:path w="1321434" h="1224279">
                <a:moveTo>
                  <a:pt x="1093010" y="593931"/>
                </a:moveTo>
                <a:lnTo>
                  <a:pt x="1076134" y="582929"/>
                </a:lnTo>
                <a:lnTo>
                  <a:pt x="1110797" y="582929"/>
                </a:lnTo>
                <a:lnTo>
                  <a:pt x="1093010" y="593931"/>
                </a:lnTo>
                <a:close/>
              </a:path>
              <a:path w="1321434" h="1224279">
                <a:moveTo>
                  <a:pt x="1109251" y="604519"/>
                </a:moveTo>
                <a:lnTo>
                  <a:pt x="1075893" y="604519"/>
                </a:lnTo>
                <a:lnTo>
                  <a:pt x="1093010" y="593931"/>
                </a:lnTo>
                <a:lnTo>
                  <a:pt x="1109251" y="604519"/>
                </a:lnTo>
                <a:close/>
              </a:path>
              <a:path w="1321434" h="1224279">
                <a:moveTo>
                  <a:pt x="228155" y="675639"/>
                </a:moveTo>
                <a:lnTo>
                  <a:pt x="214891" y="665231"/>
                </a:lnTo>
                <a:lnTo>
                  <a:pt x="228549" y="655319"/>
                </a:lnTo>
                <a:lnTo>
                  <a:pt x="228155" y="675639"/>
                </a:lnTo>
                <a:close/>
              </a:path>
              <a:path w="1321434" h="1224279">
                <a:moveTo>
                  <a:pt x="244430" y="675639"/>
                </a:moveTo>
                <a:lnTo>
                  <a:pt x="228155" y="675639"/>
                </a:lnTo>
                <a:lnTo>
                  <a:pt x="228549" y="655319"/>
                </a:lnTo>
                <a:lnTo>
                  <a:pt x="242245" y="655319"/>
                </a:lnTo>
                <a:lnTo>
                  <a:pt x="243852" y="656589"/>
                </a:lnTo>
                <a:lnTo>
                  <a:pt x="245719" y="657859"/>
                </a:lnTo>
                <a:lnTo>
                  <a:pt x="247180" y="660399"/>
                </a:lnTo>
                <a:lnTo>
                  <a:pt x="248183" y="662939"/>
                </a:lnTo>
                <a:lnTo>
                  <a:pt x="248607" y="665231"/>
                </a:lnTo>
                <a:lnTo>
                  <a:pt x="248615" y="668019"/>
                </a:lnTo>
                <a:lnTo>
                  <a:pt x="248031" y="670559"/>
                </a:lnTo>
                <a:lnTo>
                  <a:pt x="246951" y="673099"/>
                </a:lnTo>
                <a:lnTo>
                  <a:pt x="245402" y="674369"/>
                </a:lnTo>
                <a:lnTo>
                  <a:pt x="244430" y="675639"/>
                </a:lnTo>
                <a:close/>
              </a:path>
              <a:path w="1321434" h="1224279">
                <a:moveTo>
                  <a:pt x="22136" y="835659"/>
                </a:moveTo>
                <a:lnTo>
                  <a:pt x="19367" y="835659"/>
                </a:lnTo>
                <a:lnTo>
                  <a:pt x="16662" y="834389"/>
                </a:lnTo>
                <a:lnTo>
                  <a:pt x="8089" y="821689"/>
                </a:lnTo>
                <a:lnTo>
                  <a:pt x="8585" y="819149"/>
                </a:lnTo>
                <a:lnTo>
                  <a:pt x="9652" y="816609"/>
                </a:lnTo>
                <a:lnTo>
                  <a:pt x="11252" y="814069"/>
                </a:lnTo>
                <a:lnTo>
                  <a:pt x="13296" y="811529"/>
                </a:lnTo>
                <a:lnTo>
                  <a:pt x="214891" y="665231"/>
                </a:lnTo>
                <a:lnTo>
                  <a:pt x="228155" y="675639"/>
                </a:lnTo>
                <a:lnTo>
                  <a:pt x="244430" y="675639"/>
                </a:lnTo>
                <a:lnTo>
                  <a:pt x="243459" y="676909"/>
                </a:lnTo>
                <a:lnTo>
                  <a:pt x="66997" y="804977"/>
                </a:lnTo>
                <a:lnTo>
                  <a:pt x="19380" y="810259"/>
                </a:lnTo>
                <a:lnTo>
                  <a:pt x="28219" y="833119"/>
                </a:lnTo>
                <a:lnTo>
                  <a:pt x="45029" y="833119"/>
                </a:lnTo>
                <a:lnTo>
                  <a:pt x="22136" y="835659"/>
                </a:lnTo>
                <a:close/>
              </a:path>
              <a:path w="1321434" h="1224279">
                <a:moveTo>
                  <a:pt x="1113688" y="1021079"/>
                </a:moveTo>
                <a:lnTo>
                  <a:pt x="1089228" y="1021079"/>
                </a:lnTo>
                <a:lnTo>
                  <a:pt x="1109510" y="1007109"/>
                </a:lnTo>
                <a:lnTo>
                  <a:pt x="1078487" y="981801"/>
                </a:lnTo>
                <a:lnTo>
                  <a:pt x="1010742" y="734059"/>
                </a:lnTo>
                <a:lnTo>
                  <a:pt x="1010310" y="731519"/>
                </a:lnTo>
                <a:lnTo>
                  <a:pt x="1010450" y="728979"/>
                </a:lnTo>
                <a:lnTo>
                  <a:pt x="1011135" y="726439"/>
                </a:lnTo>
                <a:lnTo>
                  <a:pt x="1012367" y="723899"/>
                </a:lnTo>
                <a:lnTo>
                  <a:pt x="1014069" y="722629"/>
                </a:lnTo>
                <a:lnTo>
                  <a:pt x="1016165" y="720089"/>
                </a:lnTo>
                <a:lnTo>
                  <a:pt x="1018565" y="718819"/>
                </a:lnTo>
                <a:lnTo>
                  <a:pt x="1023848" y="718819"/>
                </a:lnTo>
                <a:lnTo>
                  <a:pt x="1157228" y="727709"/>
                </a:lnTo>
                <a:lnTo>
                  <a:pt x="1035240" y="727709"/>
                </a:lnTo>
                <a:lnTo>
                  <a:pt x="1022134" y="744219"/>
                </a:lnTo>
                <a:lnTo>
                  <a:pt x="1040104" y="745417"/>
                </a:lnTo>
                <a:lnTo>
                  <a:pt x="1113726" y="1013459"/>
                </a:lnTo>
                <a:lnTo>
                  <a:pt x="1114158" y="1015999"/>
                </a:lnTo>
                <a:lnTo>
                  <a:pt x="1114031" y="1019809"/>
                </a:lnTo>
                <a:lnTo>
                  <a:pt x="1113688" y="1021079"/>
                </a:lnTo>
                <a:close/>
              </a:path>
              <a:path w="1321434" h="1224279">
                <a:moveTo>
                  <a:pt x="1040104" y="745417"/>
                </a:moveTo>
                <a:lnTo>
                  <a:pt x="1022134" y="744219"/>
                </a:lnTo>
                <a:lnTo>
                  <a:pt x="1035240" y="727709"/>
                </a:lnTo>
                <a:lnTo>
                  <a:pt x="1040104" y="745417"/>
                </a:lnTo>
                <a:close/>
              </a:path>
              <a:path w="1321434" h="1224279">
                <a:moveTo>
                  <a:pt x="1310716" y="763269"/>
                </a:moveTo>
                <a:lnTo>
                  <a:pt x="1307947" y="763269"/>
                </a:lnTo>
                <a:lnTo>
                  <a:pt x="1040104" y="745417"/>
                </a:lnTo>
                <a:lnTo>
                  <a:pt x="1035240" y="727709"/>
                </a:lnTo>
                <a:lnTo>
                  <a:pt x="1157228" y="727709"/>
                </a:lnTo>
                <a:lnTo>
                  <a:pt x="1261918" y="734687"/>
                </a:lnTo>
                <a:lnTo>
                  <a:pt x="1301864" y="760729"/>
                </a:lnTo>
                <a:lnTo>
                  <a:pt x="1315872" y="760729"/>
                </a:lnTo>
                <a:lnTo>
                  <a:pt x="1313408" y="761999"/>
                </a:lnTo>
                <a:lnTo>
                  <a:pt x="1310716" y="763269"/>
                </a:lnTo>
                <a:close/>
              </a:path>
              <a:path w="1321434" h="1224279">
                <a:moveTo>
                  <a:pt x="1301864" y="760729"/>
                </a:moveTo>
                <a:lnTo>
                  <a:pt x="1261918" y="734687"/>
                </a:lnTo>
                <a:lnTo>
                  <a:pt x="1309662" y="737869"/>
                </a:lnTo>
                <a:lnTo>
                  <a:pt x="1301864" y="760729"/>
                </a:lnTo>
                <a:close/>
              </a:path>
              <a:path w="1321434" h="1224279">
                <a:moveTo>
                  <a:pt x="45029" y="833119"/>
                </a:moveTo>
                <a:lnTo>
                  <a:pt x="28219" y="833119"/>
                </a:lnTo>
                <a:lnTo>
                  <a:pt x="66997" y="804977"/>
                </a:lnTo>
                <a:lnTo>
                  <a:pt x="351345" y="773429"/>
                </a:lnTo>
                <a:lnTo>
                  <a:pt x="354076" y="773429"/>
                </a:lnTo>
                <a:lnTo>
                  <a:pt x="365226" y="783589"/>
                </a:lnTo>
                <a:lnTo>
                  <a:pt x="340436" y="783589"/>
                </a:lnTo>
                <a:lnTo>
                  <a:pt x="335851" y="800853"/>
                </a:lnTo>
                <a:lnTo>
                  <a:pt x="45029" y="833119"/>
                </a:lnTo>
                <a:close/>
              </a:path>
              <a:path w="1321434" h="1224279">
                <a:moveTo>
                  <a:pt x="335851" y="800853"/>
                </a:moveTo>
                <a:lnTo>
                  <a:pt x="340436" y="783589"/>
                </a:lnTo>
                <a:lnTo>
                  <a:pt x="354088" y="798829"/>
                </a:lnTo>
                <a:lnTo>
                  <a:pt x="335851" y="800853"/>
                </a:lnTo>
                <a:close/>
              </a:path>
              <a:path w="1321434" h="1224279">
                <a:moveTo>
                  <a:pt x="302653" y="1003299"/>
                </a:moveTo>
                <a:lnTo>
                  <a:pt x="294525" y="1003299"/>
                </a:lnTo>
                <a:lnTo>
                  <a:pt x="292011" y="1002029"/>
                </a:lnTo>
                <a:lnTo>
                  <a:pt x="289801" y="999489"/>
                </a:lnTo>
                <a:lnTo>
                  <a:pt x="287997" y="998219"/>
                </a:lnTo>
                <a:lnTo>
                  <a:pt x="286677" y="995679"/>
                </a:lnTo>
                <a:lnTo>
                  <a:pt x="285902" y="993139"/>
                </a:lnTo>
                <a:lnTo>
                  <a:pt x="285724" y="990599"/>
                </a:lnTo>
                <a:lnTo>
                  <a:pt x="286131" y="988059"/>
                </a:lnTo>
                <a:lnTo>
                  <a:pt x="335851" y="800853"/>
                </a:lnTo>
                <a:lnTo>
                  <a:pt x="354088" y="798829"/>
                </a:lnTo>
                <a:lnTo>
                  <a:pt x="340436" y="783589"/>
                </a:lnTo>
                <a:lnTo>
                  <a:pt x="365226" y="783589"/>
                </a:lnTo>
                <a:lnTo>
                  <a:pt x="365404" y="787399"/>
                </a:lnTo>
                <a:lnTo>
                  <a:pt x="364985" y="789939"/>
                </a:lnTo>
                <a:lnTo>
                  <a:pt x="318895" y="963477"/>
                </a:lnTo>
                <a:lnTo>
                  <a:pt x="291693" y="980439"/>
                </a:lnTo>
                <a:lnTo>
                  <a:pt x="310680" y="994409"/>
                </a:lnTo>
                <a:lnTo>
                  <a:pt x="317351" y="994409"/>
                </a:lnTo>
                <a:lnTo>
                  <a:pt x="305130" y="1002029"/>
                </a:lnTo>
                <a:lnTo>
                  <a:pt x="302653" y="1003299"/>
                </a:lnTo>
                <a:close/>
              </a:path>
              <a:path w="1321434" h="1224279">
                <a:moveTo>
                  <a:pt x="820717" y="1106169"/>
                </a:moveTo>
                <a:lnTo>
                  <a:pt x="795020" y="1106169"/>
                </a:lnTo>
                <a:lnTo>
                  <a:pt x="818400" y="1102359"/>
                </a:lnTo>
                <a:lnTo>
                  <a:pt x="800306" y="1072739"/>
                </a:lnTo>
                <a:lnTo>
                  <a:pt x="841413" y="812799"/>
                </a:lnTo>
                <a:lnTo>
                  <a:pt x="851992" y="802639"/>
                </a:lnTo>
                <a:lnTo>
                  <a:pt x="857275" y="802639"/>
                </a:lnTo>
                <a:lnTo>
                  <a:pt x="859764" y="803909"/>
                </a:lnTo>
                <a:lnTo>
                  <a:pt x="861987" y="805179"/>
                </a:lnTo>
                <a:lnTo>
                  <a:pt x="875997" y="816609"/>
                </a:lnTo>
                <a:lnTo>
                  <a:pt x="866495" y="816609"/>
                </a:lnTo>
                <a:lnTo>
                  <a:pt x="845921" y="825499"/>
                </a:lnTo>
                <a:lnTo>
                  <a:pt x="862900" y="839351"/>
                </a:lnTo>
                <a:lnTo>
                  <a:pt x="820717" y="1106169"/>
                </a:lnTo>
                <a:close/>
              </a:path>
              <a:path w="1321434" h="1224279">
                <a:moveTo>
                  <a:pt x="28219" y="833119"/>
                </a:moveTo>
                <a:lnTo>
                  <a:pt x="19380" y="810259"/>
                </a:lnTo>
                <a:lnTo>
                  <a:pt x="66997" y="804977"/>
                </a:lnTo>
                <a:lnTo>
                  <a:pt x="28219" y="833119"/>
                </a:lnTo>
                <a:close/>
              </a:path>
              <a:path w="1321434" h="1224279">
                <a:moveTo>
                  <a:pt x="862900" y="839351"/>
                </a:moveTo>
                <a:lnTo>
                  <a:pt x="845921" y="825499"/>
                </a:lnTo>
                <a:lnTo>
                  <a:pt x="866495" y="816609"/>
                </a:lnTo>
                <a:lnTo>
                  <a:pt x="862900" y="839351"/>
                </a:lnTo>
                <a:close/>
              </a:path>
              <a:path w="1321434" h="1224279">
                <a:moveTo>
                  <a:pt x="1103452" y="1029969"/>
                </a:moveTo>
                <a:lnTo>
                  <a:pt x="1098168" y="1029969"/>
                </a:lnTo>
                <a:lnTo>
                  <a:pt x="1095679" y="1028699"/>
                </a:lnTo>
                <a:lnTo>
                  <a:pt x="1093444" y="1027429"/>
                </a:lnTo>
                <a:lnTo>
                  <a:pt x="862900" y="839351"/>
                </a:lnTo>
                <a:lnTo>
                  <a:pt x="866495" y="816609"/>
                </a:lnTo>
                <a:lnTo>
                  <a:pt x="875997" y="816609"/>
                </a:lnTo>
                <a:lnTo>
                  <a:pt x="1078487" y="981801"/>
                </a:lnTo>
                <a:lnTo>
                  <a:pt x="1089228" y="1021079"/>
                </a:lnTo>
                <a:lnTo>
                  <a:pt x="1113688" y="1021079"/>
                </a:lnTo>
                <a:lnTo>
                  <a:pt x="1113345" y="1022349"/>
                </a:lnTo>
                <a:lnTo>
                  <a:pt x="1112151" y="1023619"/>
                </a:lnTo>
                <a:lnTo>
                  <a:pt x="1110475" y="1026159"/>
                </a:lnTo>
                <a:lnTo>
                  <a:pt x="1108405" y="1027429"/>
                </a:lnTo>
                <a:lnTo>
                  <a:pt x="1106030" y="1028699"/>
                </a:lnTo>
                <a:lnTo>
                  <a:pt x="1103452" y="1029969"/>
                </a:lnTo>
                <a:close/>
              </a:path>
              <a:path w="1321434" h="1224279">
                <a:moveTo>
                  <a:pt x="535973" y="1210309"/>
                </a:moveTo>
                <a:lnTo>
                  <a:pt x="534390" y="1210309"/>
                </a:lnTo>
                <a:lnTo>
                  <a:pt x="526865" y="1156321"/>
                </a:lnTo>
                <a:lnTo>
                  <a:pt x="632599" y="838199"/>
                </a:lnTo>
                <a:lnTo>
                  <a:pt x="641908" y="829309"/>
                </a:lnTo>
                <a:lnTo>
                  <a:pt x="647128" y="829309"/>
                </a:lnTo>
                <a:lnTo>
                  <a:pt x="661691" y="845819"/>
                </a:lnTo>
                <a:lnTo>
                  <a:pt x="656704" y="845819"/>
                </a:lnTo>
                <a:lnTo>
                  <a:pt x="633806" y="848359"/>
                </a:lnTo>
                <a:lnTo>
                  <a:pt x="648107" y="871772"/>
                </a:lnTo>
                <a:lnTo>
                  <a:pt x="535973" y="1210309"/>
                </a:lnTo>
                <a:close/>
              </a:path>
              <a:path w="1321434" h="1224279">
                <a:moveTo>
                  <a:pt x="648107" y="871772"/>
                </a:moveTo>
                <a:lnTo>
                  <a:pt x="633806" y="848359"/>
                </a:lnTo>
                <a:lnTo>
                  <a:pt x="656704" y="845819"/>
                </a:lnTo>
                <a:lnTo>
                  <a:pt x="648107" y="871772"/>
                </a:lnTo>
                <a:close/>
              </a:path>
              <a:path w="1321434" h="1224279">
                <a:moveTo>
                  <a:pt x="808647" y="1121409"/>
                </a:moveTo>
                <a:lnTo>
                  <a:pt x="805840" y="1121409"/>
                </a:lnTo>
                <a:lnTo>
                  <a:pt x="803109" y="1120139"/>
                </a:lnTo>
                <a:lnTo>
                  <a:pt x="800608" y="1118869"/>
                </a:lnTo>
                <a:lnTo>
                  <a:pt x="798449" y="1117599"/>
                </a:lnTo>
                <a:lnTo>
                  <a:pt x="796721" y="1115059"/>
                </a:lnTo>
                <a:lnTo>
                  <a:pt x="648107" y="871772"/>
                </a:lnTo>
                <a:lnTo>
                  <a:pt x="656704" y="845819"/>
                </a:lnTo>
                <a:lnTo>
                  <a:pt x="661691" y="845819"/>
                </a:lnTo>
                <a:lnTo>
                  <a:pt x="800306" y="1072739"/>
                </a:lnTo>
                <a:lnTo>
                  <a:pt x="795020" y="1106169"/>
                </a:lnTo>
                <a:lnTo>
                  <a:pt x="820717" y="1106169"/>
                </a:lnTo>
                <a:lnTo>
                  <a:pt x="820115" y="1109979"/>
                </a:lnTo>
                <a:lnTo>
                  <a:pt x="819365" y="1113789"/>
                </a:lnTo>
                <a:lnTo>
                  <a:pt x="818045" y="1116329"/>
                </a:lnTo>
                <a:lnTo>
                  <a:pt x="816216" y="1117599"/>
                </a:lnTo>
                <a:lnTo>
                  <a:pt x="813968" y="1120139"/>
                </a:lnTo>
                <a:lnTo>
                  <a:pt x="811403" y="1120139"/>
                </a:lnTo>
                <a:lnTo>
                  <a:pt x="808647" y="1121409"/>
                </a:lnTo>
                <a:close/>
              </a:path>
              <a:path w="1321434" h="1224279">
                <a:moveTo>
                  <a:pt x="317351" y="994409"/>
                </a:moveTo>
                <a:lnTo>
                  <a:pt x="310680" y="994409"/>
                </a:lnTo>
                <a:lnTo>
                  <a:pt x="318895" y="963477"/>
                </a:lnTo>
                <a:lnTo>
                  <a:pt x="468884" y="869949"/>
                </a:lnTo>
                <a:lnTo>
                  <a:pt x="471411" y="868679"/>
                </a:lnTo>
                <a:lnTo>
                  <a:pt x="474141" y="867409"/>
                </a:lnTo>
                <a:lnTo>
                  <a:pt x="476948" y="867409"/>
                </a:lnTo>
                <a:lnTo>
                  <a:pt x="488542" y="881379"/>
                </a:lnTo>
                <a:lnTo>
                  <a:pt x="463029" y="881379"/>
                </a:lnTo>
                <a:lnTo>
                  <a:pt x="465865" y="901807"/>
                </a:lnTo>
                <a:lnTo>
                  <a:pt x="317351" y="994409"/>
                </a:lnTo>
                <a:close/>
              </a:path>
              <a:path w="1321434" h="1224279">
                <a:moveTo>
                  <a:pt x="465865" y="901807"/>
                </a:moveTo>
                <a:lnTo>
                  <a:pt x="463029" y="881379"/>
                </a:lnTo>
                <a:lnTo>
                  <a:pt x="482333" y="891539"/>
                </a:lnTo>
                <a:lnTo>
                  <a:pt x="465865" y="901807"/>
                </a:lnTo>
                <a:close/>
              </a:path>
              <a:path w="1321434" h="1224279">
                <a:moveTo>
                  <a:pt x="524573" y="1224279"/>
                </a:moveTo>
                <a:lnTo>
                  <a:pt x="516864" y="1224279"/>
                </a:lnTo>
                <a:lnTo>
                  <a:pt x="514565" y="1223009"/>
                </a:lnTo>
                <a:lnTo>
                  <a:pt x="512584" y="1220469"/>
                </a:lnTo>
                <a:lnTo>
                  <a:pt x="510997" y="1219199"/>
                </a:lnTo>
                <a:lnTo>
                  <a:pt x="509866" y="1216659"/>
                </a:lnTo>
                <a:lnTo>
                  <a:pt x="509231" y="1214119"/>
                </a:lnTo>
                <a:lnTo>
                  <a:pt x="465865" y="901807"/>
                </a:lnTo>
                <a:lnTo>
                  <a:pt x="482333" y="891539"/>
                </a:lnTo>
                <a:lnTo>
                  <a:pt x="463029" y="881379"/>
                </a:lnTo>
                <a:lnTo>
                  <a:pt x="488542" y="881379"/>
                </a:lnTo>
                <a:lnTo>
                  <a:pt x="526865" y="1156321"/>
                </a:lnTo>
                <a:lnTo>
                  <a:pt x="509765" y="1207769"/>
                </a:lnTo>
                <a:lnTo>
                  <a:pt x="534390" y="1210309"/>
                </a:lnTo>
                <a:lnTo>
                  <a:pt x="535973" y="1210309"/>
                </a:lnTo>
                <a:lnTo>
                  <a:pt x="533869" y="1216659"/>
                </a:lnTo>
                <a:lnTo>
                  <a:pt x="532790" y="1217929"/>
                </a:lnTo>
                <a:lnTo>
                  <a:pt x="531253" y="1220469"/>
                </a:lnTo>
                <a:lnTo>
                  <a:pt x="529310" y="1221739"/>
                </a:lnTo>
                <a:lnTo>
                  <a:pt x="527050" y="1223009"/>
                </a:lnTo>
                <a:lnTo>
                  <a:pt x="524573" y="1224279"/>
                </a:lnTo>
                <a:close/>
              </a:path>
              <a:path w="1321434" h="1224279">
                <a:moveTo>
                  <a:pt x="310680" y="994409"/>
                </a:moveTo>
                <a:lnTo>
                  <a:pt x="291693" y="980439"/>
                </a:lnTo>
                <a:lnTo>
                  <a:pt x="318895" y="963477"/>
                </a:lnTo>
                <a:lnTo>
                  <a:pt x="310680" y="994409"/>
                </a:lnTo>
                <a:close/>
              </a:path>
              <a:path w="1321434" h="1224279">
                <a:moveTo>
                  <a:pt x="1089228" y="1021079"/>
                </a:moveTo>
                <a:lnTo>
                  <a:pt x="1078487" y="981801"/>
                </a:lnTo>
                <a:lnTo>
                  <a:pt x="1109510" y="1007109"/>
                </a:lnTo>
                <a:lnTo>
                  <a:pt x="1089228" y="1021079"/>
                </a:lnTo>
                <a:close/>
              </a:path>
              <a:path w="1321434" h="1224279">
                <a:moveTo>
                  <a:pt x="795020" y="1106169"/>
                </a:moveTo>
                <a:lnTo>
                  <a:pt x="800306" y="1072739"/>
                </a:lnTo>
                <a:lnTo>
                  <a:pt x="818400" y="1102359"/>
                </a:lnTo>
                <a:lnTo>
                  <a:pt x="795020" y="1106169"/>
                </a:lnTo>
                <a:close/>
              </a:path>
              <a:path w="1321434" h="1224279">
                <a:moveTo>
                  <a:pt x="534390" y="1210309"/>
                </a:moveTo>
                <a:lnTo>
                  <a:pt x="509765" y="1207769"/>
                </a:lnTo>
                <a:lnTo>
                  <a:pt x="526865" y="1156321"/>
                </a:lnTo>
                <a:lnTo>
                  <a:pt x="534390" y="1210309"/>
                </a:lnTo>
                <a:close/>
              </a:path>
            </a:pathLst>
          </a:custGeom>
          <a:solidFill>
            <a:srgbClr val="92CDDD"/>
          </a:solidFill>
        </p:spPr>
        <p:txBody>
          <a:bodyPr wrap="square" lIns="0" tIns="0" rIns="0" bIns="0" rtlCol="0"/>
          <a:lstStyle/>
          <a:p/>
        </p:txBody>
      </p:sp>
      <p:sp>
        <p:nvSpPr>
          <p:cNvPr id="28" name="object 28"/>
          <p:cNvSpPr txBox="1"/>
          <p:nvPr/>
        </p:nvSpPr>
        <p:spPr>
          <a:xfrm>
            <a:off x="6808114" y="2299811"/>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生</a:t>
            </a:r>
            <a:r>
              <a:rPr sz="2000" b="1" spc="-5" dirty="0">
                <a:solidFill>
                  <a:srgbClr val="6F2F9F"/>
                </a:solidFill>
                <a:latin typeface="宋体" panose="02010600030101010101" pitchFamily="2" charset="-122"/>
                <a:cs typeface="宋体" panose="02010600030101010101" pitchFamily="2" charset="-122"/>
              </a:rPr>
              <a:t>产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9" name="object 29"/>
          <p:cNvSpPr/>
          <p:nvPr/>
        </p:nvSpPr>
        <p:spPr>
          <a:xfrm>
            <a:off x="1293495" y="365759"/>
            <a:ext cx="10942320" cy="923925"/>
          </a:xfrm>
          <a:custGeom>
            <a:avLst/>
            <a:gdLst/>
            <a:ahLst/>
            <a:cxnLst/>
            <a:rect l="l" t="t" r="r" b="b"/>
            <a:pathLst>
              <a:path w="10942320" h="923925">
                <a:moveTo>
                  <a:pt x="0" y="0"/>
                </a:moveTo>
                <a:lnTo>
                  <a:pt x="10942319" y="0"/>
                </a:lnTo>
                <a:lnTo>
                  <a:pt x="10942320" y="923543"/>
                </a:lnTo>
                <a:lnTo>
                  <a:pt x="0" y="923543"/>
                </a:lnTo>
                <a:lnTo>
                  <a:pt x="0" y="0"/>
                </a:lnTo>
                <a:close/>
              </a:path>
            </a:pathLst>
          </a:custGeom>
          <a:solidFill>
            <a:srgbClr val="FFFFFF"/>
          </a:solidFill>
        </p:spPr>
        <p:txBody>
          <a:bodyPr wrap="square" lIns="0" tIns="0" rIns="0" bIns="0" rtlCol="0"/>
          <a:lstStyle/>
          <a:p/>
        </p:txBody>
      </p:sp>
      <p:sp>
        <p:nvSpPr>
          <p:cNvPr id="30" name="object 30"/>
          <p:cNvSpPr txBox="1">
            <a:spLocks noGrp="1"/>
          </p:cNvSpPr>
          <p:nvPr>
            <p:ph type="title"/>
          </p:nvPr>
        </p:nvSpPr>
        <p:spPr>
          <a:xfrm>
            <a:off x="1313180" y="589280"/>
            <a:ext cx="797877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第三</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资本的流通过程和剩余价值的分</a:t>
            </a:r>
            <a:r>
              <a:rPr sz="3100" b="1" spc="-5" dirty="0">
                <a:solidFill>
                  <a:srgbClr val="000000"/>
                </a:solidFill>
                <a:latin typeface="微软雅黑" panose="020B0503020204020204" pitchFamily="34" charset="-122"/>
                <a:cs typeface="微软雅黑" panose="020B0503020204020204" pitchFamily="34" charset="-122"/>
              </a:rPr>
              <a:t>配</a:t>
            </a:r>
            <a:endParaRPr sz="3100">
              <a:latin typeface="微软雅黑" panose="020B0503020204020204" pitchFamily="34" charset="-122"/>
              <a:cs typeface="微软雅黑" panose="020B0503020204020204" pitchFamily="34" charset="-122"/>
            </a:endParaRPr>
          </a:p>
        </p:txBody>
      </p:sp>
      <p:sp>
        <p:nvSpPr>
          <p:cNvPr id="31" name="object 31"/>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13179" y="1364615"/>
            <a:ext cx="8103323" cy="368935"/>
          </a:xfrm>
          <a:prstGeom prst="rect">
            <a:avLst/>
          </a:prstGeom>
        </p:spPr>
        <p:txBody>
          <a:bodyPr vert="horz" wrap="square" lIns="0" tIns="0" rIns="0" bIns="0" rtlCol="0">
            <a:spAutoFit/>
          </a:bodyPr>
          <a:lstStyle/>
          <a:p>
            <a:pPr marL="12700">
              <a:lnSpc>
                <a:spcPct val="10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1】单个资本的循环和周转</a:t>
            </a:r>
            <a:r>
              <a:rPr sz="2400" dirty="0">
                <a:latin typeface="华文中宋" panose="02010600040101010101" charset="-122"/>
                <a:ea typeface="华文中宋" panose="02010600040101010101" charset="-122"/>
                <a:cs typeface="微软雅黑" panose="020B0503020204020204" pitchFamily="34" charset="-122"/>
              </a:rPr>
              <a:t>资本的循环	</a:t>
            </a:r>
            <a:r>
              <a:rPr sz="2400"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3" name="object 3"/>
          <p:cNvSpPr/>
          <p:nvPr/>
        </p:nvSpPr>
        <p:spPr>
          <a:xfrm>
            <a:off x="1671256" y="4038815"/>
            <a:ext cx="1433195" cy="1494790"/>
          </a:xfrm>
          <a:custGeom>
            <a:avLst/>
            <a:gdLst/>
            <a:ahLst/>
            <a:cxnLst/>
            <a:rect l="l" t="t" r="r" b="b"/>
            <a:pathLst>
              <a:path w="1433195" h="1494789">
                <a:moveTo>
                  <a:pt x="717562" y="1494574"/>
                </a:moveTo>
                <a:lnTo>
                  <a:pt x="715200" y="1494574"/>
                </a:lnTo>
                <a:lnTo>
                  <a:pt x="712889" y="1494142"/>
                </a:lnTo>
                <a:lnTo>
                  <a:pt x="7023" y="1141450"/>
                </a:lnTo>
                <a:lnTo>
                  <a:pt x="0" y="1130084"/>
                </a:lnTo>
                <a:lnTo>
                  <a:pt x="0" y="364477"/>
                </a:lnTo>
                <a:lnTo>
                  <a:pt x="710704" y="1282"/>
                </a:lnTo>
                <a:lnTo>
                  <a:pt x="715200" y="0"/>
                </a:lnTo>
                <a:lnTo>
                  <a:pt x="717562" y="0"/>
                </a:lnTo>
                <a:lnTo>
                  <a:pt x="719874" y="431"/>
                </a:lnTo>
                <a:lnTo>
                  <a:pt x="722058" y="1282"/>
                </a:lnTo>
                <a:lnTo>
                  <a:pt x="767499" y="24003"/>
                </a:lnTo>
                <a:lnTo>
                  <a:pt x="710704" y="24003"/>
                </a:lnTo>
                <a:lnTo>
                  <a:pt x="716381" y="26841"/>
                </a:lnTo>
                <a:lnTo>
                  <a:pt x="41109" y="364477"/>
                </a:lnTo>
                <a:lnTo>
                  <a:pt x="25400" y="364477"/>
                </a:lnTo>
                <a:lnTo>
                  <a:pt x="18376" y="375843"/>
                </a:lnTo>
                <a:lnTo>
                  <a:pt x="25400" y="375843"/>
                </a:lnTo>
                <a:lnTo>
                  <a:pt x="25400" y="1118730"/>
                </a:lnTo>
                <a:lnTo>
                  <a:pt x="18376" y="1118730"/>
                </a:lnTo>
                <a:lnTo>
                  <a:pt x="25400" y="1130084"/>
                </a:lnTo>
                <a:lnTo>
                  <a:pt x="41084" y="1130084"/>
                </a:lnTo>
                <a:lnTo>
                  <a:pt x="716381" y="1467732"/>
                </a:lnTo>
                <a:lnTo>
                  <a:pt x="710704" y="1470571"/>
                </a:lnTo>
                <a:lnTo>
                  <a:pt x="767499" y="1470571"/>
                </a:lnTo>
                <a:lnTo>
                  <a:pt x="722058" y="1493291"/>
                </a:lnTo>
                <a:lnTo>
                  <a:pt x="719874" y="1494142"/>
                </a:lnTo>
                <a:lnTo>
                  <a:pt x="717562" y="1494574"/>
                </a:lnTo>
                <a:close/>
              </a:path>
              <a:path w="1433195" h="1494789">
                <a:moveTo>
                  <a:pt x="716381" y="26841"/>
                </a:moveTo>
                <a:lnTo>
                  <a:pt x="710704" y="24003"/>
                </a:lnTo>
                <a:lnTo>
                  <a:pt x="722058" y="24003"/>
                </a:lnTo>
                <a:lnTo>
                  <a:pt x="716381" y="26841"/>
                </a:lnTo>
                <a:close/>
              </a:path>
              <a:path w="1433195" h="1494789">
                <a:moveTo>
                  <a:pt x="1407363" y="372332"/>
                </a:moveTo>
                <a:lnTo>
                  <a:pt x="716381" y="26841"/>
                </a:lnTo>
                <a:lnTo>
                  <a:pt x="722058" y="24003"/>
                </a:lnTo>
                <a:lnTo>
                  <a:pt x="767499" y="24003"/>
                </a:lnTo>
                <a:lnTo>
                  <a:pt x="1425740" y="353123"/>
                </a:lnTo>
                <a:lnTo>
                  <a:pt x="1432763" y="364477"/>
                </a:lnTo>
                <a:lnTo>
                  <a:pt x="1407363" y="364477"/>
                </a:lnTo>
                <a:lnTo>
                  <a:pt x="1407363" y="372332"/>
                </a:lnTo>
                <a:close/>
              </a:path>
              <a:path w="1433195" h="1494789">
                <a:moveTo>
                  <a:pt x="18376" y="375843"/>
                </a:moveTo>
                <a:lnTo>
                  <a:pt x="25400" y="364477"/>
                </a:lnTo>
                <a:lnTo>
                  <a:pt x="25400" y="372332"/>
                </a:lnTo>
                <a:lnTo>
                  <a:pt x="18376" y="375843"/>
                </a:lnTo>
                <a:close/>
              </a:path>
              <a:path w="1433195" h="1494789">
                <a:moveTo>
                  <a:pt x="25400" y="372332"/>
                </a:moveTo>
                <a:lnTo>
                  <a:pt x="25400" y="364477"/>
                </a:lnTo>
                <a:lnTo>
                  <a:pt x="41109" y="364477"/>
                </a:lnTo>
                <a:lnTo>
                  <a:pt x="25400" y="372332"/>
                </a:lnTo>
                <a:close/>
              </a:path>
              <a:path w="1433195" h="1494789">
                <a:moveTo>
                  <a:pt x="1414386" y="375843"/>
                </a:moveTo>
                <a:lnTo>
                  <a:pt x="1407363" y="372332"/>
                </a:lnTo>
                <a:lnTo>
                  <a:pt x="1407363" y="364477"/>
                </a:lnTo>
                <a:lnTo>
                  <a:pt x="1414386" y="375843"/>
                </a:lnTo>
                <a:close/>
              </a:path>
              <a:path w="1433195" h="1494789">
                <a:moveTo>
                  <a:pt x="1432763" y="375843"/>
                </a:moveTo>
                <a:lnTo>
                  <a:pt x="1414386" y="375843"/>
                </a:lnTo>
                <a:lnTo>
                  <a:pt x="1407363" y="364477"/>
                </a:lnTo>
                <a:lnTo>
                  <a:pt x="1432763" y="364477"/>
                </a:lnTo>
                <a:lnTo>
                  <a:pt x="1432763" y="375843"/>
                </a:lnTo>
                <a:close/>
              </a:path>
              <a:path w="1433195" h="1494789">
                <a:moveTo>
                  <a:pt x="25400" y="375843"/>
                </a:moveTo>
                <a:lnTo>
                  <a:pt x="18376" y="375843"/>
                </a:lnTo>
                <a:lnTo>
                  <a:pt x="25400" y="372332"/>
                </a:lnTo>
                <a:lnTo>
                  <a:pt x="25400" y="375843"/>
                </a:lnTo>
                <a:close/>
              </a:path>
              <a:path w="1433195" h="1494789">
                <a:moveTo>
                  <a:pt x="1407363" y="1122241"/>
                </a:moveTo>
                <a:lnTo>
                  <a:pt x="1407363" y="372332"/>
                </a:lnTo>
                <a:lnTo>
                  <a:pt x="1414386" y="375843"/>
                </a:lnTo>
                <a:lnTo>
                  <a:pt x="1432763" y="375843"/>
                </a:lnTo>
                <a:lnTo>
                  <a:pt x="1432763" y="1118730"/>
                </a:lnTo>
                <a:lnTo>
                  <a:pt x="1414386" y="1118730"/>
                </a:lnTo>
                <a:lnTo>
                  <a:pt x="1407363" y="1122241"/>
                </a:lnTo>
                <a:close/>
              </a:path>
              <a:path w="1433195" h="1494789">
                <a:moveTo>
                  <a:pt x="25400" y="1130084"/>
                </a:moveTo>
                <a:lnTo>
                  <a:pt x="18376" y="1118730"/>
                </a:lnTo>
                <a:lnTo>
                  <a:pt x="25400" y="1122241"/>
                </a:lnTo>
                <a:lnTo>
                  <a:pt x="25400" y="1130084"/>
                </a:lnTo>
                <a:close/>
              </a:path>
              <a:path w="1433195" h="1494789">
                <a:moveTo>
                  <a:pt x="25400" y="1122241"/>
                </a:moveTo>
                <a:lnTo>
                  <a:pt x="18376" y="1118730"/>
                </a:lnTo>
                <a:lnTo>
                  <a:pt x="25400" y="1118730"/>
                </a:lnTo>
                <a:lnTo>
                  <a:pt x="25400" y="1122241"/>
                </a:lnTo>
                <a:close/>
              </a:path>
              <a:path w="1433195" h="1494789">
                <a:moveTo>
                  <a:pt x="1407363" y="1130084"/>
                </a:moveTo>
                <a:lnTo>
                  <a:pt x="1407363" y="1122241"/>
                </a:lnTo>
                <a:lnTo>
                  <a:pt x="1414386" y="1118730"/>
                </a:lnTo>
                <a:lnTo>
                  <a:pt x="1407363" y="1130084"/>
                </a:lnTo>
                <a:close/>
              </a:path>
              <a:path w="1433195" h="1494789">
                <a:moveTo>
                  <a:pt x="1432763" y="1130084"/>
                </a:moveTo>
                <a:lnTo>
                  <a:pt x="1407363" y="1130084"/>
                </a:lnTo>
                <a:lnTo>
                  <a:pt x="1414386" y="1118730"/>
                </a:lnTo>
                <a:lnTo>
                  <a:pt x="1432763" y="1118730"/>
                </a:lnTo>
                <a:lnTo>
                  <a:pt x="1432763" y="1130084"/>
                </a:lnTo>
                <a:close/>
              </a:path>
              <a:path w="1433195" h="1494789">
                <a:moveTo>
                  <a:pt x="41084" y="1130084"/>
                </a:moveTo>
                <a:lnTo>
                  <a:pt x="25400" y="1130084"/>
                </a:lnTo>
                <a:lnTo>
                  <a:pt x="25400" y="1122241"/>
                </a:lnTo>
                <a:lnTo>
                  <a:pt x="41084" y="1130084"/>
                </a:lnTo>
                <a:close/>
              </a:path>
              <a:path w="1433195" h="1494789">
                <a:moveTo>
                  <a:pt x="767499" y="1470571"/>
                </a:moveTo>
                <a:lnTo>
                  <a:pt x="722058" y="1470571"/>
                </a:lnTo>
                <a:lnTo>
                  <a:pt x="716381" y="1467732"/>
                </a:lnTo>
                <a:lnTo>
                  <a:pt x="1407363" y="1122241"/>
                </a:lnTo>
                <a:lnTo>
                  <a:pt x="1407363" y="1130084"/>
                </a:lnTo>
                <a:lnTo>
                  <a:pt x="1432763" y="1130084"/>
                </a:lnTo>
                <a:lnTo>
                  <a:pt x="1425740" y="1141450"/>
                </a:lnTo>
                <a:lnTo>
                  <a:pt x="767499" y="1470571"/>
                </a:lnTo>
                <a:close/>
              </a:path>
              <a:path w="1433195" h="1494789">
                <a:moveTo>
                  <a:pt x="722058" y="1470571"/>
                </a:moveTo>
                <a:lnTo>
                  <a:pt x="710704" y="1470571"/>
                </a:lnTo>
                <a:lnTo>
                  <a:pt x="716381" y="1467732"/>
                </a:lnTo>
                <a:lnTo>
                  <a:pt x="722058" y="1470571"/>
                </a:lnTo>
                <a:close/>
              </a:path>
            </a:pathLst>
          </a:custGeom>
          <a:solidFill>
            <a:srgbClr val="00377A"/>
          </a:solidFill>
        </p:spPr>
        <p:txBody>
          <a:bodyPr wrap="square" lIns="0" tIns="0" rIns="0" bIns="0" rtlCol="0"/>
          <a:lstStyle/>
          <a:p/>
        </p:txBody>
      </p:sp>
      <p:sp>
        <p:nvSpPr>
          <p:cNvPr id="4" name="object 4"/>
          <p:cNvSpPr/>
          <p:nvPr/>
        </p:nvSpPr>
        <p:spPr>
          <a:xfrm>
            <a:off x="5251869" y="2540825"/>
            <a:ext cx="1433195" cy="1494790"/>
          </a:xfrm>
          <a:custGeom>
            <a:avLst/>
            <a:gdLst/>
            <a:ahLst/>
            <a:cxnLst/>
            <a:rect l="l" t="t" r="r" b="b"/>
            <a:pathLst>
              <a:path w="1433195" h="1494789">
                <a:moveTo>
                  <a:pt x="717562" y="1494586"/>
                </a:moveTo>
                <a:lnTo>
                  <a:pt x="715213" y="1494586"/>
                </a:lnTo>
                <a:lnTo>
                  <a:pt x="712901" y="1494154"/>
                </a:lnTo>
                <a:lnTo>
                  <a:pt x="7023" y="1141463"/>
                </a:lnTo>
                <a:lnTo>
                  <a:pt x="0" y="1130096"/>
                </a:lnTo>
                <a:lnTo>
                  <a:pt x="0" y="364489"/>
                </a:lnTo>
                <a:lnTo>
                  <a:pt x="710704" y="1295"/>
                </a:lnTo>
                <a:lnTo>
                  <a:pt x="715213" y="0"/>
                </a:lnTo>
                <a:lnTo>
                  <a:pt x="717562" y="0"/>
                </a:lnTo>
                <a:lnTo>
                  <a:pt x="719874" y="431"/>
                </a:lnTo>
                <a:lnTo>
                  <a:pt x="722071" y="1295"/>
                </a:lnTo>
                <a:lnTo>
                  <a:pt x="767486" y="24002"/>
                </a:lnTo>
                <a:lnTo>
                  <a:pt x="710704" y="24002"/>
                </a:lnTo>
                <a:lnTo>
                  <a:pt x="716387" y="26844"/>
                </a:lnTo>
                <a:lnTo>
                  <a:pt x="41097" y="364489"/>
                </a:lnTo>
                <a:lnTo>
                  <a:pt x="25400" y="364489"/>
                </a:lnTo>
                <a:lnTo>
                  <a:pt x="18389" y="375843"/>
                </a:lnTo>
                <a:lnTo>
                  <a:pt x="25400" y="375843"/>
                </a:lnTo>
                <a:lnTo>
                  <a:pt x="25400" y="1118742"/>
                </a:lnTo>
                <a:lnTo>
                  <a:pt x="18389" y="1118742"/>
                </a:lnTo>
                <a:lnTo>
                  <a:pt x="25400" y="1130096"/>
                </a:lnTo>
                <a:lnTo>
                  <a:pt x="41097" y="1130096"/>
                </a:lnTo>
                <a:lnTo>
                  <a:pt x="716387" y="1467742"/>
                </a:lnTo>
                <a:lnTo>
                  <a:pt x="710704" y="1470583"/>
                </a:lnTo>
                <a:lnTo>
                  <a:pt x="767511" y="1470583"/>
                </a:lnTo>
                <a:lnTo>
                  <a:pt x="722071" y="1493304"/>
                </a:lnTo>
                <a:lnTo>
                  <a:pt x="719874" y="1494154"/>
                </a:lnTo>
                <a:lnTo>
                  <a:pt x="717562" y="1494586"/>
                </a:lnTo>
                <a:close/>
              </a:path>
              <a:path w="1433195" h="1494789">
                <a:moveTo>
                  <a:pt x="716387" y="26844"/>
                </a:moveTo>
                <a:lnTo>
                  <a:pt x="710704" y="24002"/>
                </a:lnTo>
                <a:lnTo>
                  <a:pt x="722071" y="24002"/>
                </a:lnTo>
                <a:lnTo>
                  <a:pt x="716387" y="26844"/>
                </a:lnTo>
                <a:close/>
              </a:path>
              <a:path w="1433195" h="1494789">
                <a:moveTo>
                  <a:pt x="1407375" y="372338"/>
                </a:moveTo>
                <a:lnTo>
                  <a:pt x="716387" y="26844"/>
                </a:lnTo>
                <a:lnTo>
                  <a:pt x="722071" y="24002"/>
                </a:lnTo>
                <a:lnTo>
                  <a:pt x="767486" y="24002"/>
                </a:lnTo>
                <a:lnTo>
                  <a:pt x="1425752" y="353136"/>
                </a:lnTo>
                <a:lnTo>
                  <a:pt x="1432775" y="364489"/>
                </a:lnTo>
                <a:lnTo>
                  <a:pt x="1407375" y="364489"/>
                </a:lnTo>
                <a:lnTo>
                  <a:pt x="1407375" y="372338"/>
                </a:lnTo>
                <a:close/>
              </a:path>
              <a:path w="1433195" h="1494789">
                <a:moveTo>
                  <a:pt x="18389" y="375843"/>
                </a:moveTo>
                <a:lnTo>
                  <a:pt x="25400" y="364489"/>
                </a:lnTo>
                <a:lnTo>
                  <a:pt x="25400" y="372338"/>
                </a:lnTo>
                <a:lnTo>
                  <a:pt x="18389" y="375843"/>
                </a:lnTo>
                <a:close/>
              </a:path>
              <a:path w="1433195" h="1494789">
                <a:moveTo>
                  <a:pt x="25400" y="372338"/>
                </a:moveTo>
                <a:lnTo>
                  <a:pt x="25400" y="364489"/>
                </a:lnTo>
                <a:lnTo>
                  <a:pt x="41097" y="364489"/>
                </a:lnTo>
                <a:lnTo>
                  <a:pt x="25400" y="372338"/>
                </a:lnTo>
                <a:close/>
              </a:path>
              <a:path w="1433195" h="1494789">
                <a:moveTo>
                  <a:pt x="1414386" y="375843"/>
                </a:moveTo>
                <a:lnTo>
                  <a:pt x="1407375" y="372338"/>
                </a:lnTo>
                <a:lnTo>
                  <a:pt x="1407375" y="364489"/>
                </a:lnTo>
                <a:lnTo>
                  <a:pt x="1414386" y="375843"/>
                </a:lnTo>
                <a:close/>
              </a:path>
              <a:path w="1433195" h="1494789">
                <a:moveTo>
                  <a:pt x="1432775" y="375843"/>
                </a:moveTo>
                <a:lnTo>
                  <a:pt x="1414386" y="375843"/>
                </a:lnTo>
                <a:lnTo>
                  <a:pt x="1407375" y="364489"/>
                </a:lnTo>
                <a:lnTo>
                  <a:pt x="1432775" y="364489"/>
                </a:lnTo>
                <a:lnTo>
                  <a:pt x="1432775" y="375843"/>
                </a:lnTo>
                <a:close/>
              </a:path>
              <a:path w="1433195" h="1494789">
                <a:moveTo>
                  <a:pt x="25400" y="375843"/>
                </a:moveTo>
                <a:lnTo>
                  <a:pt x="18389" y="375843"/>
                </a:lnTo>
                <a:lnTo>
                  <a:pt x="25400" y="372338"/>
                </a:lnTo>
                <a:lnTo>
                  <a:pt x="25400" y="375843"/>
                </a:lnTo>
                <a:close/>
              </a:path>
              <a:path w="1433195" h="1494789">
                <a:moveTo>
                  <a:pt x="1407375" y="1122248"/>
                </a:moveTo>
                <a:lnTo>
                  <a:pt x="1407375" y="372338"/>
                </a:lnTo>
                <a:lnTo>
                  <a:pt x="1414386" y="375843"/>
                </a:lnTo>
                <a:lnTo>
                  <a:pt x="1432775" y="375843"/>
                </a:lnTo>
                <a:lnTo>
                  <a:pt x="1432775" y="1118742"/>
                </a:lnTo>
                <a:lnTo>
                  <a:pt x="1414386" y="1118742"/>
                </a:lnTo>
                <a:lnTo>
                  <a:pt x="1407375" y="1122248"/>
                </a:lnTo>
                <a:close/>
              </a:path>
              <a:path w="1433195" h="1494789">
                <a:moveTo>
                  <a:pt x="25400" y="1130096"/>
                </a:moveTo>
                <a:lnTo>
                  <a:pt x="18389" y="1118742"/>
                </a:lnTo>
                <a:lnTo>
                  <a:pt x="25400" y="1122248"/>
                </a:lnTo>
                <a:lnTo>
                  <a:pt x="25400" y="1130096"/>
                </a:lnTo>
                <a:close/>
              </a:path>
              <a:path w="1433195" h="1494789">
                <a:moveTo>
                  <a:pt x="25400" y="1122248"/>
                </a:moveTo>
                <a:lnTo>
                  <a:pt x="18389" y="1118742"/>
                </a:lnTo>
                <a:lnTo>
                  <a:pt x="25400" y="1118742"/>
                </a:lnTo>
                <a:lnTo>
                  <a:pt x="25400" y="1122248"/>
                </a:lnTo>
                <a:close/>
              </a:path>
              <a:path w="1433195" h="1494789">
                <a:moveTo>
                  <a:pt x="1407375" y="1130096"/>
                </a:moveTo>
                <a:lnTo>
                  <a:pt x="1407375" y="1122248"/>
                </a:lnTo>
                <a:lnTo>
                  <a:pt x="1414386" y="1118742"/>
                </a:lnTo>
                <a:lnTo>
                  <a:pt x="1407375" y="1130096"/>
                </a:lnTo>
                <a:close/>
              </a:path>
              <a:path w="1433195" h="1494789">
                <a:moveTo>
                  <a:pt x="1432775" y="1130096"/>
                </a:moveTo>
                <a:lnTo>
                  <a:pt x="1407375" y="1130096"/>
                </a:lnTo>
                <a:lnTo>
                  <a:pt x="1414386" y="1118742"/>
                </a:lnTo>
                <a:lnTo>
                  <a:pt x="1432775" y="1118742"/>
                </a:lnTo>
                <a:lnTo>
                  <a:pt x="1432775" y="1130096"/>
                </a:lnTo>
                <a:close/>
              </a:path>
              <a:path w="1433195" h="1494789">
                <a:moveTo>
                  <a:pt x="41097" y="1130096"/>
                </a:moveTo>
                <a:lnTo>
                  <a:pt x="25400" y="1130096"/>
                </a:lnTo>
                <a:lnTo>
                  <a:pt x="25400" y="1122248"/>
                </a:lnTo>
                <a:lnTo>
                  <a:pt x="41097" y="1130096"/>
                </a:lnTo>
                <a:close/>
              </a:path>
              <a:path w="1433195" h="1494789">
                <a:moveTo>
                  <a:pt x="767511" y="1470583"/>
                </a:moveTo>
                <a:lnTo>
                  <a:pt x="722071" y="1470583"/>
                </a:lnTo>
                <a:lnTo>
                  <a:pt x="716387" y="1467742"/>
                </a:lnTo>
                <a:lnTo>
                  <a:pt x="1407375" y="1122248"/>
                </a:lnTo>
                <a:lnTo>
                  <a:pt x="1407375" y="1130096"/>
                </a:lnTo>
                <a:lnTo>
                  <a:pt x="1432775" y="1130096"/>
                </a:lnTo>
                <a:lnTo>
                  <a:pt x="1425752" y="1141463"/>
                </a:lnTo>
                <a:lnTo>
                  <a:pt x="767511" y="1470583"/>
                </a:lnTo>
                <a:close/>
              </a:path>
              <a:path w="1433195" h="1494789">
                <a:moveTo>
                  <a:pt x="722071" y="1470583"/>
                </a:moveTo>
                <a:lnTo>
                  <a:pt x="710704" y="1470583"/>
                </a:lnTo>
                <a:lnTo>
                  <a:pt x="716387" y="1467742"/>
                </a:lnTo>
                <a:lnTo>
                  <a:pt x="722071" y="1470583"/>
                </a:lnTo>
                <a:close/>
              </a:path>
            </a:pathLst>
          </a:custGeom>
          <a:solidFill>
            <a:srgbClr val="00377A"/>
          </a:solidFill>
        </p:spPr>
        <p:txBody>
          <a:bodyPr wrap="square" lIns="0" tIns="0" rIns="0" bIns="0" rtlCol="0"/>
          <a:lstStyle/>
          <a:p/>
        </p:txBody>
      </p:sp>
      <p:sp>
        <p:nvSpPr>
          <p:cNvPr id="5" name="object 5"/>
          <p:cNvSpPr/>
          <p:nvPr/>
        </p:nvSpPr>
        <p:spPr>
          <a:xfrm>
            <a:off x="9084297" y="4153687"/>
            <a:ext cx="1433195" cy="1494790"/>
          </a:xfrm>
          <a:custGeom>
            <a:avLst/>
            <a:gdLst/>
            <a:ahLst/>
            <a:cxnLst/>
            <a:rect l="l" t="t" r="r" b="b"/>
            <a:pathLst>
              <a:path w="1433195" h="1494789">
                <a:moveTo>
                  <a:pt x="717562" y="1494586"/>
                </a:moveTo>
                <a:lnTo>
                  <a:pt x="715200" y="1494586"/>
                </a:lnTo>
                <a:lnTo>
                  <a:pt x="712889" y="1494155"/>
                </a:lnTo>
                <a:lnTo>
                  <a:pt x="7023" y="1141463"/>
                </a:lnTo>
                <a:lnTo>
                  <a:pt x="0" y="1130096"/>
                </a:lnTo>
                <a:lnTo>
                  <a:pt x="0" y="364489"/>
                </a:lnTo>
                <a:lnTo>
                  <a:pt x="710704" y="1295"/>
                </a:lnTo>
                <a:lnTo>
                  <a:pt x="715200" y="0"/>
                </a:lnTo>
                <a:lnTo>
                  <a:pt x="717562" y="0"/>
                </a:lnTo>
                <a:lnTo>
                  <a:pt x="719874" y="444"/>
                </a:lnTo>
                <a:lnTo>
                  <a:pt x="722058" y="1295"/>
                </a:lnTo>
                <a:lnTo>
                  <a:pt x="767499" y="24015"/>
                </a:lnTo>
                <a:lnTo>
                  <a:pt x="710704" y="24015"/>
                </a:lnTo>
                <a:lnTo>
                  <a:pt x="716381" y="26854"/>
                </a:lnTo>
                <a:lnTo>
                  <a:pt x="41109" y="364489"/>
                </a:lnTo>
                <a:lnTo>
                  <a:pt x="25400" y="364489"/>
                </a:lnTo>
                <a:lnTo>
                  <a:pt x="18376" y="375856"/>
                </a:lnTo>
                <a:lnTo>
                  <a:pt x="25400" y="375856"/>
                </a:lnTo>
                <a:lnTo>
                  <a:pt x="25400" y="1118743"/>
                </a:lnTo>
                <a:lnTo>
                  <a:pt x="18376" y="1118743"/>
                </a:lnTo>
                <a:lnTo>
                  <a:pt x="25400" y="1130096"/>
                </a:lnTo>
                <a:lnTo>
                  <a:pt x="41084" y="1130096"/>
                </a:lnTo>
                <a:lnTo>
                  <a:pt x="716381" y="1467745"/>
                </a:lnTo>
                <a:lnTo>
                  <a:pt x="710704" y="1470583"/>
                </a:lnTo>
                <a:lnTo>
                  <a:pt x="767499" y="1470583"/>
                </a:lnTo>
                <a:lnTo>
                  <a:pt x="722058" y="1493304"/>
                </a:lnTo>
                <a:lnTo>
                  <a:pt x="719874" y="1494155"/>
                </a:lnTo>
                <a:lnTo>
                  <a:pt x="717562" y="1494586"/>
                </a:lnTo>
                <a:close/>
              </a:path>
              <a:path w="1433195" h="1494789">
                <a:moveTo>
                  <a:pt x="716381" y="26854"/>
                </a:moveTo>
                <a:lnTo>
                  <a:pt x="710704" y="24015"/>
                </a:lnTo>
                <a:lnTo>
                  <a:pt x="722058" y="24015"/>
                </a:lnTo>
                <a:lnTo>
                  <a:pt x="716381" y="26854"/>
                </a:lnTo>
                <a:close/>
              </a:path>
              <a:path w="1433195" h="1494789">
                <a:moveTo>
                  <a:pt x="1407363" y="372344"/>
                </a:moveTo>
                <a:lnTo>
                  <a:pt x="716381" y="26854"/>
                </a:lnTo>
                <a:lnTo>
                  <a:pt x="722058" y="24015"/>
                </a:lnTo>
                <a:lnTo>
                  <a:pt x="767499" y="24015"/>
                </a:lnTo>
                <a:lnTo>
                  <a:pt x="1425740" y="353136"/>
                </a:lnTo>
                <a:lnTo>
                  <a:pt x="1432763" y="364489"/>
                </a:lnTo>
                <a:lnTo>
                  <a:pt x="1407363" y="364489"/>
                </a:lnTo>
                <a:lnTo>
                  <a:pt x="1407363" y="372344"/>
                </a:lnTo>
                <a:close/>
              </a:path>
              <a:path w="1433195" h="1494789">
                <a:moveTo>
                  <a:pt x="18376" y="375856"/>
                </a:moveTo>
                <a:lnTo>
                  <a:pt x="25400" y="364489"/>
                </a:lnTo>
                <a:lnTo>
                  <a:pt x="25400" y="372344"/>
                </a:lnTo>
                <a:lnTo>
                  <a:pt x="18376" y="375856"/>
                </a:lnTo>
                <a:close/>
              </a:path>
              <a:path w="1433195" h="1494789">
                <a:moveTo>
                  <a:pt x="25400" y="372344"/>
                </a:moveTo>
                <a:lnTo>
                  <a:pt x="25400" y="364489"/>
                </a:lnTo>
                <a:lnTo>
                  <a:pt x="41109" y="364489"/>
                </a:lnTo>
                <a:lnTo>
                  <a:pt x="25400" y="372344"/>
                </a:lnTo>
                <a:close/>
              </a:path>
              <a:path w="1433195" h="1494789">
                <a:moveTo>
                  <a:pt x="1414386" y="375856"/>
                </a:moveTo>
                <a:lnTo>
                  <a:pt x="1407363" y="372344"/>
                </a:lnTo>
                <a:lnTo>
                  <a:pt x="1407363" y="364489"/>
                </a:lnTo>
                <a:lnTo>
                  <a:pt x="1414386" y="375856"/>
                </a:lnTo>
                <a:close/>
              </a:path>
              <a:path w="1433195" h="1494789">
                <a:moveTo>
                  <a:pt x="1432763" y="375856"/>
                </a:moveTo>
                <a:lnTo>
                  <a:pt x="1414386" y="375856"/>
                </a:lnTo>
                <a:lnTo>
                  <a:pt x="1407363" y="364489"/>
                </a:lnTo>
                <a:lnTo>
                  <a:pt x="1432763" y="364489"/>
                </a:lnTo>
                <a:lnTo>
                  <a:pt x="1432763" y="375856"/>
                </a:lnTo>
                <a:close/>
              </a:path>
              <a:path w="1433195" h="1494789">
                <a:moveTo>
                  <a:pt x="25400" y="375856"/>
                </a:moveTo>
                <a:lnTo>
                  <a:pt x="18376" y="375856"/>
                </a:lnTo>
                <a:lnTo>
                  <a:pt x="25400" y="372344"/>
                </a:lnTo>
                <a:lnTo>
                  <a:pt x="25400" y="375856"/>
                </a:lnTo>
                <a:close/>
              </a:path>
              <a:path w="1433195" h="1494789">
                <a:moveTo>
                  <a:pt x="1407363" y="1122254"/>
                </a:moveTo>
                <a:lnTo>
                  <a:pt x="1407363" y="372344"/>
                </a:lnTo>
                <a:lnTo>
                  <a:pt x="1414386" y="375856"/>
                </a:lnTo>
                <a:lnTo>
                  <a:pt x="1432763" y="375856"/>
                </a:lnTo>
                <a:lnTo>
                  <a:pt x="1432763" y="1118743"/>
                </a:lnTo>
                <a:lnTo>
                  <a:pt x="1414386" y="1118743"/>
                </a:lnTo>
                <a:lnTo>
                  <a:pt x="1407363" y="1122254"/>
                </a:lnTo>
                <a:close/>
              </a:path>
              <a:path w="1433195" h="1494789">
                <a:moveTo>
                  <a:pt x="25400" y="1130096"/>
                </a:moveTo>
                <a:lnTo>
                  <a:pt x="18376" y="1118743"/>
                </a:lnTo>
                <a:lnTo>
                  <a:pt x="25400" y="1122254"/>
                </a:lnTo>
                <a:lnTo>
                  <a:pt x="25400" y="1130096"/>
                </a:lnTo>
                <a:close/>
              </a:path>
              <a:path w="1433195" h="1494789">
                <a:moveTo>
                  <a:pt x="25400" y="1122254"/>
                </a:moveTo>
                <a:lnTo>
                  <a:pt x="18376" y="1118743"/>
                </a:lnTo>
                <a:lnTo>
                  <a:pt x="25400" y="1118743"/>
                </a:lnTo>
                <a:lnTo>
                  <a:pt x="25400" y="1122254"/>
                </a:lnTo>
                <a:close/>
              </a:path>
              <a:path w="1433195" h="1494789">
                <a:moveTo>
                  <a:pt x="1407363" y="1130096"/>
                </a:moveTo>
                <a:lnTo>
                  <a:pt x="1407363" y="1122254"/>
                </a:lnTo>
                <a:lnTo>
                  <a:pt x="1414386" y="1118743"/>
                </a:lnTo>
                <a:lnTo>
                  <a:pt x="1407363" y="1130096"/>
                </a:lnTo>
                <a:close/>
              </a:path>
              <a:path w="1433195" h="1494789">
                <a:moveTo>
                  <a:pt x="1432763" y="1130096"/>
                </a:moveTo>
                <a:lnTo>
                  <a:pt x="1407363" y="1130096"/>
                </a:lnTo>
                <a:lnTo>
                  <a:pt x="1414386" y="1118743"/>
                </a:lnTo>
                <a:lnTo>
                  <a:pt x="1432763" y="1118743"/>
                </a:lnTo>
                <a:lnTo>
                  <a:pt x="1432763" y="1130096"/>
                </a:lnTo>
                <a:close/>
              </a:path>
              <a:path w="1433195" h="1494789">
                <a:moveTo>
                  <a:pt x="41084" y="1130096"/>
                </a:moveTo>
                <a:lnTo>
                  <a:pt x="25400" y="1130096"/>
                </a:lnTo>
                <a:lnTo>
                  <a:pt x="25400" y="1122254"/>
                </a:lnTo>
                <a:lnTo>
                  <a:pt x="41084" y="1130096"/>
                </a:lnTo>
                <a:close/>
              </a:path>
              <a:path w="1433195" h="1494789">
                <a:moveTo>
                  <a:pt x="767499" y="1470583"/>
                </a:moveTo>
                <a:lnTo>
                  <a:pt x="722058" y="1470583"/>
                </a:lnTo>
                <a:lnTo>
                  <a:pt x="716381" y="1467745"/>
                </a:lnTo>
                <a:lnTo>
                  <a:pt x="1407363" y="1122254"/>
                </a:lnTo>
                <a:lnTo>
                  <a:pt x="1407363" y="1130096"/>
                </a:lnTo>
                <a:lnTo>
                  <a:pt x="1432763" y="1130096"/>
                </a:lnTo>
                <a:lnTo>
                  <a:pt x="1425740" y="1141463"/>
                </a:lnTo>
                <a:lnTo>
                  <a:pt x="767499" y="1470583"/>
                </a:lnTo>
                <a:close/>
              </a:path>
              <a:path w="1433195" h="1494789">
                <a:moveTo>
                  <a:pt x="722058" y="1470583"/>
                </a:moveTo>
                <a:lnTo>
                  <a:pt x="710704" y="1470583"/>
                </a:lnTo>
                <a:lnTo>
                  <a:pt x="716381" y="1467745"/>
                </a:lnTo>
                <a:lnTo>
                  <a:pt x="722058" y="1470583"/>
                </a:lnTo>
                <a:close/>
              </a:path>
            </a:pathLst>
          </a:custGeom>
          <a:solidFill>
            <a:srgbClr val="00377A"/>
          </a:solidFill>
        </p:spPr>
        <p:txBody>
          <a:bodyPr wrap="square" lIns="0" tIns="0" rIns="0" bIns="0" rtlCol="0"/>
          <a:lstStyle/>
          <a:p/>
        </p:txBody>
      </p:sp>
      <p:sp>
        <p:nvSpPr>
          <p:cNvPr id="6" name="object 6"/>
          <p:cNvSpPr/>
          <p:nvPr/>
        </p:nvSpPr>
        <p:spPr>
          <a:xfrm>
            <a:off x="3089795" y="3666413"/>
            <a:ext cx="2176780" cy="741680"/>
          </a:xfrm>
          <a:custGeom>
            <a:avLst/>
            <a:gdLst/>
            <a:ahLst/>
            <a:cxnLst/>
            <a:rect l="l" t="t" r="r" b="b"/>
            <a:pathLst>
              <a:path w="2176779" h="741679">
                <a:moveTo>
                  <a:pt x="3047" y="741400"/>
                </a:moveTo>
                <a:lnTo>
                  <a:pt x="0" y="732370"/>
                </a:lnTo>
                <a:lnTo>
                  <a:pt x="2173262" y="0"/>
                </a:lnTo>
                <a:lnTo>
                  <a:pt x="2176297" y="9029"/>
                </a:lnTo>
                <a:lnTo>
                  <a:pt x="3047" y="741400"/>
                </a:lnTo>
                <a:close/>
              </a:path>
            </a:pathLst>
          </a:custGeom>
          <a:solidFill>
            <a:srgbClr val="00377A"/>
          </a:solidFill>
        </p:spPr>
        <p:txBody>
          <a:bodyPr wrap="square" lIns="0" tIns="0" rIns="0" bIns="0" rtlCol="0"/>
          <a:lstStyle/>
          <a:p/>
        </p:txBody>
      </p:sp>
      <p:sp>
        <p:nvSpPr>
          <p:cNvPr id="7" name="object 7"/>
          <p:cNvSpPr/>
          <p:nvPr/>
        </p:nvSpPr>
        <p:spPr>
          <a:xfrm>
            <a:off x="6670370" y="3666426"/>
            <a:ext cx="2428240" cy="856615"/>
          </a:xfrm>
          <a:custGeom>
            <a:avLst/>
            <a:gdLst/>
            <a:ahLst/>
            <a:cxnLst/>
            <a:rect l="l" t="t" r="r" b="b"/>
            <a:pathLst>
              <a:path w="2428240" h="856614">
                <a:moveTo>
                  <a:pt x="2425052" y="856246"/>
                </a:moveTo>
                <a:lnTo>
                  <a:pt x="0" y="8991"/>
                </a:lnTo>
                <a:lnTo>
                  <a:pt x="3136" y="0"/>
                </a:lnTo>
                <a:lnTo>
                  <a:pt x="2428201" y="847255"/>
                </a:lnTo>
                <a:lnTo>
                  <a:pt x="2425052" y="856246"/>
                </a:lnTo>
                <a:close/>
              </a:path>
            </a:pathLst>
          </a:custGeom>
          <a:solidFill>
            <a:srgbClr val="00377A"/>
          </a:solidFill>
        </p:spPr>
        <p:txBody>
          <a:bodyPr wrap="square" lIns="0" tIns="0" rIns="0" bIns="0" rtlCol="0"/>
          <a:lstStyle/>
          <a:p/>
        </p:txBody>
      </p:sp>
      <p:sp>
        <p:nvSpPr>
          <p:cNvPr id="8" name="object 8"/>
          <p:cNvSpPr/>
          <p:nvPr/>
        </p:nvSpPr>
        <p:spPr>
          <a:xfrm>
            <a:off x="815098" y="2493929"/>
            <a:ext cx="3960432" cy="794292"/>
          </a:xfrm>
          <a:custGeom>
            <a:avLst/>
            <a:gdLst/>
            <a:ahLst/>
            <a:cxnLst/>
            <a:rect l="l" t="t" r="r" b="b"/>
            <a:pathLst>
              <a:path w="3609975" h="802004">
                <a:moveTo>
                  <a:pt x="3605161" y="801611"/>
                </a:moveTo>
                <a:lnTo>
                  <a:pt x="4762" y="801611"/>
                </a:lnTo>
                <a:lnTo>
                  <a:pt x="3289" y="801382"/>
                </a:lnTo>
                <a:lnTo>
                  <a:pt x="1955" y="800709"/>
                </a:lnTo>
                <a:lnTo>
                  <a:pt x="914" y="799655"/>
                </a:lnTo>
                <a:lnTo>
                  <a:pt x="228" y="798321"/>
                </a:lnTo>
                <a:lnTo>
                  <a:pt x="0" y="796848"/>
                </a:lnTo>
                <a:lnTo>
                  <a:pt x="0" y="4762"/>
                </a:lnTo>
                <a:lnTo>
                  <a:pt x="4762" y="0"/>
                </a:lnTo>
                <a:lnTo>
                  <a:pt x="3605161" y="0"/>
                </a:lnTo>
                <a:lnTo>
                  <a:pt x="3609924" y="4762"/>
                </a:lnTo>
                <a:lnTo>
                  <a:pt x="9525" y="4762"/>
                </a:lnTo>
                <a:lnTo>
                  <a:pt x="4762" y="9524"/>
                </a:lnTo>
                <a:lnTo>
                  <a:pt x="9525" y="9524"/>
                </a:lnTo>
                <a:lnTo>
                  <a:pt x="9525" y="792086"/>
                </a:lnTo>
                <a:lnTo>
                  <a:pt x="4762" y="792086"/>
                </a:lnTo>
                <a:lnTo>
                  <a:pt x="9525" y="796848"/>
                </a:lnTo>
                <a:lnTo>
                  <a:pt x="3609924" y="796848"/>
                </a:lnTo>
                <a:lnTo>
                  <a:pt x="3609695" y="798321"/>
                </a:lnTo>
                <a:lnTo>
                  <a:pt x="3609009" y="799655"/>
                </a:lnTo>
                <a:lnTo>
                  <a:pt x="3607955" y="800709"/>
                </a:lnTo>
                <a:lnTo>
                  <a:pt x="3606634" y="801382"/>
                </a:lnTo>
                <a:lnTo>
                  <a:pt x="3605161" y="801611"/>
                </a:lnTo>
                <a:close/>
              </a:path>
              <a:path w="3609975" h="802004">
                <a:moveTo>
                  <a:pt x="9525" y="9524"/>
                </a:moveTo>
                <a:lnTo>
                  <a:pt x="4762" y="9524"/>
                </a:lnTo>
                <a:lnTo>
                  <a:pt x="9525" y="4762"/>
                </a:lnTo>
                <a:lnTo>
                  <a:pt x="9525" y="9524"/>
                </a:lnTo>
                <a:close/>
              </a:path>
              <a:path w="3609975" h="802004">
                <a:moveTo>
                  <a:pt x="3600399" y="9524"/>
                </a:moveTo>
                <a:lnTo>
                  <a:pt x="9525" y="9524"/>
                </a:lnTo>
                <a:lnTo>
                  <a:pt x="9525" y="4762"/>
                </a:lnTo>
                <a:lnTo>
                  <a:pt x="3600399" y="4762"/>
                </a:lnTo>
                <a:lnTo>
                  <a:pt x="3600399" y="9524"/>
                </a:lnTo>
                <a:close/>
              </a:path>
              <a:path w="3609975" h="802004">
                <a:moveTo>
                  <a:pt x="3600399" y="796848"/>
                </a:moveTo>
                <a:lnTo>
                  <a:pt x="3600399" y="4762"/>
                </a:lnTo>
                <a:lnTo>
                  <a:pt x="3605161" y="9524"/>
                </a:lnTo>
                <a:lnTo>
                  <a:pt x="3609924" y="9524"/>
                </a:lnTo>
                <a:lnTo>
                  <a:pt x="3609924" y="792086"/>
                </a:lnTo>
                <a:lnTo>
                  <a:pt x="3605161" y="792086"/>
                </a:lnTo>
                <a:lnTo>
                  <a:pt x="3600399" y="796848"/>
                </a:lnTo>
                <a:close/>
              </a:path>
              <a:path w="3609975" h="802004">
                <a:moveTo>
                  <a:pt x="3609924" y="9524"/>
                </a:moveTo>
                <a:lnTo>
                  <a:pt x="3605161" y="9524"/>
                </a:lnTo>
                <a:lnTo>
                  <a:pt x="3600399" y="4762"/>
                </a:lnTo>
                <a:lnTo>
                  <a:pt x="3609924" y="4762"/>
                </a:lnTo>
                <a:lnTo>
                  <a:pt x="3609924" y="9524"/>
                </a:lnTo>
                <a:close/>
              </a:path>
              <a:path w="3609975" h="802004">
                <a:moveTo>
                  <a:pt x="9525" y="796848"/>
                </a:moveTo>
                <a:lnTo>
                  <a:pt x="4762" y="792086"/>
                </a:lnTo>
                <a:lnTo>
                  <a:pt x="9525" y="792086"/>
                </a:lnTo>
                <a:lnTo>
                  <a:pt x="9525" y="796848"/>
                </a:lnTo>
                <a:close/>
              </a:path>
              <a:path w="3609975" h="802004">
                <a:moveTo>
                  <a:pt x="3600399" y="796848"/>
                </a:moveTo>
                <a:lnTo>
                  <a:pt x="9525" y="796848"/>
                </a:lnTo>
                <a:lnTo>
                  <a:pt x="9525" y="792086"/>
                </a:lnTo>
                <a:lnTo>
                  <a:pt x="3600399" y="792086"/>
                </a:lnTo>
                <a:lnTo>
                  <a:pt x="3600399" y="796848"/>
                </a:lnTo>
                <a:close/>
              </a:path>
              <a:path w="3609975" h="802004">
                <a:moveTo>
                  <a:pt x="3609924" y="796848"/>
                </a:moveTo>
                <a:lnTo>
                  <a:pt x="3600399" y="796848"/>
                </a:lnTo>
                <a:lnTo>
                  <a:pt x="3605161" y="792086"/>
                </a:lnTo>
                <a:lnTo>
                  <a:pt x="3609924" y="792086"/>
                </a:lnTo>
                <a:lnTo>
                  <a:pt x="3609924" y="796848"/>
                </a:lnTo>
                <a:close/>
              </a:path>
            </a:pathLst>
          </a:custGeom>
          <a:solidFill>
            <a:srgbClr val="000000"/>
          </a:solidFill>
        </p:spPr>
        <p:txBody>
          <a:bodyPr wrap="square" lIns="0" tIns="0" rIns="0" bIns="0" rtlCol="0"/>
          <a:lstStyle/>
          <a:p/>
        </p:txBody>
      </p:sp>
      <p:sp>
        <p:nvSpPr>
          <p:cNvPr id="9" name="object 9"/>
          <p:cNvSpPr txBox="1"/>
          <p:nvPr/>
        </p:nvSpPr>
        <p:spPr>
          <a:xfrm>
            <a:off x="815098" y="2499932"/>
            <a:ext cx="3328035" cy="615553"/>
          </a:xfrm>
          <a:prstGeom prst="rect">
            <a:avLst/>
          </a:prstGeom>
        </p:spPr>
        <p:txBody>
          <a:bodyPr vert="horz" wrap="square" lIns="0" tIns="0" rIns="0" bIns="0" rtlCol="0">
            <a:spAutoFit/>
          </a:bodyPr>
          <a:lstStyle/>
          <a:p>
            <a:pPr marL="12700" marR="5080">
              <a:lnSpc>
                <a:spcPct val="100000"/>
              </a:lnSpc>
            </a:pPr>
            <a:r>
              <a:rPr sz="2000" b="1" dirty="0">
                <a:solidFill>
                  <a:srgbClr val="252525"/>
                </a:solidFill>
                <a:latin typeface="微软雅黑" panose="020B0503020204020204" pitchFamily="34" charset="-122"/>
                <a:cs typeface="微软雅黑" panose="020B0503020204020204" pitchFamily="34" charset="-122"/>
              </a:rPr>
              <a:t>职能：为生产剩余价值</a:t>
            </a:r>
            <a:r>
              <a:rPr sz="2000" b="1" dirty="0">
                <a:solidFill>
                  <a:srgbClr val="FF0000"/>
                </a:solidFill>
                <a:latin typeface="微软雅黑" panose="020B0503020204020204" pitchFamily="34" charset="-122"/>
                <a:cs typeface="微软雅黑" panose="020B0503020204020204" pitchFamily="34" charset="-122"/>
              </a:rPr>
              <a:t>做准</a:t>
            </a:r>
            <a:r>
              <a:rPr sz="2000" b="1" spc="5" dirty="0">
                <a:solidFill>
                  <a:srgbClr val="FF0000"/>
                </a:solidFill>
                <a:latin typeface="微软雅黑" panose="020B0503020204020204" pitchFamily="34" charset="-122"/>
                <a:cs typeface="微软雅黑" panose="020B0503020204020204" pitchFamily="34" charset="-122"/>
              </a:rPr>
              <a:t>备</a:t>
            </a:r>
            <a:r>
              <a:rPr sz="2000" b="1" dirty="0">
                <a:solidFill>
                  <a:srgbClr val="FF0000"/>
                </a:solidFill>
                <a:latin typeface="微软雅黑" panose="020B0503020204020204" pitchFamily="34" charset="-122"/>
                <a:cs typeface="微软雅黑" panose="020B0503020204020204" pitchFamily="34" charset="-122"/>
              </a:rPr>
              <a:t> </a:t>
            </a:r>
            <a:r>
              <a:rPr sz="2000" b="1" dirty="0" err="1">
                <a:solidFill>
                  <a:srgbClr val="252525"/>
                </a:solidFill>
                <a:latin typeface="微软雅黑" panose="020B0503020204020204" pitchFamily="34" charset="-122"/>
                <a:cs typeface="微软雅黑" panose="020B0503020204020204" pitchFamily="34" charset="-122"/>
              </a:rPr>
              <a:t>形式：</a:t>
            </a:r>
            <a:r>
              <a:rPr sz="2000" b="1" dirty="0" err="1" smtClean="0">
                <a:solidFill>
                  <a:srgbClr val="006FC0"/>
                </a:solidFill>
                <a:latin typeface="微软雅黑" panose="020B0503020204020204" pitchFamily="34" charset="-122"/>
                <a:cs typeface="微软雅黑" panose="020B0503020204020204" pitchFamily="34" charset="-122"/>
              </a:rPr>
              <a:t>货币资</a:t>
            </a:r>
            <a:r>
              <a:rPr sz="2000" b="1" spc="5" dirty="0" err="1" smtClean="0">
                <a:solidFill>
                  <a:srgbClr val="006FC0"/>
                </a:solidFill>
                <a:latin typeface="微软雅黑" panose="020B0503020204020204" pitchFamily="34" charset="-122"/>
                <a:cs typeface="微软雅黑" panose="020B0503020204020204" pitchFamily="34" charset="-122"/>
              </a:rPr>
              <a:t>本</a:t>
            </a:r>
            <a:endParaRPr lang="en-US" sz="2000" b="1" spc="5" dirty="0" smtClean="0">
              <a:solidFill>
                <a:srgbClr val="006FC0"/>
              </a:solidFill>
              <a:latin typeface="微软雅黑" panose="020B0503020204020204" pitchFamily="34" charset="-122"/>
              <a:cs typeface="微软雅黑" panose="020B0503020204020204" pitchFamily="34" charset="-122"/>
            </a:endParaRPr>
          </a:p>
        </p:txBody>
      </p:sp>
      <p:sp>
        <p:nvSpPr>
          <p:cNvPr id="10" name="object 10"/>
          <p:cNvSpPr txBox="1"/>
          <p:nvPr/>
        </p:nvSpPr>
        <p:spPr>
          <a:xfrm>
            <a:off x="1999678" y="4578660"/>
            <a:ext cx="735965" cy="380365"/>
          </a:xfrm>
          <a:prstGeom prst="rect">
            <a:avLst/>
          </a:prstGeom>
        </p:spPr>
        <p:txBody>
          <a:bodyPr vert="horz" wrap="square" lIns="0" tIns="0" rIns="0" bIns="0" rtlCol="0">
            <a:spAutoFit/>
          </a:bodyPr>
          <a:lstStyle/>
          <a:p>
            <a:pPr marL="12700">
              <a:lnSpc>
                <a:spcPct val="100000"/>
              </a:lnSpc>
            </a:pPr>
            <a:r>
              <a:rPr sz="2800" b="1" dirty="0">
                <a:latin typeface="微软雅黑" panose="020B0503020204020204" pitchFamily="34" charset="-122"/>
                <a:cs typeface="微软雅黑" panose="020B0503020204020204" pitchFamily="34" charset="-122"/>
              </a:rPr>
              <a:t>购</a:t>
            </a:r>
            <a:r>
              <a:rPr sz="2800" b="1" spc="-5" dirty="0">
                <a:latin typeface="微软雅黑" panose="020B0503020204020204" pitchFamily="34" charset="-122"/>
                <a:cs typeface="微软雅黑" panose="020B0503020204020204" pitchFamily="34" charset="-122"/>
              </a:rPr>
              <a:t>买</a:t>
            </a:r>
            <a:endParaRPr sz="2800">
              <a:latin typeface="微软雅黑" panose="020B0503020204020204" pitchFamily="34" charset="-122"/>
              <a:cs typeface="微软雅黑" panose="020B0503020204020204" pitchFamily="34" charset="-122"/>
            </a:endParaRPr>
          </a:p>
        </p:txBody>
      </p:sp>
      <p:sp>
        <p:nvSpPr>
          <p:cNvPr id="11" name="object 11"/>
          <p:cNvSpPr txBox="1"/>
          <p:nvPr/>
        </p:nvSpPr>
        <p:spPr>
          <a:xfrm>
            <a:off x="5600077" y="3066484"/>
            <a:ext cx="735965" cy="380365"/>
          </a:xfrm>
          <a:prstGeom prst="rect">
            <a:avLst/>
          </a:prstGeom>
        </p:spPr>
        <p:txBody>
          <a:bodyPr vert="horz" wrap="square" lIns="0" tIns="0" rIns="0" bIns="0" rtlCol="0">
            <a:spAutoFit/>
          </a:bodyPr>
          <a:lstStyle/>
          <a:p>
            <a:pPr marL="12700">
              <a:lnSpc>
                <a:spcPct val="100000"/>
              </a:lnSpc>
            </a:pPr>
            <a:r>
              <a:rPr sz="2800" b="1" dirty="0">
                <a:latin typeface="微软雅黑" panose="020B0503020204020204" pitchFamily="34" charset="-122"/>
                <a:cs typeface="微软雅黑" panose="020B0503020204020204" pitchFamily="34" charset="-122"/>
              </a:rPr>
              <a:t>生</a:t>
            </a:r>
            <a:r>
              <a:rPr sz="2800" b="1" spc="-5" dirty="0">
                <a:latin typeface="微软雅黑" panose="020B0503020204020204" pitchFamily="34" charset="-122"/>
                <a:cs typeface="微软雅黑" panose="020B0503020204020204" pitchFamily="34" charset="-122"/>
              </a:rPr>
              <a:t>产</a:t>
            </a:r>
            <a:endParaRPr sz="2800">
              <a:latin typeface="微软雅黑" panose="020B0503020204020204" pitchFamily="34" charset="-122"/>
              <a:cs typeface="微软雅黑" panose="020B0503020204020204" pitchFamily="34" charset="-122"/>
            </a:endParaRPr>
          </a:p>
        </p:txBody>
      </p:sp>
      <p:sp>
        <p:nvSpPr>
          <p:cNvPr id="12" name="object 12"/>
          <p:cNvSpPr txBox="1"/>
          <p:nvPr/>
        </p:nvSpPr>
        <p:spPr>
          <a:xfrm>
            <a:off x="9416503" y="4665058"/>
            <a:ext cx="735965" cy="380365"/>
          </a:xfrm>
          <a:prstGeom prst="rect">
            <a:avLst/>
          </a:prstGeom>
        </p:spPr>
        <p:txBody>
          <a:bodyPr vert="horz" wrap="square" lIns="0" tIns="0" rIns="0" bIns="0" rtlCol="0">
            <a:spAutoFit/>
          </a:bodyPr>
          <a:lstStyle/>
          <a:p>
            <a:pPr marL="12700">
              <a:lnSpc>
                <a:spcPct val="100000"/>
              </a:lnSpc>
            </a:pPr>
            <a:r>
              <a:rPr sz="2800" b="1" dirty="0">
                <a:latin typeface="微软雅黑" panose="020B0503020204020204" pitchFamily="34" charset="-122"/>
                <a:cs typeface="微软雅黑" panose="020B0503020204020204" pitchFamily="34" charset="-122"/>
              </a:rPr>
              <a:t>销</a:t>
            </a:r>
            <a:r>
              <a:rPr sz="2800" b="1" spc="-5" dirty="0">
                <a:latin typeface="微软雅黑" panose="020B0503020204020204" pitchFamily="34" charset="-122"/>
                <a:cs typeface="微软雅黑" panose="020B0503020204020204" pitchFamily="34" charset="-122"/>
              </a:rPr>
              <a:t>售</a:t>
            </a:r>
            <a:endParaRPr sz="2800">
              <a:latin typeface="微软雅黑" panose="020B0503020204020204" pitchFamily="34" charset="-122"/>
              <a:cs typeface="微软雅黑" panose="020B0503020204020204" pitchFamily="34" charset="-122"/>
            </a:endParaRPr>
          </a:p>
        </p:txBody>
      </p:sp>
      <p:sp>
        <p:nvSpPr>
          <p:cNvPr id="13" name="object 13"/>
          <p:cNvSpPr/>
          <p:nvPr/>
        </p:nvSpPr>
        <p:spPr>
          <a:xfrm>
            <a:off x="4775530" y="4262716"/>
            <a:ext cx="4128782" cy="802005"/>
          </a:xfrm>
          <a:custGeom>
            <a:avLst/>
            <a:gdLst/>
            <a:ahLst/>
            <a:cxnLst/>
            <a:rect l="l" t="t" r="r" b="b"/>
            <a:pathLst>
              <a:path w="2649854" h="802004">
                <a:moveTo>
                  <a:pt x="2645067" y="801611"/>
                </a:moveTo>
                <a:lnTo>
                  <a:pt x="4762" y="801611"/>
                </a:lnTo>
                <a:lnTo>
                  <a:pt x="3301" y="801382"/>
                </a:lnTo>
                <a:lnTo>
                  <a:pt x="1968" y="800696"/>
                </a:lnTo>
                <a:lnTo>
                  <a:pt x="914" y="799642"/>
                </a:lnTo>
                <a:lnTo>
                  <a:pt x="241" y="798321"/>
                </a:lnTo>
                <a:lnTo>
                  <a:pt x="0" y="796848"/>
                </a:lnTo>
                <a:lnTo>
                  <a:pt x="0" y="4762"/>
                </a:lnTo>
                <a:lnTo>
                  <a:pt x="4762" y="0"/>
                </a:lnTo>
                <a:lnTo>
                  <a:pt x="2645067" y="0"/>
                </a:lnTo>
                <a:lnTo>
                  <a:pt x="2649829" y="4762"/>
                </a:lnTo>
                <a:lnTo>
                  <a:pt x="9525" y="4762"/>
                </a:lnTo>
                <a:lnTo>
                  <a:pt x="4762" y="9525"/>
                </a:lnTo>
                <a:lnTo>
                  <a:pt x="9525" y="9525"/>
                </a:lnTo>
                <a:lnTo>
                  <a:pt x="9525" y="792086"/>
                </a:lnTo>
                <a:lnTo>
                  <a:pt x="4762" y="792086"/>
                </a:lnTo>
                <a:lnTo>
                  <a:pt x="9525" y="796848"/>
                </a:lnTo>
                <a:lnTo>
                  <a:pt x="2649829" y="796848"/>
                </a:lnTo>
                <a:lnTo>
                  <a:pt x="2649588" y="798321"/>
                </a:lnTo>
                <a:lnTo>
                  <a:pt x="2648915" y="799642"/>
                </a:lnTo>
                <a:lnTo>
                  <a:pt x="2647861" y="800696"/>
                </a:lnTo>
                <a:lnTo>
                  <a:pt x="2646527" y="801382"/>
                </a:lnTo>
                <a:lnTo>
                  <a:pt x="2645067" y="801611"/>
                </a:lnTo>
                <a:close/>
              </a:path>
              <a:path w="2649854" h="802004">
                <a:moveTo>
                  <a:pt x="9525" y="9525"/>
                </a:moveTo>
                <a:lnTo>
                  <a:pt x="4762" y="9525"/>
                </a:lnTo>
                <a:lnTo>
                  <a:pt x="9525" y="4762"/>
                </a:lnTo>
                <a:lnTo>
                  <a:pt x="9525" y="9525"/>
                </a:lnTo>
                <a:close/>
              </a:path>
              <a:path w="2649854" h="802004">
                <a:moveTo>
                  <a:pt x="2640304" y="9525"/>
                </a:moveTo>
                <a:lnTo>
                  <a:pt x="9525" y="9525"/>
                </a:lnTo>
                <a:lnTo>
                  <a:pt x="9525" y="4762"/>
                </a:lnTo>
                <a:lnTo>
                  <a:pt x="2640304" y="4762"/>
                </a:lnTo>
                <a:lnTo>
                  <a:pt x="2640304" y="9525"/>
                </a:lnTo>
                <a:close/>
              </a:path>
              <a:path w="2649854" h="802004">
                <a:moveTo>
                  <a:pt x="2640304" y="796848"/>
                </a:moveTo>
                <a:lnTo>
                  <a:pt x="2640304" y="4762"/>
                </a:lnTo>
                <a:lnTo>
                  <a:pt x="2645067" y="9525"/>
                </a:lnTo>
                <a:lnTo>
                  <a:pt x="2649829" y="9525"/>
                </a:lnTo>
                <a:lnTo>
                  <a:pt x="2649829" y="792086"/>
                </a:lnTo>
                <a:lnTo>
                  <a:pt x="2645067" y="792086"/>
                </a:lnTo>
                <a:lnTo>
                  <a:pt x="2640304" y="796848"/>
                </a:lnTo>
                <a:close/>
              </a:path>
              <a:path w="2649854" h="802004">
                <a:moveTo>
                  <a:pt x="2649829" y="9525"/>
                </a:moveTo>
                <a:lnTo>
                  <a:pt x="2645067" y="9525"/>
                </a:lnTo>
                <a:lnTo>
                  <a:pt x="2640304" y="4762"/>
                </a:lnTo>
                <a:lnTo>
                  <a:pt x="2649829" y="4762"/>
                </a:lnTo>
                <a:lnTo>
                  <a:pt x="2649829" y="9525"/>
                </a:lnTo>
                <a:close/>
              </a:path>
              <a:path w="2649854" h="802004">
                <a:moveTo>
                  <a:pt x="9525" y="796848"/>
                </a:moveTo>
                <a:lnTo>
                  <a:pt x="4762" y="792086"/>
                </a:lnTo>
                <a:lnTo>
                  <a:pt x="9525" y="792086"/>
                </a:lnTo>
                <a:lnTo>
                  <a:pt x="9525" y="796848"/>
                </a:lnTo>
                <a:close/>
              </a:path>
              <a:path w="2649854" h="802004">
                <a:moveTo>
                  <a:pt x="2640304" y="796848"/>
                </a:moveTo>
                <a:lnTo>
                  <a:pt x="9525" y="796848"/>
                </a:lnTo>
                <a:lnTo>
                  <a:pt x="9525" y="792086"/>
                </a:lnTo>
                <a:lnTo>
                  <a:pt x="2640304" y="792086"/>
                </a:lnTo>
                <a:lnTo>
                  <a:pt x="2640304" y="796848"/>
                </a:lnTo>
                <a:close/>
              </a:path>
              <a:path w="2649854" h="802004">
                <a:moveTo>
                  <a:pt x="2649829" y="796848"/>
                </a:moveTo>
                <a:lnTo>
                  <a:pt x="2640304" y="796848"/>
                </a:lnTo>
                <a:lnTo>
                  <a:pt x="2645067" y="792086"/>
                </a:lnTo>
                <a:lnTo>
                  <a:pt x="2649829" y="792086"/>
                </a:lnTo>
                <a:lnTo>
                  <a:pt x="2649829" y="796848"/>
                </a:lnTo>
                <a:close/>
              </a:path>
            </a:pathLst>
          </a:custGeom>
          <a:solidFill>
            <a:srgbClr val="000000"/>
          </a:solidFill>
        </p:spPr>
        <p:txBody>
          <a:bodyPr wrap="square" lIns="0" tIns="0" rIns="0" bIns="0" rtlCol="0"/>
          <a:lstStyle/>
          <a:p/>
        </p:txBody>
      </p:sp>
      <p:sp>
        <p:nvSpPr>
          <p:cNvPr id="14" name="object 14"/>
          <p:cNvSpPr txBox="1"/>
          <p:nvPr/>
        </p:nvSpPr>
        <p:spPr>
          <a:xfrm>
            <a:off x="4882527" y="4355437"/>
            <a:ext cx="3781438" cy="615553"/>
          </a:xfrm>
          <a:prstGeom prst="rect">
            <a:avLst/>
          </a:prstGeom>
        </p:spPr>
        <p:txBody>
          <a:bodyPr vert="horz" wrap="square" lIns="0" tIns="0" rIns="0" bIns="0" rtlCol="0">
            <a:spAutoFit/>
          </a:bodyPr>
          <a:lstStyle/>
          <a:p>
            <a:pPr marL="12700" marR="5080">
              <a:lnSpc>
                <a:spcPct val="100000"/>
              </a:lnSpc>
            </a:pPr>
            <a:r>
              <a:rPr sz="2000" b="1" dirty="0" err="1">
                <a:solidFill>
                  <a:srgbClr val="252525"/>
                </a:solidFill>
                <a:latin typeface="微软雅黑" panose="020B0503020204020204" pitchFamily="34" charset="-122"/>
                <a:cs typeface="微软雅黑" panose="020B0503020204020204" pitchFamily="34" charset="-122"/>
              </a:rPr>
              <a:t>职能：</a:t>
            </a:r>
            <a:r>
              <a:rPr sz="2000" b="1" dirty="0" err="1" smtClean="0">
                <a:solidFill>
                  <a:srgbClr val="FF0000"/>
                </a:solidFill>
                <a:latin typeface="微软雅黑" panose="020B0503020204020204" pitchFamily="34" charset="-122"/>
                <a:cs typeface="微软雅黑" panose="020B0503020204020204" pitchFamily="34" charset="-122"/>
              </a:rPr>
              <a:t>生产</a:t>
            </a:r>
            <a:r>
              <a:rPr sz="2000" b="1" dirty="0" err="1" smtClean="0">
                <a:solidFill>
                  <a:srgbClr val="252525"/>
                </a:solidFill>
                <a:latin typeface="微软雅黑" panose="020B0503020204020204" pitchFamily="34" charset="-122"/>
                <a:cs typeface="微软雅黑" panose="020B0503020204020204" pitchFamily="34" charset="-122"/>
              </a:rPr>
              <a:t>剩余价</a:t>
            </a:r>
            <a:r>
              <a:rPr sz="2000" b="1" spc="5" dirty="0" err="1" smtClean="0">
                <a:solidFill>
                  <a:srgbClr val="252525"/>
                </a:solidFill>
                <a:latin typeface="微软雅黑" panose="020B0503020204020204" pitchFamily="34" charset="-122"/>
                <a:cs typeface="微软雅黑" panose="020B0503020204020204" pitchFamily="34" charset="-122"/>
              </a:rPr>
              <a:t>值</a:t>
            </a:r>
            <a:r>
              <a:rPr lang="en-US" sz="2000" b="1" spc="5" dirty="0" smtClean="0">
                <a:solidFill>
                  <a:srgbClr val="252525"/>
                </a:solidFill>
                <a:latin typeface="微软雅黑" panose="020B0503020204020204" pitchFamily="34" charset="-122"/>
                <a:cs typeface="微软雅黑" panose="020B0503020204020204" pitchFamily="34" charset="-122"/>
              </a:rPr>
              <a:t>(</a:t>
            </a:r>
            <a:r>
              <a:rPr lang="zh-CN" altLang="en-US" sz="2000" dirty="0"/>
              <a:t>价值增殖</a:t>
            </a:r>
            <a:r>
              <a:rPr lang="en-US" sz="2000" b="1" spc="5" dirty="0" smtClean="0">
                <a:solidFill>
                  <a:srgbClr val="252525"/>
                </a:solidFill>
                <a:latin typeface="微软雅黑" panose="020B0503020204020204" pitchFamily="34" charset="-122"/>
                <a:cs typeface="微软雅黑" panose="020B0503020204020204" pitchFamily="34" charset="-122"/>
              </a:rPr>
              <a:t>)</a:t>
            </a:r>
            <a:r>
              <a:rPr sz="2000" b="1" dirty="0" smtClean="0">
                <a:solidFill>
                  <a:srgbClr val="252525"/>
                </a:solidFill>
                <a:latin typeface="微软雅黑" panose="020B0503020204020204" pitchFamily="34" charset="-122"/>
                <a:cs typeface="微软雅黑" panose="020B0503020204020204" pitchFamily="34" charset="-122"/>
              </a:rPr>
              <a:t> </a:t>
            </a:r>
            <a:r>
              <a:rPr sz="2000" b="1" dirty="0">
                <a:solidFill>
                  <a:srgbClr val="252525"/>
                </a:solidFill>
                <a:latin typeface="微软雅黑" panose="020B0503020204020204" pitchFamily="34" charset="-122"/>
                <a:cs typeface="微软雅黑" panose="020B0503020204020204" pitchFamily="34" charset="-122"/>
              </a:rPr>
              <a:t>形式：</a:t>
            </a:r>
            <a:r>
              <a:rPr sz="2000" b="1" dirty="0">
                <a:solidFill>
                  <a:srgbClr val="006FC0"/>
                </a:solidFill>
                <a:latin typeface="微软雅黑" panose="020B0503020204020204" pitchFamily="34" charset="-122"/>
                <a:cs typeface="微软雅黑" panose="020B0503020204020204" pitchFamily="34" charset="-122"/>
              </a:rPr>
              <a:t>生产资</a:t>
            </a:r>
            <a:r>
              <a:rPr sz="2000" b="1" spc="5" dirty="0">
                <a:solidFill>
                  <a:srgbClr val="006FC0"/>
                </a:solidFill>
                <a:latin typeface="微软雅黑" panose="020B0503020204020204" pitchFamily="34" charset="-122"/>
                <a:cs typeface="微软雅黑" panose="020B0503020204020204" pitchFamily="34" charset="-122"/>
              </a:rPr>
              <a:t>本</a:t>
            </a:r>
            <a:endParaRPr sz="2000" dirty="0">
              <a:latin typeface="微软雅黑" panose="020B0503020204020204" pitchFamily="34" charset="-122"/>
              <a:cs typeface="微软雅黑" panose="020B0503020204020204" pitchFamily="34" charset="-122"/>
            </a:endParaRPr>
          </a:p>
        </p:txBody>
      </p:sp>
      <p:sp>
        <p:nvSpPr>
          <p:cNvPr id="15" name="object 15"/>
          <p:cNvSpPr/>
          <p:nvPr/>
        </p:nvSpPr>
        <p:spPr>
          <a:xfrm>
            <a:off x="8663965" y="3269005"/>
            <a:ext cx="2569845" cy="802005"/>
          </a:xfrm>
          <a:custGeom>
            <a:avLst/>
            <a:gdLst/>
            <a:ahLst/>
            <a:cxnLst/>
            <a:rect l="l" t="t" r="r" b="b"/>
            <a:pathLst>
              <a:path w="2569845" h="802004">
                <a:moveTo>
                  <a:pt x="2565044" y="801611"/>
                </a:moveTo>
                <a:lnTo>
                  <a:pt x="4762" y="801611"/>
                </a:lnTo>
                <a:lnTo>
                  <a:pt x="3289" y="801382"/>
                </a:lnTo>
                <a:lnTo>
                  <a:pt x="1968" y="800696"/>
                </a:lnTo>
                <a:lnTo>
                  <a:pt x="914" y="799642"/>
                </a:lnTo>
                <a:lnTo>
                  <a:pt x="241" y="798321"/>
                </a:lnTo>
                <a:lnTo>
                  <a:pt x="0" y="796848"/>
                </a:lnTo>
                <a:lnTo>
                  <a:pt x="0" y="4762"/>
                </a:lnTo>
                <a:lnTo>
                  <a:pt x="4762" y="0"/>
                </a:lnTo>
                <a:lnTo>
                  <a:pt x="2565044" y="0"/>
                </a:lnTo>
                <a:lnTo>
                  <a:pt x="2569806" y="4762"/>
                </a:lnTo>
                <a:lnTo>
                  <a:pt x="9525" y="4762"/>
                </a:lnTo>
                <a:lnTo>
                  <a:pt x="4762" y="9525"/>
                </a:lnTo>
                <a:lnTo>
                  <a:pt x="9525" y="9525"/>
                </a:lnTo>
                <a:lnTo>
                  <a:pt x="9525" y="792086"/>
                </a:lnTo>
                <a:lnTo>
                  <a:pt x="4762" y="792086"/>
                </a:lnTo>
                <a:lnTo>
                  <a:pt x="9525" y="796848"/>
                </a:lnTo>
                <a:lnTo>
                  <a:pt x="2569806" y="796848"/>
                </a:lnTo>
                <a:lnTo>
                  <a:pt x="2569578" y="798321"/>
                </a:lnTo>
                <a:lnTo>
                  <a:pt x="2568905" y="799642"/>
                </a:lnTo>
                <a:lnTo>
                  <a:pt x="2567851" y="800696"/>
                </a:lnTo>
                <a:lnTo>
                  <a:pt x="2566517" y="801382"/>
                </a:lnTo>
                <a:lnTo>
                  <a:pt x="2565044" y="801611"/>
                </a:lnTo>
                <a:close/>
              </a:path>
              <a:path w="2569845" h="802004">
                <a:moveTo>
                  <a:pt x="9525" y="9525"/>
                </a:moveTo>
                <a:lnTo>
                  <a:pt x="4762" y="9525"/>
                </a:lnTo>
                <a:lnTo>
                  <a:pt x="9525" y="4762"/>
                </a:lnTo>
                <a:lnTo>
                  <a:pt x="9525" y="9525"/>
                </a:lnTo>
                <a:close/>
              </a:path>
              <a:path w="2569845" h="802004">
                <a:moveTo>
                  <a:pt x="2560281" y="9525"/>
                </a:moveTo>
                <a:lnTo>
                  <a:pt x="9525" y="9525"/>
                </a:lnTo>
                <a:lnTo>
                  <a:pt x="9525" y="4762"/>
                </a:lnTo>
                <a:lnTo>
                  <a:pt x="2560281" y="4762"/>
                </a:lnTo>
                <a:lnTo>
                  <a:pt x="2560281" y="9525"/>
                </a:lnTo>
                <a:close/>
              </a:path>
              <a:path w="2569845" h="802004">
                <a:moveTo>
                  <a:pt x="2560281" y="796848"/>
                </a:moveTo>
                <a:lnTo>
                  <a:pt x="2560281" y="4762"/>
                </a:lnTo>
                <a:lnTo>
                  <a:pt x="2565044" y="9525"/>
                </a:lnTo>
                <a:lnTo>
                  <a:pt x="2569806" y="9525"/>
                </a:lnTo>
                <a:lnTo>
                  <a:pt x="2569806" y="792086"/>
                </a:lnTo>
                <a:lnTo>
                  <a:pt x="2565044" y="792086"/>
                </a:lnTo>
                <a:lnTo>
                  <a:pt x="2560281" y="796848"/>
                </a:lnTo>
                <a:close/>
              </a:path>
              <a:path w="2569845" h="802004">
                <a:moveTo>
                  <a:pt x="2569806" y="9525"/>
                </a:moveTo>
                <a:lnTo>
                  <a:pt x="2565044" y="9525"/>
                </a:lnTo>
                <a:lnTo>
                  <a:pt x="2560281" y="4762"/>
                </a:lnTo>
                <a:lnTo>
                  <a:pt x="2569806" y="4762"/>
                </a:lnTo>
                <a:lnTo>
                  <a:pt x="2569806" y="9525"/>
                </a:lnTo>
                <a:close/>
              </a:path>
              <a:path w="2569845" h="802004">
                <a:moveTo>
                  <a:pt x="9525" y="796848"/>
                </a:moveTo>
                <a:lnTo>
                  <a:pt x="4762" y="792086"/>
                </a:lnTo>
                <a:lnTo>
                  <a:pt x="9525" y="792086"/>
                </a:lnTo>
                <a:lnTo>
                  <a:pt x="9525" y="796848"/>
                </a:lnTo>
                <a:close/>
              </a:path>
              <a:path w="2569845" h="802004">
                <a:moveTo>
                  <a:pt x="2560281" y="796848"/>
                </a:moveTo>
                <a:lnTo>
                  <a:pt x="9525" y="796848"/>
                </a:lnTo>
                <a:lnTo>
                  <a:pt x="9525" y="792086"/>
                </a:lnTo>
                <a:lnTo>
                  <a:pt x="2560281" y="792086"/>
                </a:lnTo>
                <a:lnTo>
                  <a:pt x="2560281" y="796848"/>
                </a:lnTo>
                <a:close/>
              </a:path>
              <a:path w="2569845" h="802004">
                <a:moveTo>
                  <a:pt x="2569806" y="796848"/>
                </a:moveTo>
                <a:lnTo>
                  <a:pt x="2560281" y="796848"/>
                </a:lnTo>
                <a:lnTo>
                  <a:pt x="2565044" y="792086"/>
                </a:lnTo>
                <a:lnTo>
                  <a:pt x="2569806" y="792086"/>
                </a:lnTo>
                <a:lnTo>
                  <a:pt x="2569806" y="796848"/>
                </a:lnTo>
                <a:close/>
              </a:path>
            </a:pathLst>
          </a:custGeom>
          <a:solidFill>
            <a:srgbClr val="000000"/>
          </a:solidFill>
        </p:spPr>
        <p:txBody>
          <a:bodyPr wrap="square" lIns="0" tIns="0" rIns="0" bIns="0" rtlCol="0"/>
          <a:lstStyle/>
          <a:p/>
        </p:txBody>
      </p:sp>
      <p:sp>
        <p:nvSpPr>
          <p:cNvPr id="16" name="object 16"/>
          <p:cNvSpPr txBox="1"/>
          <p:nvPr/>
        </p:nvSpPr>
        <p:spPr>
          <a:xfrm>
            <a:off x="8770963" y="3361726"/>
            <a:ext cx="2312035" cy="584835"/>
          </a:xfrm>
          <a:prstGeom prst="rect">
            <a:avLst/>
          </a:prstGeom>
        </p:spPr>
        <p:txBody>
          <a:bodyPr vert="horz" wrap="square" lIns="0" tIns="0" rIns="0" bIns="0" rtlCol="0">
            <a:spAutoFit/>
          </a:bodyPr>
          <a:lstStyle/>
          <a:p>
            <a:pPr marL="12700" marR="5080">
              <a:lnSpc>
                <a:spcPct val="100000"/>
              </a:lnSpc>
            </a:pPr>
            <a:r>
              <a:rPr sz="2000" b="1" dirty="0">
                <a:solidFill>
                  <a:srgbClr val="252525"/>
                </a:solidFill>
                <a:latin typeface="微软雅黑" panose="020B0503020204020204" pitchFamily="34" charset="-122"/>
                <a:cs typeface="微软雅黑" panose="020B0503020204020204" pitchFamily="34" charset="-122"/>
              </a:rPr>
              <a:t>职能：</a:t>
            </a:r>
            <a:r>
              <a:rPr sz="2000" b="1" dirty="0">
                <a:solidFill>
                  <a:srgbClr val="FF0000"/>
                </a:solidFill>
                <a:latin typeface="微软雅黑" panose="020B0503020204020204" pitchFamily="34" charset="-122"/>
                <a:cs typeface="微软雅黑" panose="020B0503020204020204" pitchFamily="34" charset="-122"/>
              </a:rPr>
              <a:t>实现</a:t>
            </a:r>
            <a:r>
              <a:rPr sz="2000" b="1" dirty="0">
                <a:solidFill>
                  <a:srgbClr val="252525"/>
                </a:solidFill>
                <a:latin typeface="微软雅黑" panose="020B0503020204020204" pitchFamily="34" charset="-122"/>
                <a:cs typeface="微软雅黑" panose="020B0503020204020204" pitchFamily="34" charset="-122"/>
              </a:rPr>
              <a:t>剩余价</a:t>
            </a:r>
            <a:r>
              <a:rPr sz="2000" b="1" spc="5" dirty="0">
                <a:solidFill>
                  <a:srgbClr val="252525"/>
                </a:solidFill>
                <a:latin typeface="微软雅黑" panose="020B0503020204020204" pitchFamily="34" charset="-122"/>
                <a:cs typeface="微软雅黑" panose="020B0503020204020204" pitchFamily="34" charset="-122"/>
              </a:rPr>
              <a:t>值</a:t>
            </a:r>
            <a:r>
              <a:rPr sz="2000" b="1" dirty="0">
                <a:solidFill>
                  <a:srgbClr val="252525"/>
                </a:solidFill>
                <a:latin typeface="微软雅黑" panose="020B0503020204020204" pitchFamily="34" charset="-122"/>
                <a:cs typeface="微软雅黑" panose="020B0503020204020204" pitchFamily="34" charset="-122"/>
              </a:rPr>
              <a:t> 形式：</a:t>
            </a:r>
            <a:r>
              <a:rPr sz="2000" b="1" dirty="0">
                <a:solidFill>
                  <a:srgbClr val="006FC0"/>
                </a:solidFill>
                <a:latin typeface="微软雅黑" panose="020B0503020204020204" pitchFamily="34" charset="-122"/>
                <a:cs typeface="微软雅黑" panose="020B0503020204020204" pitchFamily="34" charset="-122"/>
              </a:rPr>
              <a:t>商品资</a:t>
            </a:r>
            <a:r>
              <a:rPr sz="2000" b="1" spc="5" dirty="0">
                <a:solidFill>
                  <a:srgbClr val="006FC0"/>
                </a:solidFill>
                <a:latin typeface="微软雅黑" panose="020B0503020204020204" pitchFamily="34" charset="-122"/>
                <a:cs typeface="微软雅黑" panose="020B0503020204020204" pitchFamily="34" charset="-122"/>
              </a:rPr>
              <a:t>本</a:t>
            </a:r>
            <a:endParaRPr sz="2000">
              <a:latin typeface="微软雅黑" panose="020B0503020204020204" pitchFamily="34" charset="-122"/>
              <a:cs typeface="微软雅黑" panose="020B0503020204020204" pitchFamily="34" charset="-122"/>
            </a:endParaRPr>
          </a:p>
        </p:txBody>
      </p:sp>
      <p:sp>
        <p:nvSpPr>
          <p:cNvPr id="17" name="object 17"/>
          <p:cNvSpPr/>
          <p:nvPr/>
        </p:nvSpPr>
        <p:spPr>
          <a:xfrm>
            <a:off x="2020315" y="5133593"/>
            <a:ext cx="3945254" cy="1092200"/>
          </a:xfrm>
          <a:custGeom>
            <a:avLst/>
            <a:gdLst/>
            <a:ahLst/>
            <a:cxnLst/>
            <a:rect l="l" t="t" r="r" b="b"/>
            <a:pathLst>
              <a:path w="3945254" h="1092200">
                <a:moveTo>
                  <a:pt x="545592" y="272796"/>
                </a:moveTo>
                <a:lnTo>
                  <a:pt x="0" y="272796"/>
                </a:lnTo>
                <a:lnTo>
                  <a:pt x="152400" y="0"/>
                </a:lnTo>
                <a:lnTo>
                  <a:pt x="545592" y="272796"/>
                </a:lnTo>
                <a:close/>
              </a:path>
              <a:path w="3945254" h="1092200">
                <a:moveTo>
                  <a:pt x="3817782" y="1091751"/>
                </a:moveTo>
                <a:lnTo>
                  <a:pt x="3553577" y="1089170"/>
                </a:lnTo>
                <a:lnTo>
                  <a:pt x="3294334" y="1081538"/>
                </a:lnTo>
                <a:lnTo>
                  <a:pt x="3040633" y="1069024"/>
                </a:lnTo>
                <a:lnTo>
                  <a:pt x="2793050" y="1051797"/>
                </a:lnTo>
                <a:lnTo>
                  <a:pt x="2552165" y="1030024"/>
                </a:lnTo>
                <a:lnTo>
                  <a:pt x="2318555" y="1003876"/>
                </a:lnTo>
                <a:lnTo>
                  <a:pt x="2092798" y="973520"/>
                </a:lnTo>
                <a:lnTo>
                  <a:pt x="1875472" y="939126"/>
                </a:lnTo>
                <a:lnTo>
                  <a:pt x="1667156" y="900862"/>
                </a:lnTo>
                <a:lnTo>
                  <a:pt x="1468427" y="858897"/>
                </a:lnTo>
                <a:lnTo>
                  <a:pt x="1279864" y="813399"/>
                </a:lnTo>
                <a:lnTo>
                  <a:pt x="1102045" y="764538"/>
                </a:lnTo>
                <a:lnTo>
                  <a:pt x="935547" y="712481"/>
                </a:lnTo>
                <a:lnTo>
                  <a:pt x="780950" y="657398"/>
                </a:lnTo>
                <a:lnTo>
                  <a:pt x="638830" y="599458"/>
                </a:lnTo>
                <a:lnTo>
                  <a:pt x="509767" y="538828"/>
                </a:lnTo>
                <a:lnTo>
                  <a:pt x="394337" y="475679"/>
                </a:lnTo>
                <a:lnTo>
                  <a:pt x="293120" y="410177"/>
                </a:lnTo>
                <a:lnTo>
                  <a:pt x="206694" y="342494"/>
                </a:lnTo>
                <a:lnTo>
                  <a:pt x="135636" y="272796"/>
                </a:lnTo>
                <a:lnTo>
                  <a:pt x="409956" y="272796"/>
                </a:lnTo>
                <a:lnTo>
                  <a:pt x="478981" y="340733"/>
                </a:lnTo>
                <a:lnTo>
                  <a:pt x="562594" y="406759"/>
                </a:lnTo>
                <a:lnTo>
                  <a:pt x="660250" y="470719"/>
                </a:lnTo>
                <a:lnTo>
                  <a:pt x="771411" y="532457"/>
                </a:lnTo>
                <a:lnTo>
                  <a:pt x="895534" y="591817"/>
                </a:lnTo>
                <a:lnTo>
                  <a:pt x="1032078" y="648644"/>
                </a:lnTo>
                <a:lnTo>
                  <a:pt x="1180501" y="702782"/>
                </a:lnTo>
                <a:lnTo>
                  <a:pt x="1340263" y="754074"/>
                </a:lnTo>
                <a:lnTo>
                  <a:pt x="1510823" y="802367"/>
                </a:lnTo>
                <a:lnTo>
                  <a:pt x="1691638" y="847504"/>
                </a:lnTo>
                <a:lnTo>
                  <a:pt x="1882168" y="889329"/>
                </a:lnTo>
                <a:lnTo>
                  <a:pt x="2081871" y="927687"/>
                </a:lnTo>
                <a:lnTo>
                  <a:pt x="2290206" y="962422"/>
                </a:lnTo>
                <a:lnTo>
                  <a:pt x="2506632" y="993379"/>
                </a:lnTo>
                <a:lnTo>
                  <a:pt x="2730608" y="1020401"/>
                </a:lnTo>
                <a:lnTo>
                  <a:pt x="2961592" y="1043334"/>
                </a:lnTo>
                <a:lnTo>
                  <a:pt x="3199043" y="1062022"/>
                </a:lnTo>
                <a:lnTo>
                  <a:pt x="3442419" y="1076309"/>
                </a:lnTo>
                <a:lnTo>
                  <a:pt x="3691180" y="1086039"/>
                </a:lnTo>
                <a:lnTo>
                  <a:pt x="3944785" y="1091056"/>
                </a:lnTo>
                <a:lnTo>
                  <a:pt x="3817782" y="1091751"/>
                </a:lnTo>
                <a:close/>
              </a:path>
            </a:pathLst>
          </a:custGeom>
          <a:solidFill>
            <a:srgbClr val="FCEADA"/>
          </a:solidFill>
        </p:spPr>
        <p:txBody>
          <a:bodyPr wrap="square" lIns="0" tIns="0" rIns="0" bIns="0" rtlCol="0"/>
          <a:lstStyle/>
          <a:p/>
        </p:txBody>
      </p:sp>
      <p:sp>
        <p:nvSpPr>
          <p:cNvPr id="18" name="object 18"/>
          <p:cNvSpPr/>
          <p:nvPr/>
        </p:nvSpPr>
        <p:spPr>
          <a:xfrm>
            <a:off x="5825744" y="5130546"/>
            <a:ext cx="4070604" cy="1098803"/>
          </a:xfrm>
          <a:prstGeom prst="rect">
            <a:avLst/>
          </a:prstGeom>
          <a:blipFill>
            <a:blip r:embed="rId1" cstate="print"/>
            <a:stretch>
              <a:fillRect/>
            </a:stretch>
          </a:blipFill>
        </p:spPr>
        <p:txBody>
          <a:bodyPr wrap="square" lIns="0" tIns="0" rIns="0" bIns="0" rtlCol="0"/>
          <a:lstStyle/>
          <a:p/>
        </p:txBody>
      </p:sp>
      <p:sp>
        <p:nvSpPr>
          <p:cNvPr id="19" name="object 19"/>
          <p:cNvSpPr/>
          <p:nvPr/>
        </p:nvSpPr>
        <p:spPr>
          <a:xfrm>
            <a:off x="2007742" y="5120931"/>
            <a:ext cx="7897717" cy="1117600"/>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386587" y="4005834"/>
            <a:ext cx="1295400" cy="1127760"/>
          </a:xfrm>
          <a:custGeom>
            <a:avLst/>
            <a:gdLst/>
            <a:ahLst/>
            <a:cxnLst/>
            <a:rect l="l" t="t" r="r" b="b"/>
            <a:pathLst>
              <a:path w="1295400" h="1127760">
                <a:moveTo>
                  <a:pt x="1054639" y="303275"/>
                </a:moveTo>
                <a:lnTo>
                  <a:pt x="647700" y="303275"/>
                </a:lnTo>
                <a:lnTo>
                  <a:pt x="871728" y="0"/>
                </a:lnTo>
                <a:lnTo>
                  <a:pt x="848868" y="277368"/>
                </a:lnTo>
                <a:lnTo>
                  <a:pt x="1072087" y="277368"/>
                </a:lnTo>
                <a:lnTo>
                  <a:pt x="1054639" y="303275"/>
                </a:lnTo>
                <a:close/>
              </a:path>
              <a:path w="1295400" h="1127760">
                <a:moveTo>
                  <a:pt x="7619" y="762000"/>
                </a:moveTo>
                <a:lnTo>
                  <a:pt x="222503" y="614172"/>
                </a:lnTo>
                <a:lnTo>
                  <a:pt x="0" y="449580"/>
                </a:lnTo>
                <a:lnTo>
                  <a:pt x="277367" y="397763"/>
                </a:lnTo>
                <a:lnTo>
                  <a:pt x="21335" y="120396"/>
                </a:lnTo>
                <a:lnTo>
                  <a:pt x="438912" y="330708"/>
                </a:lnTo>
                <a:lnTo>
                  <a:pt x="1036164" y="330708"/>
                </a:lnTo>
                <a:lnTo>
                  <a:pt x="1001268" y="382524"/>
                </a:lnTo>
                <a:lnTo>
                  <a:pt x="1264920" y="425196"/>
                </a:lnTo>
                <a:lnTo>
                  <a:pt x="1056132" y="547115"/>
                </a:lnTo>
                <a:lnTo>
                  <a:pt x="1265491" y="675132"/>
                </a:lnTo>
                <a:lnTo>
                  <a:pt x="1010412" y="675132"/>
                </a:lnTo>
                <a:lnTo>
                  <a:pt x="1025342" y="726948"/>
                </a:lnTo>
                <a:lnTo>
                  <a:pt x="339852" y="726948"/>
                </a:lnTo>
                <a:lnTo>
                  <a:pt x="7619" y="762000"/>
                </a:lnTo>
                <a:close/>
              </a:path>
              <a:path w="1295400" h="1127760">
                <a:moveTo>
                  <a:pt x="1036164" y="330708"/>
                </a:moveTo>
                <a:lnTo>
                  <a:pt x="438912" y="330708"/>
                </a:lnTo>
                <a:lnTo>
                  <a:pt x="501395" y="120396"/>
                </a:lnTo>
                <a:lnTo>
                  <a:pt x="647700" y="303275"/>
                </a:lnTo>
                <a:lnTo>
                  <a:pt x="1054639" y="303275"/>
                </a:lnTo>
                <a:lnTo>
                  <a:pt x="1036164" y="330708"/>
                </a:lnTo>
                <a:close/>
              </a:path>
              <a:path w="1295400" h="1127760">
                <a:moveTo>
                  <a:pt x="1072087" y="277368"/>
                </a:moveTo>
                <a:lnTo>
                  <a:pt x="848868" y="277368"/>
                </a:lnTo>
                <a:lnTo>
                  <a:pt x="1101852" y="233172"/>
                </a:lnTo>
                <a:lnTo>
                  <a:pt x="1072087" y="277368"/>
                </a:lnTo>
                <a:close/>
              </a:path>
              <a:path w="1295400" h="1127760">
                <a:moveTo>
                  <a:pt x="1295400" y="693420"/>
                </a:moveTo>
                <a:lnTo>
                  <a:pt x="1010412" y="675132"/>
                </a:lnTo>
                <a:lnTo>
                  <a:pt x="1265491" y="675132"/>
                </a:lnTo>
                <a:lnTo>
                  <a:pt x="1295400" y="693420"/>
                </a:lnTo>
                <a:close/>
              </a:path>
              <a:path w="1295400" h="1127760">
                <a:moveTo>
                  <a:pt x="284988" y="920496"/>
                </a:moveTo>
                <a:lnTo>
                  <a:pt x="339852" y="726948"/>
                </a:lnTo>
                <a:lnTo>
                  <a:pt x="1025342" y="726948"/>
                </a:lnTo>
                <a:lnTo>
                  <a:pt x="1033246" y="754380"/>
                </a:lnTo>
                <a:lnTo>
                  <a:pt x="841247" y="754380"/>
                </a:lnTo>
                <a:lnTo>
                  <a:pt x="836810" y="780288"/>
                </a:lnTo>
                <a:lnTo>
                  <a:pt x="630935" y="780288"/>
                </a:lnTo>
                <a:lnTo>
                  <a:pt x="618637" y="815339"/>
                </a:lnTo>
                <a:lnTo>
                  <a:pt x="463295" y="815339"/>
                </a:lnTo>
                <a:lnTo>
                  <a:pt x="284988" y="920496"/>
                </a:lnTo>
                <a:close/>
              </a:path>
              <a:path w="1295400" h="1127760">
                <a:moveTo>
                  <a:pt x="1088136" y="944880"/>
                </a:moveTo>
                <a:lnTo>
                  <a:pt x="841247" y="754380"/>
                </a:lnTo>
                <a:lnTo>
                  <a:pt x="1033246" y="754380"/>
                </a:lnTo>
                <a:lnTo>
                  <a:pt x="1088136" y="944880"/>
                </a:lnTo>
                <a:close/>
              </a:path>
              <a:path w="1295400" h="1127760">
                <a:moveTo>
                  <a:pt x="794004" y="1030224"/>
                </a:moveTo>
                <a:lnTo>
                  <a:pt x="630935" y="780288"/>
                </a:lnTo>
                <a:lnTo>
                  <a:pt x="836810" y="780288"/>
                </a:lnTo>
                <a:lnTo>
                  <a:pt x="794004" y="1030224"/>
                </a:lnTo>
                <a:close/>
              </a:path>
              <a:path w="1295400" h="1127760">
                <a:moveTo>
                  <a:pt x="509016" y="1127760"/>
                </a:moveTo>
                <a:lnTo>
                  <a:pt x="463295" y="815339"/>
                </a:lnTo>
                <a:lnTo>
                  <a:pt x="618637" y="815339"/>
                </a:lnTo>
                <a:lnTo>
                  <a:pt x="509016" y="1127760"/>
                </a:lnTo>
                <a:close/>
              </a:path>
            </a:pathLst>
          </a:custGeom>
          <a:solidFill>
            <a:srgbClr val="FCEADA"/>
          </a:solidFill>
        </p:spPr>
        <p:txBody>
          <a:bodyPr wrap="square" lIns="0" tIns="0" rIns="0" bIns="0" rtlCol="0"/>
          <a:lstStyle/>
          <a:p/>
        </p:txBody>
      </p:sp>
      <p:sp>
        <p:nvSpPr>
          <p:cNvPr id="21" name="object 21"/>
          <p:cNvSpPr/>
          <p:nvPr/>
        </p:nvSpPr>
        <p:spPr>
          <a:xfrm>
            <a:off x="373621" y="3993197"/>
            <a:ext cx="1321435" cy="1151890"/>
          </a:xfrm>
          <a:custGeom>
            <a:avLst/>
            <a:gdLst/>
            <a:ahLst/>
            <a:cxnLst/>
            <a:rect l="l" t="t" r="r" b="b"/>
            <a:pathLst>
              <a:path w="1321435" h="1151889">
                <a:moveTo>
                  <a:pt x="682154" y="307339"/>
                </a:moveTo>
                <a:lnTo>
                  <a:pt x="670623" y="307339"/>
                </a:lnTo>
                <a:lnTo>
                  <a:pt x="660138" y="294287"/>
                </a:lnTo>
                <a:lnTo>
                  <a:pt x="873836" y="5079"/>
                </a:lnTo>
                <a:lnTo>
                  <a:pt x="875690" y="2539"/>
                </a:lnTo>
                <a:lnTo>
                  <a:pt x="877925" y="1270"/>
                </a:lnTo>
                <a:lnTo>
                  <a:pt x="880440" y="0"/>
                </a:lnTo>
                <a:lnTo>
                  <a:pt x="888504" y="0"/>
                </a:lnTo>
                <a:lnTo>
                  <a:pt x="896683" y="11429"/>
                </a:lnTo>
                <a:lnTo>
                  <a:pt x="871397" y="11429"/>
                </a:lnTo>
                <a:lnTo>
                  <a:pt x="867962" y="54821"/>
                </a:lnTo>
                <a:lnTo>
                  <a:pt x="682154" y="307339"/>
                </a:lnTo>
                <a:close/>
              </a:path>
              <a:path w="1321435" h="1151889">
                <a:moveTo>
                  <a:pt x="867962" y="54821"/>
                </a:moveTo>
                <a:lnTo>
                  <a:pt x="871397" y="11429"/>
                </a:lnTo>
                <a:lnTo>
                  <a:pt x="894283" y="19050"/>
                </a:lnTo>
                <a:lnTo>
                  <a:pt x="867962" y="54821"/>
                </a:lnTo>
                <a:close/>
              </a:path>
              <a:path w="1321435" h="1151889">
                <a:moveTo>
                  <a:pt x="864273" y="302260"/>
                </a:moveTo>
                <a:lnTo>
                  <a:pt x="859155" y="302260"/>
                </a:lnTo>
                <a:lnTo>
                  <a:pt x="856716" y="300989"/>
                </a:lnTo>
                <a:lnTo>
                  <a:pt x="854506" y="299720"/>
                </a:lnTo>
                <a:lnTo>
                  <a:pt x="852601" y="298450"/>
                </a:lnTo>
                <a:lnTo>
                  <a:pt x="851077" y="295910"/>
                </a:lnTo>
                <a:lnTo>
                  <a:pt x="850011" y="294639"/>
                </a:lnTo>
                <a:lnTo>
                  <a:pt x="849439" y="292100"/>
                </a:lnTo>
                <a:lnTo>
                  <a:pt x="849376" y="289560"/>
                </a:lnTo>
                <a:lnTo>
                  <a:pt x="867962" y="54821"/>
                </a:lnTo>
                <a:lnTo>
                  <a:pt x="894283" y="19050"/>
                </a:lnTo>
                <a:lnTo>
                  <a:pt x="871397" y="11429"/>
                </a:lnTo>
                <a:lnTo>
                  <a:pt x="896683" y="11429"/>
                </a:lnTo>
                <a:lnTo>
                  <a:pt x="896721" y="12700"/>
                </a:lnTo>
                <a:lnTo>
                  <a:pt x="875935" y="275220"/>
                </a:lnTo>
                <a:lnTo>
                  <a:pt x="859802" y="278129"/>
                </a:lnTo>
                <a:lnTo>
                  <a:pt x="874699" y="290829"/>
                </a:lnTo>
                <a:lnTo>
                  <a:pt x="929466" y="290829"/>
                </a:lnTo>
                <a:lnTo>
                  <a:pt x="864273" y="302260"/>
                </a:lnTo>
                <a:close/>
              </a:path>
              <a:path w="1321435" h="1151889">
                <a:moveTo>
                  <a:pt x="265998" y="401626"/>
                </a:moveTo>
                <a:lnTo>
                  <a:pt x="25501" y="140970"/>
                </a:lnTo>
                <a:lnTo>
                  <a:pt x="23888" y="138429"/>
                </a:lnTo>
                <a:lnTo>
                  <a:pt x="22771" y="135889"/>
                </a:lnTo>
                <a:lnTo>
                  <a:pt x="22212" y="133350"/>
                </a:lnTo>
                <a:lnTo>
                  <a:pt x="22225" y="130810"/>
                </a:lnTo>
                <a:lnTo>
                  <a:pt x="32639" y="119379"/>
                </a:lnTo>
                <a:lnTo>
                  <a:pt x="38023" y="119379"/>
                </a:lnTo>
                <a:lnTo>
                  <a:pt x="45598" y="123189"/>
                </a:lnTo>
                <a:lnTo>
                  <a:pt x="44196" y="123189"/>
                </a:lnTo>
                <a:lnTo>
                  <a:pt x="29121" y="143510"/>
                </a:lnTo>
                <a:lnTo>
                  <a:pt x="91831" y="175055"/>
                </a:lnTo>
                <a:lnTo>
                  <a:pt x="296144" y="397510"/>
                </a:lnTo>
                <a:lnTo>
                  <a:pt x="287947" y="397510"/>
                </a:lnTo>
                <a:lnTo>
                  <a:pt x="265998" y="401626"/>
                </a:lnTo>
                <a:close/>
              </a:path>
              <a:path w="1321435" h="1151889">
                <a:moveTo>
                  <a:pt x="465857" y="337820"/>
                </a:moveTo>
                <a:lnTo>
                  <a:pt x="439242" y="337820"/>
                </a:lnTo>
                <a:lnTo>
                  <a:pt x="457136" y="330200"/>
                </a:lnTo>
                <a:lnTo>
                  <a:pt x="443547" y="323364"/>
                </a:lnTo>
                <a:lnTo>
                  <a:pt x="501650" y="128270"/>
                </a:lnTo>
                <a:lnTo>
                  <a:pt x="511378" y="119379"/>
                </a:lnTo>
                <a:lnTo>
                  <a:pt x="516851" y="119379"/>
                </a:lnTo>
                <a:lnTo>
                  <a:pt x="519442" y="120650"/>
                </a:lnTo>
                <a:lnTo>
                  <a:pt x="521766" y="121920"/>
                </a:lnTo>
                <a:lnTo>
                  <a:pt x="523722" y="124460"/>
                </a:lnTo>
                <a:lnTo>
                  <a:pt x="532903" y="135889"/>
                </a:lnTo>
                <a:lnTo>
                  <a:pt x="525995" y="135889"/>
                </a:lnTo>
                <a:lnTo>
                  <a:pt x="503910" y="139700"/>
                </a:lnTo>
                <a:lnTo>
                  <a:pt x="519194" y="158727"/>
                </a:lnTo>
                <a:lnTo>
                  <a:pt x="465857" y="337820"/>
                </a:lnTo>
                <a:close/>
              </a:path>
              <a:path w="1321435" h="1151889">
                <a:moveTo>
                  <a:pt x="91831" y="175055"/>
                </a:moveTo>
                <a:lnTo>
                  <a:pt x="29121" y="143510"/>
                </a:lnTo>
                <a:lnTo>
                  <a:pt x="44196" y="123189"/>
                </a:lnTo>
                <a:lnTo>
                  <a:pt x="91831" y="175055"/>
                </a:lnTo>
                <a:close/>
              </a:path>
              <a:path w="1321435" h="1151889">
                <a:moveTo>
                  <a:pt x="453796" y="354329"/>
                </a:moveTo>
                <a:lnTo>
                  <a:pt x="448284" y="354329"/>
                </a:lnTo>
                <a:lnTo>
                  <a:pt x="445693" y="353060"/>
                </a:lnTo>
                <a:lnTo>
                  <a:pt x="91831" y="175055"/>
                </a:lnTo>
                <a:lnTo>
                  <a:pt x="44196" y="123189"/>
                </a:lnTo>
                <a:lnTo>
                  <a:pt x="45598" y="123189"/>
                </a:lnTo>
                <a:lnTo>
                  <a:pt x="443547" y="323364"/>
                </a:lnTo>
                <a:lnTo>
                  <a:pt x="439242" y="337820"/>
                </a:lnTo>
                <a:lnTo>
                  <a:pt x="465857" y="337820"/>
                </a:lnTo>
                <a:lnTo>
                  <a:pt x="456450" y="353060"/>
                </a:lnTo>
                <a:lnTo>
                  <a:pt x="453796" y="354329"/>
                </a:lnTo>
                <a:close/>
              </a:path>
              <a:path w="1321435" h="1151889">
                <a:moveTo>
                  <a:pt x="519194" y="158727"/>
                </a:moveTo>
                <a:lnTo>
                  <a:pt x="503910" y="139700"/>
                </a:lnTo>
                <a:lnTo>
                  <a:pt x="525995" y="135889"/>
                </a:lnTo>
                <a:lnTo>
                  <a:pt x="519194" y="158727"/>
                </a:lnTo>
                <a:close/>
              </a:path>
              <a:path w="1321435" h="1151889">
                <a:moveTo>
                  <a:pt x="662266" y="327660"/>
                </a:moveTo>
                <a:lnTo>
                  <a:pt x="657148" y="327660"/>
                </a:lnTo>
                <a:lnTo>
                  <a:pt x="654761" y="326389"/>
                </a:lnTo>
                <a:lnTo>
                  <a:pt x="652614" y="325120"/>
                </a:lnTo>
                <a:lnTo>
                  <a:pt x="650811" y="322579"/>
                </a:lnTo>
                <a:lnTo>
                  <a:pt x="519194" y="158727"/>
                </a:lnTo>
                <a:lnTo>
                  <a:pt x="525995" y="135889"/>
                </a:lnTo>
                <a:lnTo>
                  <a:pt x="532903" y="135889"/>
                </a:lnTo>
                <a:lnTo>
                  <a:pt x="660138" y="294287"/>
                </a:lnTo>
                <a:lnTo>
                  <a:pt x="650494" y="307339"/>
                </a:lnTo>
                <a:lnTo>
                  <a:pt x="682154" y="307339"/>
                </a:lnTo>
                <a:lnTo>
                  <a:pt x="670941" y="322579"/>
                </a:lnTo>
                <a:lnTo>
                  <a:pt x="669201" y="323850"/>
                </a:lnTo>
                <a:lnTo>
                  <a:pt x="667118" y="326389"/>
                </a:lnTo>
                <a:lnTo>
                  <a:pt x="664781" y="326389"/>
                </a:lnTo>
                <a:lnTo>
                  <a:pt x="662266" y="327660"/>
                </a:lnTo>
                <a:close/>
              </a:path>
              <a:path w="1321435" h="1151889">
                <a:moveTo>
                  <a:pt x="929466" y="290829"/>
                </a:moveTo>
                <a:lnTo>
                  <a:pt x="874699" y="290829"/>
                </a:lnTo>
                <a:lnTo>
                  <a:pt x="875935" y="275220"/>
                </a:lnTo>
                <a:lnTo>
                  <a:pt x="1113332" y="232410"/>
                </a:lnTo>
                <a:lnTo>
                  <a:pt x="1118692" y="232410"/>
                </a:lnTo>
                <a:lnTo>
                  <a:pt x="1121219" y="233679"/>
                </a:lnTo>
                <a:lnTo>
                  <a:pt x="1123492" y="234950"/>
                </a:lnTo>
                <a:lnTo>
                  <a:pt x="1125410" y="236220"/>
                </a:lnTo>
                <a:lnTo>
                  <a:pt x="1126147" y="237489"/>
                </a:lnTo>
                <a:lnTo>
                  <a:pt x="1105039" y="237489"/>
                </a:lnTo>
                <a:lnTo>
                  <a:pt x="1087857" y="263060"/>
                </a:lnTo>
                <a:lnTo>
                  <a:pt x="929466" y="290829"/>
                </a:lnTo>
                <a:close/>
              </a:path>
              <a:path w="1321435" h="1151889">
                <a:moveTo>
                  <a:pt x="1087857" y="263060"/>
                </a:moveTo>
                <a:lnTo>
                  <a:pt x="1105039" y="237489"/>
                </a:lnTo>
                <a:lnTo>
                  <a:pt x="1117803" y="257810"/>
                </a:lnTo>
                <a:lnTo>
                  <a:pt x="1087857" y="263060"/>
                </a:lnTo>
                <a:close/>
              </a:path>
              <a:path w="1321435" h="1151889">
                <a:moveTo>
                  <a:pt x="1240815" y="443726"/>
                </a:moveTo>
                <a:lnTo>
                  <a:pt x="1012837" y="406400"/>
                </a:lnTo>
                <a:lnTo>
                  <a:pt x="1002207" y="394970"/>
                </a:lnTo>
                <a:lnTo>
                  <a:pt x="1002309" y="392429"/>
                </a:lnTo>
                <a:lnTo>
                  <a:pt x="1003033" y="389889"/>
                </a:lnTo>
                <a:lnTo>
                  <a:pt x="1004341" y="387350"/>
                </a:lnTo>
                <a:lnTo>
                  <a:pt x="1087857" y="263060"/>
                </a:lnTo>
                <a:lnTo>
                  <a:pt x="1117803" y="257810"/>
                </a:lnTo>
                <a:lnTo>
                  <a:pt x="1105039" y="237489"/>
                </a:lnTo>
                <a:lnTo>
                  <a:pt x="1126147" y="237489"/>
                </a:lnTo>
                <a:lnTo>
                  <a:pt x="1126883" y="238760"/>
                </a:lnTo>
                <a:lnTo>
                  <a:pt x="1127848" y="241300"/>
                </a:lnTo>
                <a:lnTo>
                  <a:pt x="1128255" y="243839"/>
                </a:lnTo>
                <a:lnTo>
                  <a:pt x="1128090" y="246379"/>
                </a:lnTo>
                <a:lnTo>
                  <a:pt x="1127353" y="248920"/>
                </a:lnTo>
                <a:lnTo>
                  <a:pt x="1126096" y="251460"/>
                </a:lnTo>
                <a:lnTo>
                  <a:pt x="1039052" y="381000"/>
                </a:lnTo>
                <a:lnTo>
                  <a:pt x="1016914" y="381000"/>
                </a:lnTo>
                <a:lnTo>
                  <a:pt x="1025397" y="401320"/>
                </a:lnTo>
                <a:lnTo>
                  <a:pt x="1141021" y="401320"/>
                </a:lnTo>
                <a:lnTo>
                  <a:pt x="1280642" y="424179"/>
                </a:lnTo>
                <a:lnTo>
                  <a:pt x="1283360" y="425450"/>
                </a:lnTo>
                <a:lnTo>
                  <a:pt x="1272209" y="425450"/>
                </a:lnTo>
                <a:lnTo>
                  <a:pt x="1240815" y="443726"/>
                </a:lnTo>
                <a:close/>
              </a:path>
              <a:path w="1321435" h="1151889">
                <a:moveTo>
                  <a:pt x="874699" y="290829"/>
                </a:moveTo>
                <a:lnTo>
                  <a:pt x="859802" y="278129"/>
                </a:lnTo>
                <a:lnTo>
                  <a:pt x="875935" y="275220"/>
                </a:lnTo>
                <a:lnTo>
                  <a:pt x="874699" y="290829"/>
                </a:lnTo>
                <a:close/>
              </a:path>
              <a:path w="1321435" h="1151889">
                <a:moveTo>
                  <a:pt x="670623" y="307339"/>
                </a:moveTo>
                <a:lnTo>
                  <a:pt x="650494" y="307339"/>
                </a:lnTo>
                <a:lnTo>
                  <a:pt x="660138" y="294287"/>
                </a:lnTo>
                <a:lnTo>
                  <a:pt x="670623" y="307339"/>
                </a:lnTo>
                <a:close/>
              </a:path>
              <a:path w="1321435" h="1151889">
                <a:moveTo>
                  <a:pt x="439242" y="337820"/>
                </a:moveTo>
                <a:lnTo>
                  <a:pt x="443547" y="323364"/>
                </a:lnTo>
                <a:lnTo>
                  <a:pt x="457136" y="330200"/>
                </a:lnTo>
                <a:lnTo>
                  <a:pt x="439242" y="337820"/>
                </a:lnTo>
                <a:close/>
              </a:path>
              <a:path w="1321435" h="1151889">
                <a:moveTo>
                  <a:pt x="1025397" y="401320"/>
                </a:moveTo>
                <a:lnTo>
                  <a:pt x="1016914" y="381000"/>
                </a:lnTo>
                <a:lnTo>
                  <a:pt x="1036857" y="384265"/>
                </a:lnTo>
                <a:lnTo>
                  <a:pt x="1025397" y="401320"/>
                </a:lnTo>
                <a:close/>
              </a:path>
              <a:path w="1321435" h="1151889">
                <a:moveTo>
                  <a:pt x="1036857" y="384265"/>
                </a:moveTo>
                <a:lnTo>
                  <a:pt x="1016914" y="381000"/>
                </a:lnTo>
                <a:lnTo>
                  <a:pt x="1039052" y="381000"/>
                </a:lnTo>
                <a:lnTo>
                  <a:pt x="1036857" y="384265"/>
                </a:lnTo>
                <a:close/>
              </a:path>
              <a:path w="1321435" h="1151889">
                <a:moveTo>
                  <a:pt x="1141021" y="401320"/>
                </a:moveTo>
                <a:lnTo>
                  <a:pt x="1025397" y="401320"/>
                </a:lnTo>
                <a:lnTo>
                  <a:pt x="1036857" y="384265"/>
                </a:lnTo>
                <a:lnTo>
                  <a:pt x="1141021" y="401320"/>
                </a:lnTo>
                <a:close/>
              </a:path>
              <a:path w="1321435" h="1151889">
                <a:moveTo>
                  <a:pt x="280949" y="417829"/>
                </a:moveTo>
                <a:lnTo>
                  <a:pt x="265998" y="401626"/>
                </a:lnTo>
                <a:lnTo>
                  <a:pt x="287947" y="397510"/>
                </a:lnTo>
                <a:lnTo>
                  <a:pt x="280949" y="417829"/>
                </a:lnTo>
                <a:close/>
              </a:path>
              <a:path w="1321435" h="1151889">
                <a:moveTo>
                  <a:pt x="299618" y="417829"/>
                </a:moveTo>
                <a:lnTo>
                  <a:pt x="280949" y="417829"/>
                </a:lnTo>
                <a:lnTo>
                  <a:pt x="287947" y="397510"/>
                </a:lnTo>
                <a:lnTo>
                  <a:pt x="296144" y="397510"/>
                </a:lnTo>
                <a:lnTo>
                  <a:pt x="299643" y="401320"/>
                </a:lnTo>
                <a:lnTo>
                  <a:pt x="301244" y="403860"/>
                </a:lnTo>
                <a:lnTo>
                  <a:pt x="302361" y="406400"/>
                </a:lnTo>
                <a:lnTo>
                  <a:pt x="302920" y="408939"/>
                </a:lnTo>
                <a:lnTo>
                  <a:pt x="302920" y="411479"/>
                </a:lnTo>
                <a:lnTo>
                  <a:pt x="302348" y="414020"/>
                </a:lnTo>
                <a:lnTo>
                  <a:pt x="301231" y="416560"/>
                </a:lnTo>
                <a:lnTo>
                  <a:pt x="299618" y="417829"/>
                </a:lnTo>
                <a:close/>
              </a:path>
              <a:path w="1321435" h="1151889">
                <a:moveTo>
                  <a:pt x="213465" y="626465"/>
                </a:moveTo>
                <a:lnTo>
                  <a:pt x="5092" y="472439"/>
                </a:lnTo>
                <a:lnTo>
                  <a:pt x="3124" y="469900"/>
                </a:lnTo>
                <a:lnTo>
                  <a:pt x="1574" y="468629"/>
                </a:lnTo>
                <a:lnTo>
                  <a:pt x="520" y="466089"/>
                </a:lnTo>
                <a:lnTo>
                  <a:pt x="0" y="463550"/>
                </a:lnTo>
                <a:lnTo>
                  <a:pt x="38" y="459739"/>
                </a:lnTo>
                <a:lnTo>
                  <a:pt x="635" y="457200"/>
                </a:lnTo>
                <a:lnTo>
                  <a:pt x="1765" y="454660"/>
                </a:lnTo>
                <a:lnTo>
                  <a:pt x="3378" y="453389"/>
                </a:lnTo>
                <a:lnTo>
                  <a:pt x="5397" y="450850"/>
                </a:lnTo>
                <a:lnTo>
                  <a:pt x="7734" y="449579"/>
                </a:lnTo>
                <a:lnTo>
                  <a:pt x="10299" y="449579"/>
                </a:lnTo>
                <a:lnTo>
                  <a:pt x="265998" y="401626"/>
                </a:lnTo>
                <a:lnTo>
                  <a:pt x="280949" y="417829"/>
                </a:lnTo>
                <a:lnTo>
                  <a:pt x="299618" y="417829"/>
                </a:lnTo>
                <a:lnTo>
                  <a:pt x="297586" y="420370"/>
                </a:lnTo>
                <a:lnTo>
                  <a:pt x="295224" y="421639"/>
                </a:lnTo>
                <a:lnTo>
                  <a:pt x="292633" y="421639"/>
                </a:lnTo>
                <a:lnTo>
                  <a:pt x="130108" y="452120"/>
                </a:lnTo>
                <a:lnTo>
                  <a:pt x="20193" y="452120"/>
                </a:lnTo>
                <a:lnTo>
                  <a:pt x="14985" y="473710"/>
                </a:lnTo>
                <a:lnTo>
                  <a:pt x="49399" y="473710"/>
                </a:lnTo>
                <a:lnTo>
                  <a:pt x="241817" y="615950"/>
                </a:lnTo>
                <a:lnTo>
                  <a:pt x="228828" y="615950"/>
                </a:lnTo>
                <a:lnTo>
                  <a:pt x="213465" y="626465"/>
                </a:lnTo>
                <a:close/>
              </a:path>
              <a:path w="1321435" h="1151889">
                <a:moveTo>
                  <a:pt x="1276565" y="449579"/>
                </a:moveTo>
                <a:lnTo>
                  <a:pt x="1240815" y="443726"/>
                </a:lnTo>
                <a:lnTo>
                  <a:pt x="1272209" y="425450"/>
                </a:lnTo>
                <a:lnTo>
                  <a:pt x="1276565" y="449579"/>
                </a:lnTo>
                <a:close/>
              </a:path>
              <a:path w="1321435" h="1151889">
                <a:moveTo>
                  <a:pt x="1282817" y="449579"/>
                </a:moveTo>
                <a:lnTo>
                  <a:pt x="1276565" y="449579"/>
                </a:lnTo>
                <a:lnTo>
                  <a:pt x="1272209" y="425450"/>
                </a:lnTo>
                <a:lnTo>
                  <a:pt x="1283360" y="425450"/>
                </a:lnTo>
                <a:lnTo>
                  <a:pt x="1285849" y="426720"/>
                </a:lnTo>
                <a:lnTo>
                  <a:pt x="1287983" y="427989"/>
                </a:lnTo>
                <a:lnTo>
                  <a:pt x="1289634" y="430529"/>
                </a:lnTo>
                <a:lnTo>
                  <a:pt x="1290751" y="433070"/>
                </a:lnTo>
                <a:lnTo>
                  <a:pt x="1291272" y="435610"/>
                </a:lnTo>
                <a:lnTo>
                  <a:pt x="1291158" y="439420"/>
                </a:lnTo>
                <a:lnTo>
                  <a:pt x="1290421" y="441960"/>
                </a:lnTo>
                <a:lnTo>
                  <a:pt x="1289100" y="444500"/>
                </a:lnTo>
                <a:lnTo>
                  <a:pt x="1287272" y="445770"/>
                </a:lnTo>
                <a:lnTo>
                  <a:pt x="1284998" y="448310"/>
                </a:lnTo>
                <a:lnTo>
                  <a:pt x="1282817" y="449579"/>
                </a:lnTo>
                <a:close/>
              </a:path>
              <a:path w="1321435" h="1151889">
                <a:moveTo>
                  <a:pt x="1315961" y="716279"/>
                </a:moveTo>
                <a:lnTo>
                  <a:pt x="1302143" y="716279"/>
                </a:lnTo>
                <a:lnTo>
                  <a:pt x="1309598" y="693420"/>
                </a:lnTo>
                <a:lnTo>
                  <a:pt x="1259531" y="690305"/>
                </a:lnTo>
                <a:lnTo>
                  <a:pt x="1062545" y="570229"/>
                </a:lnTo>
                <a:lnTo>
                  <a:pt x="1060462" y="567689"/>
                </a:lnTo>
                <a:lnTo>
                  <a:pt x="1058760" y="566420"/>
                </a:lnTo>
                <a:lnTo>
                  <a:pt x="1057490" y="563879"/>
                </a:lnTo>
                <a:lnTo>
                  <a:pt x="1056716" y="561339"/>
                </a:lnTo>
                <a:lnTo>
                  <a:pt x="1056487" y="558800"/>
                </a:lnTo>
                <a:lnTo>
                  <a:pt x="1056779" y="556260"/>
                </a:lnTo>
                <a:lnTo>
                  <a:pt x="1057605" y="553720"/>
                </a:lnTo>
                <a:lnTo>
                  <a:pt x="1058926" y="551179"/>
                </a:lnTo>
                <a:lnTo>
                  <a:pt x="1060678" y="549910"/>
                </a:lnTo>
                <a:lnTo>
                  <a:pt x="1062786" y="547370"/>
                </a:lnTo>
                <a:lnTo>
                  <a:pt x="1240815" y="443726"/>
                </a:lnTo>
                <a:lnTo>
                  <a:pt x="1276565" y="449579"/>
                </a:lnTo>
                <a:lnTo>
                  <a:pt x="1282817" y="449579"/>
                </a:lnTo>
                <a:lnTo>
                  <a:pt x="1112661" y="548639"/>
                </a:lnTo>
                <a:lnTo>
                  <a:pt x="1075817" y="548639"/>
                </a:lnTo>
                <a:lnTo>
                  <a:pt x="1075575" y="570229"/>
                </a:lnTo>
                <a:lnTo>
                  <a:pt x="1111237" y="570229"/>
                </a:lnTo>
                <a:lnTo>
                  <a:pt x="1315427" y="694689"/>
                </a:lnTo>
                <a:lnTo>
                  <a:pt x="1317637" y="697229"/>
                </a:lnTo>
                <a:lnTo>
                  <a:pt x="1319428" y="698500"/>
                </a:lnTo>
                <a:lnTo>
                  <a:pt x="1320685" y="701039"/>
                </a:lnTo>
                <a:lnTo>
                  <a:pt x="1321371" y="703579"/>
                </a:lnTo>
                <a:lnTo>
                  <a:pt x="1321435" y="707389"/>
                </a:lnTo>
                <a:lnTo>
                  <a:pt x="1320888" y="709929"/>
                </a:lnTo>
                <a:lnTo>
                  <a:pt x="1319758" y="712470"/>
                </a:lnTo>
                <a:lnTo>
                  <a:pt x="1318082" y="715010"/>
                </a:lnTo>
                <a:lnTo>
                  <a:pt x="1315961" y="716279"/>
                </a:lnTo>
                <a:close/>
              </a:path>
              <a:path w="1321435" h="1151889">
                <a:moveTo>
                  <a:pt x="14985" y="473710"/>
                </a:moveTo>
                <a:lnTo>
                  <a:pt x="20193" y="452120"/>
                </a:lnTo>
                <a:lnTo>
                  <a:pt x="42435" y="468562"/>
                </a:lnTo>
                <a:lnTo>
                  <a:pt x="14985" y="473710"/>
                </a:lnTo>
                <a:close/>
              </a:path>
              <a:path w="1321435" h="1151889">
                <a:moveTo>
                  <a:pt x="42435" y="468562"/>
                </a:moveTo>
                <a:lnTo>
                  <a:pt x="20193" y="452120"/>
                </a:lnTo>
                <a:lnTo>
                  <a:pt x="130108" y="452120"/>
                </a:lnTo>
                <a:lnTo>
                  <a:pt x="42435" y="468562"/>
                </a:lnTo>
                <a:close/>
              </a:path>
              <a:path w="1321435" h="1151889">
                <a:moveTo>
                  <a:pt x="49399" y="473710"/>
                </a:moveTo>
                <a:lnTo>
                  <a:pt x="14985" y="473710"/>
                </a:lnTo>
                <a:lnTo>
                  <a:pt x="42435" y="468562"/>
                </a:lnTo>
                <a:lnTo>
                  <a:pt x="49399" y="473710"/>
                </a:lnTo>
                <a:close/>
              </a:path>
              <a:path w="1321435" h="1151889">
                <a:moveTo>
                  <a:pt x="1075575" y="570229"/>
                </a:moveTo>
                <a:lnTo>
                  <a:pt x="1075817" y="548639"/>
                </a:lnTo>
                <a:lnTo>
                  <a:pt x="1093816" y="559610"/>
                </a:lnTo>
                <a:lnTo>
                  <a:pt x="1075575" y="570229"/>
                </a:lnTo>
                <a:close/>
              </a:path>
              <a:path w="1321435" h="1151889">
                <a:moveTo>
                  <a:pt x="1093816" y="559610"/>
                </a:moveTo>
                <a:lnTo>
                  <a:pt x="1075817" y="548639"/>
                </a:lnTo>
                <a:lnTo>
                  <a:pt x="1112661" y="548639"/>
                </a:lnTo>
                <a:lnTo>
                  <a:pt x="1093816" y="559610"/>
                </a:lnTo>
                <a:close/>
              </a:path>
              <a:path w="1321435" h="1151889">
                <a:moveTo>
                  <a:pt x="1111237" y="570229"/>
                </a:moveTo>
                <a:lnTo>
                  <a:pt x="1075575" y="570229"/>
                </a:lnTo>
                <a:lnTo>
                  <a:pt x="1093816" y="559610"/>
                </a:lnTo>
                <a:lnTo>
                  <a:pt x="1111237" y="570229"/>
                </a:lnTo>
                <a:close/>
              </a:path>
              <a:path w="1321435" h="1151889">
                <a:moveTo>
                  <a:pt x="228447" y="637539"/>
                </a:moveTo>
                <a:lnTo>
                  <a:pt x="213465" y="626465"/>
                </a:lnTo>
                <a:lnTo>
                  <a:pt x="228828" y="615950"/>
                </a:lnTo>
                <a:lnTo>
                  <a:pt x="228447" y="637539"/>
                </a:lnTo>
                <a:close/>
              </a:path>
              <a:path w="1321435" h="1151889">
                <a:moveTo>
                  <a:pt x="243141" y="637539"/>
                </a:moveTo>
                <a:lnTo>
                  <a:pt x="228447" y="637539"/>
                </a:lnTo>
                <a:lnTo>
                  <a:pt x="228828" y="615950"/>
                </a:lnTo>
                <a:lnTo>
                  <a:pt x="241817" y="615950"/>
                </a:lnTo>
                <a:lnTo>
                  <a:pt x="243535" y="617220"/>
                </a:lnTo>
                <a:lnTo>
                  <a:pt x="245516" y="618489"/>
                </a:lnTo>
                <a:lnTo>
                  <a:pt x="247065" y="621029"/>
                </a:lnTo>
                <a:lnTo>
                  <a:pt x="248119" y="623570"/>
                </a:lnTo>
                <a:lnTo>
                  <a:pt x="248640" y="626110"/>
                </a:lnTo>
                <a:lnTo>
                  <a:pt x="248589" y="628650"/>
                </a:lnTo>
                <a:lnTo>
                  <a:pt x="247980" y="631189"/>
                </a:lnTo>
                <a:lnTo>
                  <a:pt x="246824" y="633729"/>
                </a:lnTo>
                <a:lnTo>
                  <a:pt x="245186" y="635000"/>
                </a:lnTo>
                <a:lnTo>
                  <a:pt x="243141" y="637539"/>
                </a:lnTo>
                <a:close/>
              </a:path>
              <a:path w="1321435" h="1151889">
                <a:moveTo>
                  <a:pt x="22034" y="786129"/>
                </a:moveTo>
                <a:lnTo>
                  <a:pt x="16522" y="786129"/>
                </a:lnTo>
                <a:lnTo>
                  <a:pt x="14008" y="784860"/>
                </a:lnTo>
                <a:lnTo>
                  <a:pt x="11810" y="782320"/>
                </a:lnTo>
                <a:lnTo>
                  <a:pt x="10058" y="781050"/>
                </a:lnTo>
                <a:lnTo>
                  <a:pt x="8813" y="778510"/>
                </a:lnTo>
                <a:lnTo>
                  <a:pt x="8153" y="774700"/>
                </a:lnTo>
                <a:lnTo>
                  <a:pt x="8102" y="772160"/>
                </a:lnTo>
                <a:lnTo>
                  <a:pt x="8648" y="769620"/>
                </a:lnTo>
                <a:lnTo>
                  <a:pt x="9791" y="767079"/>
                </a:lnTo>
                <a:lnTo>
                  <a:pt x="11468" y="764539"/>
                </a:lnTo>
                <a:lnTo>
                  <a:pt x="13589" y="763270"/>
                </a:lnTo>
                <a:lnTo>
                  <a:pt x="213465" y="626465"/>
                </a:lnTo>
                <a:lnTo>
                  <a:pt x="228447" y="637539"/>
                </a:lnTo>
                <a:lnTo>
                  <a:pt x="243141" y="637539"/>
                </a:lnTo>
                <a:lnTo>
                  <a:pt x="68829" y="755818"/>
                </a:lnTo>
                <a:lnTo>
                  <a:pt x="19456" y="760729"/>
                </a:lnTo>
                <a:lnTo>
                  <a:pt x="27901" y="783589"/>
                </a:lnTo>
                <a:lnTo>
                  <a:pt x="46623" y="783589"/>
                </a:lnTo>
                <a:lnTo>
                  <a:pt x="22034" y="786129"/>
                </a:lnTo>
                <a:close/>
              </a:path>
              <a:path w="1321435" h="1151889">
                <a:moveTo>
                  <a:pt x="1113732" y="960119"/>
                </a:moveTo>
                <a:lnTo>
                  <a:pt x="1089279" y="960119"/>
                </a:lnTo>
                <a:lnTo>
                  <a:pt x="1109192" y="946150"/>
                </a:lnTo>
                <a:lnTo>
                  <a:pt x="1078325" y="922552"/>
                </a:lnTo>
                <a:lnTo>
                  <a:pt x="1010780" y="690879"/>
                </a:lnTo>
                <a:lnTo>
                  <a:pt x="1010310" y="688339"/>
                </a:lnTo>
                <a:lnTo>
                  <a:pt x="1010399" y="685800"/>
                </a:lnTo>
                <a:lnTo>
                  <a:pt x="1018463" y="675639"/>
                </a:lnTo>
                <a:lnTo>
                  <a:pt x="1023785" y="675639"/>
                </a:lnTo>
                <a:lnTo>
                  <a:pt x="1166691" y="684529"/>
                </a:lnTo>
                <a:lnTo>
                  <a:pt x="1035164" y="684529"/>
                </a:lnTo>
                <a:lnTo>
                  <a:pt x="1022172" y="701039"/>
                </a:lnTo>
                <a:lnTo>
                  <a:pt x="1040305" y="702168"/>
                </a:lnTo>
                <a:lnTo>
                  <a:pt x="1113650" y="953769"/>
                </a:lnTo>
                <a:lnTo>
                  <a:pt x="1114132" y="956310"/>
                </a:lnTo>
                <a:lnTo>
                  <a:pt x="1114044" y="958850"/>
                </a:lnTo>
                <a:lnTo>
                  <a:pt x="1113732" y="960119"/>
                </a:lnTo>
                <a:close/>
              </a:path>
              <a:path w="1321435" h="1151889">
                <a:moveTo>
                  <a:pt x="1040305" y="702168"/>
                </a:moveTo>
                <a:lnTo>
                  <a:pt x="1022172" y="701039"/>
                </a:lnTo>
                <a:lnTo>
                  <a:pt x="1035164" y="684529"/>
                </a:lnTo>
                <a:lnTo>
                  <a:pt x="1040305" y="702168"/>
                </a:lnTo>
                <a:close/>
              </a:path>
              <a:path w="1321435" h="1151889">
                <a:moveTo>
                  <a:pt x="1310779" y="718820"/>
                </a:moveTo>
                <a:lnTo>
                  <a:pt x="1307985" y="718820"/>
                </a:lnTo>
                <a:lnTo>
                  <a:pt x="1040305" y="702168"/>
                </a:lnTo>
                <a:lnTo>
                  <a:pt x="1035164" y="684529"/>
                </a:lnTo>
                <a:lnTo>
                  <a:pt x="1166691" y="684529"/>
                </a:lnTo>
                <a:lnTo>
                  <a:pt x="1259531" y="690305"/>
                </a:lnTo>
                <a:lnTo>
                  <a:pt x="1302143" y="716279"/>
                </a:lnTo>
                <a:lnTo>
                  <a:pt x="1315961" y="716279"/>
                </a:lnTo>
                <a:lnTo>
                  <a:pt x="1313484" y="717550"/>
                </a:lnTo>
                <a:lnTo>
                  <a:pt x="1310779" y="718820"/>
                </a:lnTo>
                <a:close/>
              </a:path>
              <a:path w="1321435" h="1151889">
                <a:moveTo>
                  <a:pt x="1302143" y="716279"/>
                </a:moveTo>
                <a:lnTo>
                  <a:pt x="1259531" y="690305"/>
                </a:lnTo>
                <a:lnTo>
                  <a:pt x="1309598" y="693420"/>
                </a:lnTo>
                <a:lnTo>
                  <a:pt x="1302143" y="716279"/>
                </a:lnTo>
                <a:close/>
              </a:path>
              <a:path w="1321435" h="1151889">
                <a:moveTo>
                  <a:pt x="46623" y="783589"/>
                </a:moveTo>
                <a:lnTo>
                  <a:pt x="27901" y="783589"/>
                </a:lnTo>
                <a:lnTo>
                  <a:pt x="68829" y="755818"/>
                </a:lnTo>
                <a:lnTo>
                  <a:pt x="351409" y="727710"/>
                </a:lnTo>
                <a:lnTo>
                  <a:pt x="356831" y="727710"/>
                </a:lnTo>
                <a:lnTo>
                  <a:pt x="364883" y="736600"/>
                </a:lnTo>
                <a:lnTo>
                  <a:pt x="340474" y="736600"/>
                </a:lnTo>
                <a:lnTo>
                  <a:pt x="335621" y="753737"/>
                </a:lnTo>
                <a:lnTo>
                  <a:pt x="46623" y="783589"/>
                </a:lnTo>
                <a:close/>
              </a:path>
              <a:path w="1321435" h="1151889">
                <a:moveTo>
                  <a:pt x="335621" y="753737"/>
                </a:moveTo>
                <a:lnTo>
                  <a:pt x="340474" y="736600"/>
                </a:lnTo>
                <a:lnTo>
                  <a:pt x="353987" y="751839"/>
                </a:lnTo>
                <a:lnTo>
                  <a:pt x="335621" y="753737"/>
                </a:lnTo>
                <a:close/>
              </a:path>
              <a:path w="1321435" h="1151889">
                <a:moveTo>
                  <a:pt x="299643" y="944880"/>
                </a:moveTo>
                <a:lnTo>
                  <a:pt x="296900" y="944880"/>
                </a:lnTo>
                <a:lnTo>
                  <a:pt x="294233" y="943610"/>
                </a:lnTo>
                <a:lnTo>
                  <a:pt x="285711" y="930910"/>
                </a:lnTo>
                <a:lnTo>
                  <a:pt x="286169" y="928369"/>
                </a:lnTo>
                <a:lnTo>
                  <a:pt x="335621" y="753737"/>
                </a:lnTo>
                <a:lnTo>
                  <a:pt x="353987" y="751839"/>
                </a:lnTo>
                <a:lnTo>
                  <a:pt x="340474" y="736600"/>
                </a:lnTo>
                <a:lnTo>
                  <a:pt x="364883" y="736600"/>
                </a:lnTo>
                <a:lnTo>
                  <a:pt x="365239" y="737870"/>
                </a:lnTo>
                <a:lnTo>
                  <a:pt x="365379" y="740410"/>
                </a:lnTo>
                <a:lnTo>
                  <a:pt x="364921" y="742950"/>
                </a:lnTo>
                <a:lnTo>
                  <a:pt x="319084" y="904816"/>
                </a:lnTo>
                <a:lnTo>
                  <a:pt x="291973" y="920750"/>
                </a:lnTo>
                <a:lnTo>
                  <a:pt x="310616" y="934719"/>
                </a:lnTo>
                <a:lnTo>
                  <a:pt x="317950" y="934719"/>
                </a:lnTo>
                <a:lnTo>
                  <a:pt x="304825" y="942339"/>
                </a:lnTo>
                <a:lnTo>
                  <a:pt x="302323" y="943610"/>
                </a:lnTo>
                <a:lnTo>
                  <a:pt x="299643" y="944880"/>
                </a:lnTo>
                <a:close/>
              </a:path>
              <a:path w="1321435" h="1151889">
                <a:moveTo>
                  <a:pt x="820928" y="1040130"/>
                </a:moveTo>
                <a:lnTo>
                  <a:pt x="795032" y="1040130"/>
                </a:lnTo>
                <a:lnTo>
                  <a:pt x="818197" y="1035050"/>
                </a:lnTo>
                <a:lnTo>
                  <a:pt x="800469" y="1007825"/>
                </a:lnTo>
                <a:lnTo>
                  <a:pt x="841413" y="764539"/>
                </a:lnTo>
                <a:lnTo>
                  <a:pt x="842111" y="762000"/>
                </a:lnTo>
                <a:lnTo>
                  <a:pt x="843305" y="759460"/>
                </a:lnTo>
                <a:lnTo>
                  <a:pt x="844943" y="758189"/>
                </a:lnTo>
                <a:lnTo>
                  <a:pt x="846975" y="755650"/>
                </a:lnTo>
                <a:lnTo>
                  <a:pt x="849287" y="755650"/>
                </a:lnTo>
                <a:lnTo>
                  <a:pt x="851801" y="754379"/>
                </a:lnTo>
                <a:lnTo>
                  <a:pt x="856996" y="754379"/>
                </a:lnTo>
                <a:lnTo>
                  <a:pt x="859447" y="755650"/>
                </a:lnTo>
                <a:lnTo>
                  <a:pt x="861669" y="756920"/>
                </a:lnTo>
                <a:lnTo>
                  <a:pt x="876620" y="768350"/>
                </a:lnTo>
                <a:lnTo>
                  <a:pt x="866457" y="768350"/>
                </a:lnTo>
                <a:lnTo>
                  <a:pt x="846201" y="777239"/>
                </a:lnTo>
                <a:lnTo>
                  <a:pt x="862837" y="789957"/>
                </a:lnTo>
                <a:lnTo>
                  <a:pt x="820928" y="1040130"/>
                </a:lnTo>
                <a:close/>
              </a:path>
              <a:path w="1321435" h="1151889">
                <a:moveTo>
                  <a:pt x="27901" y="783589"/>
                </a:moveTo>
                <a:lnTo>
                  <a:pt x="19456" y="760729"/>
                </a:lnTo>
                <a:lnTo>
                  <a:pt x="68829" y="755818"/>
                </a:lnTo>
                <a:lnTo>
                  <a:pt x="27901" y="783589"/>
                </a:lnTo>
                <a:close/>
              </a:path>
              <a:path w="1321435" h="1151889">
                <a:moveTo>
                  <a:pt x="862837" y="789957"/>
                </a:moveTo>
                <a:lnTo>
                  <a:pt x="846201" y="777239"/>
                </a:lnTo>
                <a:lnTo>
                  <a:pt x="866457" y="768350"/>
                </a:lnTo>
                <a:lnTo>
                  <a:pt x="862837" y="789957"/>
                </a:lnTo>
                <a:close/>
              </a:path>
              <a:path w="1321435" h="1151889">
                <a:moveTo>
                  <a:pt x="1106309" y="969010"/>
                </a:moveTo>
                <a:lnTo>
                  <a:pt x="1098486" y="969010"/>
                </a:lnTo>
                <a:lnTo>
                  <a:pt x="1095997" y="967739"/>
                </a:lnTo>
                <a:lnTo>
                  <a:pt x="1093736" y="966469"/>
                </a:lnTo>
                <a:lnTo>
                  <a:pt x="862837" y="789957"/>
                </a:lnTo>
                <a:lnTo>
                  <a:pt x="866457" y="768350"/>
                </a:lnTo>
                <a:lnTo>
                  <a:pt x="876620" y="768350"/>
                </a:lnTo>
                <a:lnTo>
                  <a:pt x="1078325" y="922552"/>
                </a:lnTo>
                <a:lnTo>
                  <a:pt x="1089279" y="960119"/>
                </a:lnTo>
                <a:lnTo>
                  <a:pt x="1113732" y="960119"/>
                </a:lnTo>
                <a:lnTo>
                  <a:pt x="1113421" y="961389"/>
                </a:lnTo>
                <a:lnTo>
                  <a:pt x="1112278" y="963930"/>
                </a:lnTo>
                <a:lnTo>
                  <a:pt x="1110653" y="965200"/>
                </a:lnTo>
                <a:lnTo>
                  <a:pt x="1108633" y="967739"/>
                </a:lnTo>
                <a:lnTo>
                  <a:pt x="1106309" y="969010"/>
                </a:lnTo>
                <a:close/>
              </a:path>
              <a:path w="1321435" h="1151889">
                <a:moveTo>
                  <a:pt x="536022" y="1137919"/>
                </a:moveTo>
                <a:lnTo>
                  <a:pt x="534365" y="1137919"/>
                </a:lnTo>
                <a:lnTo>
                  <a:pt x="526856" y="1087143"/>
                </a:lnTo>
                <a:lnTo>
                  <a:pt x="632663" y="787400"/>
                </a:lnTo>
                <a:lnTo>
                  <a:pt x="640384" y="779779"/>
                </a:lnTo>
                <a:lnTo>
                  <a:pt x="648716" y="779779"/>
                </a:lnTo>
                <a:lnTo>
                  <a:pt x="651268" y="781050"/>
                </a:lnTo>
                <a:lnTo>
                  <a:pt x="653491" y="782320"/>
                </a:lnTo>
                <a:lnTo>
                  <a:pt x="655281" y="784860"/>
                </a:lnTo>
                <a:lnTo>
                  <a:pt x="662724" y="796289"/>
                </a:lnTo>
                <a:lnTo>
                  <a:pt x="656615" y="796289"/>
                </a:lnTo>
                <a:lnTo>
                  <a:pt x="633984" y="798829"/>
                </a:lnTo>
                <a:lnTo>
                  <a:pt x="648078" y="820474"/>
                </a:lnTo>
                <a:lnTo>
                  <a:pt x="536022" y="1137919"/>
                </a:lnTo>
                <a:close/>
              </a:path>
              <a:path w="1321435" h="1151889">
                <a:moveTo>
                  <a:pt x="648078" y="820474"/>
                </a:moveTo>
                <a:lnTo>
                  <a:pt x="633984" y="798829"/>
                </a:lnTo>
                <a:lnTo>
                  <a:pt x="656615" y="796289"/>
                </a:lnTo>
                <a:lnTo>
                  <a:pt x="648078" y="820474"/>
                </a:lnTo>
                <a:close/>
              </a:path>
              <a:path w="1321435" h="1151889">
                <a:moveTo>
                  <a:pt x="808761" y="1055369"/>
                </a:moveTo>
                <a:lnTo>
                  <a:pt x="806005" y="1055369"/>
                </a:lnTo>
                <a:lnTo>
                  <a:pt x="803313" y="1054100"/>
                </a:lnTo>
                <a:lnTo>
                  <a:pt x="800823" y="1052830"/>
                </a:lnTo>
                <a:lnTo>
                  <a:pt x="798652" y="1051560"/>
                </a:lnTo>
                <a:lnTo>
                  <a:pt x="796899" y="1049019"/>
                </a:lnTo>
                <a:lnTo>
                  <a:pt x="648078" y="820474"/>
                </a:lnTo>
                <a:lnTo>
                  <a:pt x="656615" y="796289"/>
                </a:lnTo>
                <a:lnTo>
                  <a:pt x="662724" y="796289"/>
                </a:lnTo>
                <a:lnTo>
                  <a:pt x="800469" y="1007825"/>
                </a:lnTo>
                <a:lnTo>
                  <a:pt x="795032" y="1040130"/>
                </a:lnTo>
                <a:lnTo>
                  <a:pt x="820928" y="1040130"/>
                </a:lnTo>
                <a:lnTo>
                  <a:pt x="820077" y="1045210"/>
                </a:lnTo>
                <a:lnTo>
                  <a:pt x="819327" y="1047750"/>
                </a:lnTo>
                <a:lnTo>
                  <a:pt x="818019" y="1050289"/>
                </a:lnTo>
                <a:lnTo>
                  <a:pt x="816203" y="1051560"/>
                </a:lnTo>
                <a:lnTo>
                  <a:pt x="813993" y="1054100"/>
                </a:lnTo>
                <a:lnTo>
                  <a:pt x="811466" y="1054100"/>
                </a:lnTo>
                <a:lnTo>
                  <a:pt x="808761" y="1055369"/>
                </a:lnTo>
                <a:close/>
              </a:path>
              <a:path w="1321435" h="1151889">
                <a:moveTo>
                  <a:pt x="317950" y="934719"/>
                </a:moveTo>
                <a:lnTo>
                  <a:pt x="310616" y="934719"/>
                </a:lnTo>
                <a:lnTo>
                  <a:pt x="319084" y="904816"/>
                </a:lnTo>
                <a:lnTo>
                  <a:pt x="469176" y="816610"/>
                </a:lnTo>
                <a:lnTo>
                  <a:pt x="471678" y="815339"/>
                </a:lnTo>
                <a:lnTo>
                  <a:pt x="479806" y="815339"/>
                </a:lnTo>
                <a:lnTo>
                  <a:pt x="482295" y="816610"/>
                </a:lnTo>
                <a:lnTo>
                  <a:pt x="484454" y="819150"/>
                </a:lnTo>
                <a:lnTo>
                  <a:pt x="486206" y="820419"/>
                </a:lnTo>
                <a:lnTo>
                  <a:pt x="487464" y="822960"/>
                </a:lnTo>
                <a:lnTo>
                  <a:pt x="488162" y="825500"/>
                </a:lnTo>
                <a:lnTo>
                  <a:pt x="488726" y="829310"/>
                </a:lnTo>
                <a:lnTo>
                  <a:pt x="463029" y="829310"/>
                </a:lnTo>
                <a:lnTo>
                  <a:pt x="465914" y="848817"/>
                </a:lnTo>
                <a:lnTo>
                  <a:pt x="317950" y="934719"/>
                </a:lnTo>
                <a:close/>
              </a:path>
              <a:path w="1321435" h="1151889">
                <a:moveTo>
                  <a:pt x="465914" y="848817"/>
                </a:moveTo>
                <a:lnTo>
                  <a:pt x="463029" y="829310"/>
                </a:lnTo>
                <a:lnTo>
                  <a:pt x="482015" y="839469"/>
                </a:lnTo>
                <a:lnTo>
                  <a:pt x="465914" y="848817"/>
                </a:lnTo>
                <a:close/>
              </a:path>
              <a:path w="1321435" h="1151889">
                <a:moveTo>
                  <a:pt x="526110" y="1151889"/>
                </a:moveTo>
                <a:lnTo>
                  <a:pt x="517842" y="1151889"/>
                </a:lnTo>
                <a:lnTo>
                  <a:pt x="515289" y="1150619"/>
                </a:lnTo>
                <a:lnTo>
                  <a:pt x="465914" y="848817"/>
                </a:lnTo>
                <a:lnTo>
                  <a:pt x="482015" y="839469"/>
                </a:lnTo>
                <a:lnTo>
                  <a:pt x="463029" y="829310"/>
                </a:lnTo>
                <a:lnTo>
                  <a:pt x="488726" y="829310"/>
                </a:lnTo>
                <a:lnTo>
                  <a:pt x="526856" y="1087143"/>
                </a:lnTo>
                <a:lnTo>
                  <a:pt x="509828" y="1135380"/>
                </a:lnTo>
                <a:lnTo>
                  <a:pt x="534365" y="1137919"/>
                </a:lnTo>
                <a:lnTo>
                  <a:pt x="536022" y="1137919"/>
                </a:lnTo>
                <a:lnTo>
                  <a:pt x="533781" y="1144269"/>
                </a:lnTo>
                <a:lnTo>
                  <a:pt x="532561" y="1146810"/>
                </a:lnTo>
                <a:lnTo>
                  <a:pt x="530809" y="1149350"/>
                </a:lnTo>
                <a:lnTo>
                  <a:pt x="528624" y="1150619"/>
                </a:lnTo>
                <a:lnTo>
                  <a:pt x="526110" y="1151889"/>
                </a:lnTo>
                <a:close/>
              </a:path>
              <a:path w="1321435" h="1151889">
                <a:moveTo>
                  <a:pt x="310616" y="934719"/>
                </a:moveTo>
                <a:lnTo>
                  <a:pt x="291973" y="920750"/>
                </a:lnTo>
                <a:lnTo>
                  <a:pt x="319084" y="904816"/>
                </a:lnTo>
                <a:lnTo>
                  <a:pt x="310616" y="934719"/>
                </a:lnTo>
                <a:close/>
              </a:path>
              <a:path w="1321435" h="1151889">
                <a:moveTo>
                  <a:pt x="1089279" y="960119"/>
                </a:moveTo>
                <a:lnTo>
                  <a:pt x="1078325" y="922552"/>
                </a:lnTo>
                <a:lnTo>
                  <a:pt x="1109192" y="946150"/>
                </a:lnTo>
                <a:lnTo>
                  <a:pt x="1089279" y="960119"/>
                </a:lnTo>
                <a:close/>
              </a:path>
              <a:path w="1321435" h="1151889">
                <a:moveTo>
                  <a:pt x="795032" y="1040130"/>
                </a:moveTo>
                <a:lnTo>
                  <a:pt x="800469" y="1007825"/>
                </a:lnTo>
                <a:lnTo>
                  <a:pt x="818197" y="1035050"/>
                </a:lnTo>
                <a:lnTo>
                  <a:pt x="795032" y="1040130"/>
                </a:lnTo>
                <a:close/>
              </a:path>
              <a:path w="1321435" h="1151889">
                <a:moveTo>
                  <a:pt x="534365" y="1137919"/>
                </a:moveTo>
                <a:lnTo>
                  <a:pt x="509828" y="1135380"/>
                </a:lnTo>
                <a:lnTo>
                  <a:pt x="526856" y="1087143"/>
                </a:lnTo>
                <a:lnTo>
                  <a:pt x="534365" y="1137919"/>
                </a:lnTo>
                <a:close/>
              </a:path>
            </a:pathLst>
          </a:custGeom>
          <a:solidFill>
            <a:srgbClr val="92CDDD"/>
          </a:solidFill>
        </p:spPr>
        <p:txBody>
          <a:bodyPr wrap="square" lIns="0" tIns="0" rIns="0" bIns="0" rtlCol="0"/>
          <a:lstStyle/>
          <a:p/>
        </p:txBody>
      </p:sp>
      <p:sp>
        <p:nvSpPr>
          <p:cNvPr id="22" name="object 22"/>
          <p:cNvSpPr txBox="1"/>
          <p:nvPr/>
        </p:nvSpPr>
        <p:spPr>
          <a:xfrm>
            <a:off x="757897" y="4238936"/>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流</a:t>
            </a:r>
            <a:r>
              <a:rPr sz="2000" b="1" spc="-5" dirty="0">
                <a:solidFill>
                  <a:srgbClr val="6F2F9F"/>
                </a:solidFill>
                <a:latin typeface="宋体" panose="02010600030101010101" pitchFamily="2" charset="-122"/>
                <a:cs typeface="宋体" panose="02010600030101010101" pitchFamily="2" charset="-122"/>
              </a:rPr>
              <a:t>通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3" name="object 23"/>
          <p:cNvSpPr/>
          <p:nvPr/>
        </p:nvSpPr>
        <p:spPr>
          <a:xfrm>
            <a:off x="10504424" y="3996690"/>
            <a:ext cx="1295400" cy="1292860"/>
          </a:xfrm>
          <a:custGeom>
            <a:avLst/>
            <a:gdLst/>
            <a:ahLst/>
            <a:cxnLst/>
            <a:rect l="l" t="t" r="r" b="b"/>
            <a:pathLst>
              <a:path w="1295400" h="1292860">
                <a:moveTo>
                  <a:pt x="1055778" y="347471"/>
                </a:moveTo>
                <a:lnTo>
                  <a:pt x="647700" y="347471"/>
                </a:lnTo>
                <a:lnTo>
                  <a:pt x="871727" y="0"/>
                </a:lnTo>
                <a:lnTo>
                  <a:pt x="848867" y="318515"/>
                </a:lnTo>
                <a:lnTo>
                  <a:pt x="1072841" y="318515"/>
                </a:lnTo>
                <a:lnTo>
                  <a:pt x="1055778" y="347471"/>
                </a:lnTo>
                <a:close/>
              </a:path>
              <a:path w="1295400" h="1292860">
                <a:moveTo>
                  <a:pt x="7619" y="873251"/>
                </a:moveTo>
                <a:lnTo>
                  <a:pt x="224027" y="704088"/>
                </a:lnTo>
                <a:lnTo>
                  <a:pt x="0" y="515112"/>
                </a:lnTo>
                <a:lnTo>
                  <a:pt x="277367" y="455675"/>
                </a:lnTo>
                <a:lnTo>
                  <a:pt x="22859" y="137159"/>
                </a:lnTo>
                <a:lnTo>
                  <a:pt x="438911" y="377951"/>
                </a:lnTo>
                <a:lnTo>
                  <a:pt x="1037816" y="377951"/>
                </a:lnTo>
                <a:lnTo>
                  <a:pt x="1002791" y="437388"/>
                </a:lnTo>
                <a:lnTo>
                  <a:pt x="1266443" y="486155"/>
                </a:lnTo>
                <a:lnTo>
                  <a:pt x="1056131" y="626363"/>
                </a:lnTo>
                <a:lnTo>
                  <a:pt x="1265222" y="774191"/>
                </a:lnTo>
                <a:lnTo>
                  <a:pt x="1010411" y="774191"/>
                </a:lnTo>
                <a:lnTo>
                  <a:pt x="1025344" y="833627"/>
                </a:lnTo>
                <a:lnTo>
                  <a:pt x="339851" y="833627"/>
                </a:lnTo>
                <a:lnTo>
                  <a:pt x="7619" y="873251"/>
                </a:lnTo>
                <a:close/>
              </a:path>
              <a:path w="1295400" h="1292860">
                <a:moveTo>
                  <a:pt x="1037816" y="377951"/>
                </a:moveTo>
                <a:lnTo>
                  <a:pt x="438911" y="377951"/>
                </a:lnTo>
                <a:lnTo>
                  <a:pt x="501395" y="137159"/>
                </a:lnTo>
                <a:lnTo>
                  <a:pt x="647700" y="347471"/>
                </a:lnTo>
                <a:lnTo>
                  <a:pt x="1055778" y="347471"/>
                </a:lnTo>
                <a:lnTo>
                  <a:pt x="1037816" y="377951"/>
                </a:lnTo>
                <a:close/>
              </a:path>
              <a:path w="1295400" h="1292860">
                <a:moveTo>
                  <a:pt x="1072841" y="318515"/>
                </a:moveTo>
                <a:lnTo>
                  <a:pt x="848867" y="318515"/>
                </a:lnTo>
                <a:lnTo>
                  <a:pt x="1103376" y="266700"/>
                </a:lnTo>
                <a:lnTo>
                  <a:pt x="1072841" y="318515"/>
                </a:lnTo>
                <a:close/>
              </a:path>
              <a:path w="1295400" h="1292860">
                <a:moveTo>
                  <a:pt x="1295400" y="795527"/>
                </a:moveTo>
                <a:lnTo>
                  <a:pt x="1010411" y="774191"/>
                </a:lnTo>
                <a:lnTo>
                  <a:pt x="1265222" y="774191"/>
                </a:lnTo>
                <a:lnTo>
                  <a:pt x="1295400" y="795527"/>
                </a:lnTo>
                <a:close/>
              </a:path>
              <a:path w="1295400" h="1292860">
                <a:moveTo>
                  <a:pt x="284987" y="1054607"/>
                </a:moveTo>
                <a:lnTo>
                  <a:pt x="339851" y="833627"/>
                </a:lnTo>
                <a:lnTo>
                  <a:pt x="1025344" y="833627"/>
                </a:lnTo>
                <a:lnTo>
                  <a:pt x="1033384" y="865631"/>
                </a:lnTo>
                <a:lnTo>
                  <a:pt x="841247" y="865631"/>
                </a:lnTo>
                <a:lnTo>
                  <a:pt x="837051" y="894588"/>
                </a:lnTo>
                <a:lnTo>
                  <a:pt x="632459" y="894588"/>
                </a:lnTo>
                <a:lnTo>
                  <a:pt x="619689" y="935735"/>
                </a:lnTo>
                <a:lnTo>
                  <a:pt x="463295" y="935735"/>
                </a:lnTo>
                <a:lnTo>
                  <a:pt x="284987" y="1054607"/>
                </a:lnTo>
                <a:close/>
              </a:path>
              <a:path w="1295400" h="1292860">
                <a:moveTo>
                  <a:pt x="1088135" y="1083564"/>
                </a:moveTo>
                <a:lnTo>
                  <a:pt x="841247" y="865631"/>
                </a:lnTo>
                <a:lnTo>
                  <a:pt x="1033384" y="865631"/>
                </a:lnTo>
                <a:lnTo>
                  <a:pt x="1088135" y="1083564"/>
                </a:lnTo>
                <a:close/>
              </a:path>
              <a:path w="1295400" h="1292860">
                <a:moveTo>
                  <a:pt x="795527" y="1181100"/>
                </a:moveTo>
                <a:lnTo>
                  <a:pt x="632459" y="894588"/>
                </a:lnTo>
                <a:lnTo>
                  <a:pt x="837051" y="894588"/>
                </a:lnTo>
                <a:lnTo>
                  <a:pt x="795527" y="1181100"/>
                </a:lnTo>
                <a:close/>
              </a:path>
              <a:path w="1295400" h="1292860">
                <a:moveTo>
                  <a:pt x="509015" y="1292352"/>
                </a:moveTo>
                <a:lnTo>
                  <a:pt x="463295" y="935735"/>
                </a:lnTo>
                <a:lnTo>
                  <a:pt x="619689" y="935735"/>
                </a:lnTo>
                <a:lnTo>
                  <a:pt x="509015" y="1292352"/>
                </a:lnTo>
                <a:close/>
              </a:path>
            </a:pathLst>
          </a:custGeom>
          <a:solidFill>
            <a:srgbClr val="FCEADA"/>
          </a:solidFill>
        </p:spPr>
        <p:txBody>
          <a:bodyPr wrap="square" lIns="0" tIns="0" rIns="0" bIns="0" rtlCol="0"/>
          <a:lstStyle/>
          <a:p/>
        </p:txBody>
      </p:sp>
      <p:sp>
        <p:nvSpPr>
          <p:cNvPr id="24" name="object 24"/>
          <p:cNvSpPr/>
          <p:nvPr/>
        </p:nvSpPr>
        <p:spPr>
          <a:xfrm>
            <a:off x="10491914" y="3983685"/>
            <a:ext cx="1320800" cy="1308100"/>
          </a:xfrm>
          <a:custGeom>
            <a:avLst/>
            <a:gdLst/>
            <a:ahLst/>
            <a:cxnLst/>
            <a:rect l="l" t="t" r="r" b="b"/>
            <a:pathLst>
              <a:path w="1320800" h="1308100">
                <a:moveTo>
                  <a:pt x="870967" y="3410"/>
                </a:moveTo>
                <a:lnTo>
                  <a:pt x="871194" y="0"/>
                </a:lnTo>
                <a:lnTo>
                  <a:pt x="872666" y="800"/>
                </a:lnTo>
                <a:lnTo>
                  <a:pt x="870967" y="3410"/>
                </a:lnTo>
                <a:close/>
              </a:path>
              <a:path w="1320800" h="1308100">
                <a:moveTo>
                  <a:pt x="874509" y="330200"/>
                </a:moveTo>
                <a:lnTo>
                  <a:pt x="849172" y="330200"/>
                </a:lnTo>
                <a:lnTo>
                  <a:pt x="867586" y="54094"/>
                </a:lnTo>
                <a:lnTo>
                  <a:pt x="894549" y="12700"/>
                </a:lnTo>
                <a:lnTo>
                  <a:pt x="872666" y="800"/>
                </a:lnTo>
                <a:lnTo>
                  <a:pt x="873188" y="0"/>
                </a:lnTo>
                <a:lnTo>
                  <a:pt x="896416" y="0"/>
                </a:lnTo>
                <a:lnTo>
                  <a:pt x="896531" y="12700"/>
                </a:lnTo>
                <a:lnTo>
                  <a:pt x="875617" y="314229"/>
                </a:lnTo>
                <a:lnTo>
                  <a:pt x="859294" y="317500"/>
                </a:lnTo>
                <a:lnTo>
                  <a:pt x="874509" y="330200"/>
                </a:lnTo>
                <a:close/>
              </a:path>
              <a:path w="1320800" h="1308100">
                <a:moveTo>
                  <a:pt x="867586" y="54094"/>
                </a:moveTo>
                <a:lnTo>
                  <a:pt x="870967" y="3410"/>
                </a:lnTo>
                <a:lnTo>
                  <a:pt x="872666" y="800"/>
                </a:lnTo>
                <a:lnTo>
                  <a:pt x="894549" y="12700"/>
                </a:lnTo>
                <a:lnTo>
                  <a:pt x="867586" y="54094"/>
                </a:lnTo>
                <a:close/>
              </a:path>
              <a:path w="1320800" h="1308100">
                <a:moveTo>
                  <a:pt x="679467" y="342900"/>
                </a:moveTo>
                <a:lnTo>
                  <a:pt x="670928" y="342900"/>
                </a:lnTo>
                <a:lnTo>
                  <a:pt x="659831" y="327550"/>
                </a:lnTo>
                <a:lnTo>
                  <a:pt x="870967" y="3410"/>
                </a:lnTo>
                <a:lnTo>
                  <a:pt x="867586" y="54094"/>
                </a:lnTo>
                <a:lnTo>
                  <a:pt x="679467" y="342900"/>
                </a:lnTo>
                <a:close/>
              </a:path>
              <a:path w="1320800" h="1308100">
                <a:moveTo>
                  <a:pt x="463511" y="393700"/>
                </a:moveTo>
                <a:lnTo>
                  <a:pt x="444855" y="393700"/>
                </a:lnTo>
                <a:lnTo>
                  <a:pt x="77901" y="181134"/>
                </a:lnTo>
                <a:lnTo>
                  <a:pt x="44564" y="139700"/>
                </a:lnTo>
                <a:lnTo>
                  <a:pt x="25946" y="139700"/>
                </a:lnTo>
                <a:lnTo>
                  <a:pt x="28105" y="127000"/>
                </a:lnTo>
                <a:lnTo>
                  <a:pt x="41008" y="127000"/>
                </a:lnTo>
                <a:lnTo>
                  <a:pt x="444212" y="360556"/>
                </a:lnTo>
                <a:lnTo>
                  <a:pt x="438924" y="381000"/>
                </a:lnTo>
                <a:lnTo>
                  <a:pt x="466796" y="381000"/>
                </a:lnTo>
                <a:lnTo>
                  <a:pt x="463511" y="393700"/>
                </a:lnTo>
                <a:close/>
              </a:path>
              <a:path w="1320800" h="1308100">
                <a:moveTo>
                  <a:pt x="522312" y="139700"/>
                </a:moveTo>
                <a:lnTo>
                  <a:pt x="505472" y="139700"/>
                </a:lnTo>
                <a:lnTo>
                  <a:pt x="507657" y="127000"/>
                </a:lnTo>
                <a:lnTo>
                  <a:pt x="520217" y="127000"/>
                </a:lnTo>
                <a:lnTo>
                  <a:pt x="522312" y="139700"/>
                </a:lnTo>
                <a:close/>
              </a:path>
              <a:path w="1320800" h="1308100">
                <a:moveTo>
                  <a:pt x="264052" y="449845"/>
                </a:moveTo>
                <a:lnTo>
                  <a:pt x="24739" y="152400"/>
                </a:lnTo>
                <a:lnTo>
                  <a:pt x="22339" y="152400"/>
                </a:lnTo>
                <a:lnTo>
                  <a:pt x="21958" y="139700"/>
                </a:lnTo>
                <a:lnTo>
                  <a:pt x="44564" y="139700"/>
                </a:lnTo>
                <a:lnTo>
                  <a:pt x="28295" y="152400"/>
                </a:lnTo>
                <a:lnTo>
                  <a:pt x="77901" y="181134"/>
                </a:lnTo>
                <a:lnTo>
                  <a:pt x="289794" y="444500"/>
                </a:lnTo>
                <a:lnTo>
                  <a:pt x="287426" y="444500"/>
                </a:lnTo>
                <a:lnTo>
                  <a:pt x="264052" y="449845"/>
                </a:lnTo>
                <a:close/>
              </a:path>
              <a:path w="1320800" h="1308100">
                <a:moveTo>
                  <a:pt x="77901" y="181134"/>
                </a:moveTo>
                <a:lnTo>
                  <a:pt x="28295" y="152400"/>
                </a:lnTo>
                <a:lnTo>
                  <a:pt x="44564" y="139700"/>
                </a:lnTo>
                <a:lnTo>
                  <a:pt x="77901" y="181134"/>
                </a:lnTo>
                <a:close/>
              </a:path>
              <a:path w="1320800" h="1308100">
                <a:moveTo>
                  <a:pt x="466796" y="381000"/>
                </a:moveTo>
                <a:lnTo>
                  <a:pt x="438924" y="381000"/>
                </a:lnTo>
                <a:lnTo>
                  <a:pt x="457580" y="368300"/>
                </a:lnTo>
                <a:lnTo>
                  <a:pt x="444212" y="360556"/>
                </a:lnTo>
                <a:lnTo>
                  <a:pt x="501332" y="139700"/>
                </a:lnTo>
                <a:lnTo>
                  <a:pt x="524027" y="139700"/>
                </a:lnTo>
                <a:lnTo>
                  <a:pt x="533208" y="152400"/>
                </a:lnTo>
                <a:lnTo>
                  <a:pt x="503212" y="152400"/>
                </a:lnTo>
                <a:lnTo>
                  <a:pt x="519936" y="175533"/>
                </a:lnTo>
                <a:lnTo>
                  <a:pt x="466796" y="381000"/>
                </a:lnTo>
                <a:close/>
              </a:path>
              <a:path w="1320800" h="1308100">
                <a:moveTo>
                  <a:pt x="519936" y="175533"/>
                </a:moveTo>
                <a:lnTo>
                  <a:pt x="503212" y="152400"/>
                </a:lnTo>
                <a:lnTo>
                  <a:pt x="525919" y="152400"/>
                </a:lnTo>
                <a:lnTo>
                  <a:pt x="519936" y="175533"/>
                </a:lnTo>
                <a:close/>
              </a:path>
              <a:path w="1320800" h="1308100">
                <a:moveTo>
                  <a:pt x="669467" y="368300"/>
                </a:moveTo>
                <a:lnTo>
                  <a:pt x="651929" y="368300"/>
                </a:lnTo>
                <a:lnTo>
                  <a:pt x="650112" y="355600"/>
                </a:lnTo>
                <a:lnTo>
                  <a:pt x="519936" y="175533"/>
                </a:lnTo>
                <a:lnTo>
                  <a:pt x="525919" y="152400"/>
                </a:lnTo>
                <a:lnTo>
                  <a:pt x="533208" y="152400"/>
                </a:lnTo>
                <a:lnTo>
                  <a:pt x="659831" y="327550"/>
                </a:lnTo>
                <a:lnTo>
                  <a:pt x="649833" y="342900"/>
                </a:lnTo>
                <a:lnTo>
                  <a:pt x="679467" y="342900"/>
                </a:lnTo>
                <a:lnTo>
                  <a:pt x="671194" y="355600"/>
                </a:lnTo>
                <a:lnTo>
                  <a:pt x="669467" y="368300"/>
                </a:lnTo>
                <a:close/>
              </a:path>
              <a:path w="1320800" h="1308100">
                <a:moveTo>
                  <a:pt x="1103261" y="268616"/>
                </a:moveTo>
                <a:lnTo>
                  <a:pt x="1104430" y="266700"/>
                </a:lnTo>
                <a:lnTo>
                  <a:pt x="1105903" y="268086"/>
                </a:lnTo>
                <a:lnTo>
                  <a:pt x="1103261" y="268616"/>
                </a:lnTo>
                <a:close/>
              </a:path>
              <a:path w="1320800" h="1308100">
                <a:moveTo>
                  <a:pt x="1025626" y="444500"/>
                </a:moveTo>
                <a:lnTo>
                  <a:pt x="1002614" y="444500"/>
                </a:lnTo>
                <a:lnTo>
                  <a:pt x="1003731" y="431800"/>
                </a:lnTo>
                <a:lnTo>
                  <a:pt x="1092855" y="285677"/>
                </a:lnTo>
                <a:lnTo>
                  <a:pt x="1117917" y="279400"/>
                </a:lnTo>
                <a:lnTo>
                  <a:pt x="1105903" y="268086"/>
                </a:lnTo>
                <a:lnTo>
                  <a:pt x="1112824" y="266700"/>
                </a:lnTo>
                <a:lnTo>
                  <a:pt x="1128013" y="266700"/>
                </a:lnTo>
                <a:lnTo>
                  <a:pt x="1127988" y="279400"/>
                </a:lnTo>
                <a:lnTo>
                  <a:pt x="1126312" y="279400"/>
                </a:lnTo>
                <a:lnTo>
                  <a:pt x="1033371" y="431800"/>
                </a:lnTo>
                <a:lnTo>
                  <a:pt x="1017003" y="431800"/>
                </a:lnTo>
                <a:lnTo>
                  <a:pt x="1025626" y="444500"/>
                </a:lnTo>
                <a:close/>
              </a:path>
              <a:path w="1320800" h="1308100">
                <a:moveTo>
                  <a:pt x="1092855" y="285677"/>
                </a:moveTo>
                <a:lnTo>
                  <a:pt x="1103261" y="268616"/>
                </a:lnTo>
                <a:lnTo>
                  <a:pt x="1105903" y="268086"/>
                </a:lnTo>
                <a:lnTo>
                  <a:pt x="1117917" y="279400"/>
                </a:lnTo>
                <a:lnTo>
                  <a:pt x="1092855" y="285677"/>
                </a:lnTo>
                <a:close/>
              </a:path>
              <a:path w="1320800" h="1308100">
                <a:moveTo>
                  <a:pt x="864387" y="342900"/>
                </a:moveTo>
                <a:lnTo>
                  <a:pt x="856754" y="342900"/>
                </a:lnTo>
                <a:lnTo>
                  <a:pt x="854494" y="330200"/>
                </a:lnTo>
                <a:lnTo>
                  <a:pt x="874509" y="330200"/>
                </a:lnTo>
                <a:lnTo>
                  <a:pt x="875617" y="314229"/>
                </a:lnTo>
                <a:lnTo>
                  <a:pt x="1103261" y="268616"/>
                </a:lnTo>
                <a:lnTo>
                  <a:pt x="1092855" y="285677"/>
                </a:lnTo>
                <a:lnTo>
                  <a:pt x="864387" y="342900"/>
                </a:lnTo>
                <a:close/>
              </a:path>
              <a:path w="1320800" h="1308100">
                <a:moveTo>
                  <a:pt x="874509" y="330200"/>
                </a:moveTo>
                <a:lnTo>
                  <a:pt x="859294" y="317500"/>
                </a:lnTo>
                <a:lnTo>
                  <a:pt x="875617" y="314229"/>
                </a:lnTo>
                <a:lnTo>
                  <a:pt x="874509" y="330200"/>
                </a:lnTo>
                <a:close/>
              </a:path>
              <a:path w="1320800" h="1308100">
                <a:moveTo>
                  <a:pt x="670928" y="342900"/>
                </a:moveTo>
                <a:lnTo>
                  <a:pt x="649833" y="342900"/>
                </a:lnTo>
                <a:lnTo>
                  <a:pt x="659831" y="327550"/>
                </a:lnTo>
                <a:lnTo>
                  <a:pt x="670928" y="342900"/>
                </a:lnTo>
                <a:close/>
              </a:path>
              <a:path w="1320800" h="1308100">
                <a:moveTo>
                  <a:pt x="438924" y="381000"/>
                </a:moveTo>
                <a:lnTo>
                  <a:pt x="444212" y="360556"/>
                </a:lnTo>
                <a:lnTo>
                  <a:pt x="457580" y="368300"/>
                </a:lnTo>
                <a:lnTo>
                  <a:pt x="438924" y="381000"/>
                </a:lnTo>
                <a:close/>
              </a:path>
              <a:path w="1320800" h="1308100">
                <a:moveTo>
                  <a:pt x="1025626" y="444500"/>
                </a:moveTo>
                <a:lnTo>
                  <a:pt x="1017003" y="431800"/>
                </a:lnTo>
                <a:lnTo>
                  <a:pt x="1031651" y="434621"/>
                </a:lnTo>
                <a:lnTo>
                  <a:pt x="1025626" y="444500"/>
                </a:lnTo>
                <a:close/>
              </a:path>
              <a:path w="1320800" h="1308100">
                <a:moveTo>
                  <a:pt x="1031651" y="434621"/>
                </a:moveTo>
                <a:lnTo>
                  <a:pt x="1017003" y="431800"/>
                </a:lnTo>
                <a:lnTo>
                  <a:pt x="1033371" y="431800"/>
                </a:lnTo>
                <a:lnTo>
                  <a:pt x="1031651" y="434621"/>
                </a:lnTo>
                <a:close/>
              </a:path>
              <a:path w="1320800" h="1308100">
                <a:moveTo>
                  <a:pt x="1242861" y="501601"/>
                </a:moveTo>
                <a:lnTo>
                  <a:pt x="1012342" y="457200"/>
                </a:lnTo>
                <a:lnTo>
                  <a:pt x="1005357" y="457200"/>
                </a:lnTo>
                <a:lnTo>
                  <a:pt x="1003744" y="444500"/>
                </a:lnTo>
                <a:lnTo>
                  <a:pt x="1025626" y="444500"/>
                </a:lnTo>
                <a:lnTo>
                  <a:pt x="1031651" y="434621"/>
                </a:lnTo>
                <a:lnTo>
                  <a:pt x="1280744" y="482600"/>
                </a:lnTo>
                <a:lnTo>
                  <a:pt x="1271346" y="482600"/>
                </a:lnTo>
                <a:lnTo>
                  <a:pt x="1242861" y="501601"/>
                </a:lnTo>
                <a:close/>
              </a:path>
              <a:path w="1320800" h="1308100">
                <a:moveTo>
                  <a:pt x="280187" y="469900"/>
                </a:moveTo>
                <a:lnTo>
                  <a:pt x="264052" y="449845"/>
                </a:lnTo>
                <a:lnTo>
                  <a:pt x="287426" y="444500"/>
                </a:lnTo>
                <a:lnTo>
                  <a:pt x="280187" y="469900"/>
                </a:lnTo>
                <a:close/>
              </a:path>
              <a:path w="1320800" h="1308100">
                <a:moveTo>
                  <a:pt x="302679" y="469900"/>
                </a:moveTo>
                <a:lnTo>
                  <a:pt x="280187" y="469900"/>
                </a:lnTo>
                <a:lnTo>
                  <a:pt x="287426" y="444500"/>
                </a:lnTo>
                <a:lnTo>
                  <a:pt x="289794" y="444500"/>
                </a:lnTo>
                <a:lnTo>
                  <a:pt x="300012" y="457200"/>
                </a:lnTo>
                <a:lnTo>
                  <a:pt x="302767" y="457200"/>
                </a:lnTo>
                <a:lnTo>
                  <a:pt x="302679" y="469900"/>
                </a:lnTo>
                <a:close/>
              </a:path>
              <a:path w="1320800" h="1308100">
                <a:moveTo>
                  <a:pt x="42974" y="527030"/>
                </a:moveTo>
                <a:lnTo>
                  <a:pt x="20662" y="508000"/>
                </a:lnTo>
                <a:lnTo>
                  <a:pt x="9778" y="508000"/>
                </a:lnTo>
                <a:lnTo>
                  <a:pt x="264052" y="449845"/>
                </a:lnTo>
                <a:lnTo>
                  <a:pt x="280187" y="469900"/>
                </a:lnTo>
                <a:lnTo>
                  <a:pt x="292773" y="469900"/>
                </a:lnTo>
                <a:lnTo>
                  <a:pt x="42974" y="527030"/>
                </a:lnTo>
                <a:close/>
              </a:path>
              <a:path w="1320800" h="1308100">
                <a:moveTo>
                  <a:pt x="1276083" y="508000"/>
                </a:moveTo>
                <a:lnTo>
                  <a:pt x="1242861" y="501601"/>
                </a:lnTo>
                <a:lnTo>
                  <a:pt x="1271346" y="482600"/>
                </a:lnTo>
                <a:lnTo>
                  <a:pt x="1276083" y="508000"/>
                </a:lnTo>
                <a:close/>
              </a:path>
              <a:path w="1320800" h="1308100">
                <a:moveTo>
                  <a:pt x="1287564" y="508000"/>
                </a:moveTo>
                <a:lnTo>
                  <a:pt x="1276083" y="508000"/>
                </a:lnTo>
                <a:lnTo>
                  <a:pt x="1271346" y="482600"/>
                </a:lnTo>
                <a:lnTo>
                  <a:pt x="1289392" y="482600"/>
                </a:lnTo>
                <a:lnTo>
                  <a:pt x="1290497" y="495300"/>
                </a:lnTo>
                <a:lnTo>
                  <a:pt x="1289227" y="495300"/>
                </a:lnTo>
                <a:lnTo>
                  <a:pt x="1287564" y="508000"/>
                </a:lnTo>
                <a:close/>
              </a:path>
              <a:path w="1320800" h="1308100">
                <a:moveTo>
                  <a:pt x="1094898" y="635123"/>
                </a:moveTo>
                <a:lnTo>
                  <a:pt x="1076286" y="622300"/>
                </a:lnTo>
                <a:lnTo>
                  <a:pt x="1061923" y="622300"/>
                </a:lnTo>
                <a:lnTo>
                  <a:pt x="1242861" y="501601"/>
                </a:lnTo>
                <a:lnTo>
                  <a:pt x="1276083" y="508000"/>
                </a:lnTo>
                <a:lnTo>
                  <a:pt x="1285468" y="508000"/>
                </a:lnTo>
                <a:lnTo>
                  <a:pt x="1094898" y="635123"/>
                </a:lnTo>
                <a:close/>
              </a:path>
              <a:path w="1320800" h="1308100">
                <a:moveTo>
                  <a:pt x="15125" y="533400"/>
                </a:moveTo>
                <a:lnTo>
                  <a:pt x="863" y="533400"/>
                </a:lnTo>
                <a:lnTo>
                  <a:pt x="0" y="520700"/>
                </a:lnTo>
                <a:lnTo>
                  <a:pt x="1117" y="520700"/>
                </a:lnTo>
                <a:lnTo>
                  <a:pt x="2654" y="508000"/>
                </a:lnTo>
                <a:lnTo>
                  <a:pt x="20662" y="508000"/>
                </a:lnTo>
                <a:lnTo>
                  <a:pt x="15125" y="533400"/>
                </a:lnTo>
                <a:close/>
              </a:path>
              <a:path w="1320800" h="1308100">
                <a:moveTo>
                  <a:pt x="15125" y="533400"/>
                </a:moveTo>
                <a:lnTo>
                  <a:pt x="20662" y="508000"/>
                </a:lnTo>
                <a:lnTo>
                  <a:pt x="42974" y="527030"/>
                </a:lnTo>
                <a:lnTo>
                  <a:pt x="15125" y="533400"/>
                </a:lnTo>
                <a:close/>
              </a:path>
              <a:path w="1320800" h="1308100">
                <a:moveTo>
                  <a:pt x="212085" y="710680"/>
                </a:moveTo>
                <a:lnTo>
                  <a:pt x="4241" y="533400"/>
                </a:lnTo>
                <a:lnTo>
                  <a:pt x="15125" y="533400"/>
                </a:lnTo>
                <a:lnTo>
                  <a:pt x="42974" y="527030"/>
                </a:lnTo>
                <a:lnTo>
                  <a:pt x="244005" y="698500"/>
                </a:lnTo>
                <a:lnTo>
                  <a:pt x="227964" y="698500"/>
                </a:lnTo>
                <a:lnTo>
                  <a:pt x="212085" y="710680"/>
                </a:lnTo>
                <a:close/>
              </a:path>
              <a:path w="1320800" h="1308100">
                <a:moveTo>
                  <a:pt x="1076045" y="647700"/>
                </a:moveTo>
                <a:lnTo>
                  <a:pt x="1059624" y="647700"/>
                </a:lnTo>
                <a:lnTo>
                  <a:pt x="1058011" y="635000"/>
                </a:lnTo>
                <a:lnTo>
                  <a:pt x="1056995" y="635000"/>
                </a:lnTo>
                <a:lnTo>
                  <a:pt x="1058163" y="622300"/>
                </a:lnTo>
                <a:lnTo>
                  <a:pt x="1076286" y="622300"/>
                </a:lnTo>
                <a:lnTo>
                  <a:pt x="1076045" y="647700"/>
                </a:lnTo>
                <a:close/>
              </a:path>
              <a:path w="1320800" h="1308100">
                <a:moveTo>
                  <a:pt x="1076045" y="647700"/>
                </a:moveTo>
                <a:lnTo>
                  <a:pt x="1076286" y="622300"/>
                </a:lnTo>
                <a:lnTo>
                  <a:pt x="1094898" y="635123"/>
                </a:lnTo>
                <a:lnTo>
                  <a:pt x="1076045" y="647700"/>
                </a:lnTo>
                <a:close/>
              </a:path>
              <a:path w="1320800" h="1308100">
                <a:moveTo>
                  <a:pt x="1319352" y="812800"/>
                </a:moveTo>
                <a:lnTo>
                  <a:pt x="1307668" y="812800"/>
                </a:lnTo>
                <a:lnTo>
                  <a:pt x="1301370" y="812520"/>
                </a:lnTo>
                <a:lnTo>
                  <a:pt x="1309509" y="787400"/>
                </a:lnTo>
                <a:lnTo>
                  <a:pt x="1261310" y="785258"/>
                </a:lnTo>
                <a:lnTo>
                  <a:pt x="1061681" y="647700"/>
                </a:lnTo>
                <a:lnTo>
                  <a:pt x="1076045" y="647700"/>
                </a:lnTo>
                <a:lnTo>
                  <a:pt x="1094898" y="635123"/>
                </a:lnTo>
                <a:lnTo>
                  <a:pt x="1315897" y="787400"/>
                </a:lnTo>
                <a:lnTo>
                  <a:pt x="1317967" y="787400"/>
                </a:lnTo>
                <a:lnTo>
                  <a:pt x="1319580" y="800100"/>
                </a:lnTo>
                <a:lnTo>
                  <a:pt x="1320546" y="800100"/>
                </a:lnTo>
                <a:lnTo>
                  <a:pt x="1319352" y="812800"/>
                </a:lnTo>
                <a:close/>
              </a:path>
              <a:path w="1320800" h="1308100">
                <a:moveTo>
                  <a:pt x="227583" y="723900"/>
                </a:moveTo>
                <a:lnTo>
                  <a:pt x="212085" y="710680"/>
                </a:lnTo>
                <a:lnTo>
                  <a:pt x="227964" y="698500"/>
                </a:lnTo>
                <a:lnTo>
                  <a:pt x="227583" y="723900"/>
                </a:lnTo>
                <a:close/>
              </a:path>
              <a:path w="1320800" h="1308100">
                <a:moveTo>
                  <a:pt x="245630" y="723900"/>
                </a:moveTo>
                <a:lnTo>
                  <a:pt x="227583" y="723900"/>
                </a:lnTo>
                <a:lnTo>
                  <a:pt x="227964" y="698500"/>
                </a:lnTo>
                <a:lnTo>
                  <a:pt x="245935" y="698500"/>
                </a:lnTo>
                <a:lnTo>
                  <a:pt x="247370" y="711200"/>
                </a:lnTo>
                <a:lnTo>
                  <a:pt x="247154" y="711200"/>
                </a:lnTo>
                <a:lnTo>
                  <a:pt x="245630" y="723900"/>
                </a:lnTo>
                <a:close/>
              </a:path>
              <a:path w="1320800" h="1308100">
                <a:moveTo>
                  <a:pt x="22021" y="889000"/>
                </a:moveTo>
                <a:lnTo>
                  <a:pt x="8801" y="889000"/>
                </a:lnTo>
                <a:lnTo>
                  <a:pt x="8039" y="876300"/>
                </a:lnTo>
                <a:lnTo>
                  <a:pt x="10756" y="876300"/>
                </a:lnTo>
                <a:lnTo>
                  <a:pt x="12725" y="863600"/>
                </a:lnTo>
                <a:lnTo>
                  <a:pt x="212085" y="710680"/>
                </a:lnTo>
                <a:lnTo>
                  <a:pt x="227583" y="723900"/>
                </a:lnTo>
                <a:lnTo>
                  <a:pt x="243624" y="723900"/>
                </a:lnTo>
                <a:lnTo>
                  <a:pt x="68950" y="857875"/>
                </a:lnTo>
                <a:lnTo>
                  <a:pt x="19075" y="863600"/>
                </a:lnTo>
                <a:lnTo>
                  <a:pt x="28115" y="888300"/>
                </a:lnTo>
                <a:lnTo>
                  <a:pt x="22021" y="889000"/>
                </a:lnTo>
                <a:close/>
              </a:path>
              <a:path w="1320800" h="1308100">
                <a:moveTo>
                  <a:pt x="1113574" y="1092200"/>
                </a:moveTo>
                <a:lnTo>
                  <a:pt x="1088961" y="1092200"/>
                </a:lnTo>
                <a:lnTo>
                  <a:pt x="1109662" y="1079500"/>
                </a:lnTo>
                <a:lnTo>
                  <a:pt x="1078748" y="1052536"/>
                </a:lnTo>
                <a:lnTo>
                  <a:pt x="1010475" y="787400"/>
                </a:lnTo>
                <a:lnTo>
                  <a:pt x="1010094" y="787400"/>
                </a:lnTo>
                <a:lnTo>
                  <a:pt x="1010259" y="774700"/>
                </a:lnTo>
                <a:lnTo>
                  <a:pt x="1023708" y="774700"/>
                </a:lnTo>
                <a:lnTo>
                  <a:pt x="1034830" y="775194"/>
                </a:lnTo>
                <a:lnTo>
                  <a:pt x="1021854" y="800100"/>
                </a:lnTo>
                <a:lnTo>
                  <a:pt x="1041583" y="800976"/>
                </a:lnTo>
                <a:lnTo>
                  <a:pt x="1113574" y="1092200"/>
                </a:lnTo>
                <a:close/>
              </a:path>
              <a:path w="1320800" h="1308100">
                <a:moveTo>
                  <a:pt x="1035214" y="775211"/>
                </a:moveTo>
                <a:lnTo>
                  <a:pt x="1034830" y="775194"/>
                </a:lnTo>
                <a:lnTo>
                  <a:pt x="1035088" y="774700"/>
                </a:lnTo>
                <a:lnTo>
                  <a:pt x="1035214" y="775211"/>
                </a:lnTo>
                <a:close/>
              </a:path>
              <a:path w="1320800" h="1308100">
                <a:moveTo>
                  <a:pt x="1041583" y="800976"/>
                </a:moveTo>
                <a:lnTo>
                  <a:pt x="1021854" y="800100"/>
                </a:lnTo>
                <a:lnTo>
                  <a:pt x="1034830" y="775194"/>
                </a:lnTo>
                <a:lnTo>
                  <a:pt x="1035214" y="775211"/>
                </a:lnTo>
                <a:lnTo>
                  <a:pt x="1041583" y="800976"/>
                </a:lnTo>
                <a:close/>
              </a:path>
              <a:path w="1320800" h="1308100">
                <a:moveTo>
                  <a:pt x="1300839" y="812496"/>
                </a:moveTo>
                <a:lnTo>
                  <a:pt x="1041583" y="800976"/>
                </a:lnTo>
                <a:lnTo>
                  <a:pt x="1035214" y="775211"/>
                </a:lnTo>
                <a:lnTo>
                  <a:pt x="1261310" y="785258"/>
                </a:lnTo>
                <a:lnTo>
                  <a:pt x="1300839" y="812496"/>
                </a:lnTo>
                <a:close/>
              </a:path>
              <a:path w="1320800" h="1308100">
                <a:moveTo>
                  <a:pt x="1301370" y="812520"/>
                </a:moveTo>
                <a:lnTo>
                  <a:pt x="1300839" y="812496"/>
                </a:lnTo>
                <a:lnTo>
                  <a:pt x="1261310" y="785258"/>
                </a:lnTo>
                <a:lnTo>
                  <a:pt x="1309509" y="787400"/>
                </a:lnTo>
                <a:lnTo>
                  <a:pt x="1301370" y="812520"/>
                </a:lnTo>
                <a:close/>
              </a:path>
              <a:path w="1320800" h="1308100">
                <a:moveTo>
                  <a:pt x="1301280" y="812800"/>
                </a:moveTo>
                <a:lnTo>
                  <a:pt x="1300839" y="812496"/>
                </a:lnTo>
                <a:lnTo>
                  <a:pt x="1301370" y="812520"/>
                </a:lnTo>
                <a:lnTo>
                  <a:pt x="1301280" y="812800"/>
                </a:lnTo>
                <a:close/>
              </a:path>
              <a:path w="1320800" h="1308100">
                <a:moveTo>
                  <a:pt x="29489" y="888142"/>
                </a:moveTo>
                <a:lnTo>
                  <a:pt x="68950" y="857875"/>
                </a:lnTo>
                <a:lnTo>
                  <a:pt x="351027" y="825500"/>
                </a:lnTo>
                <a:lnTo>
                  <a:pt x="361073" y="825500"/>
                </a:lnTo>
                <a:lnTo>
                  <a:pt x="362877" y="838200"/>
                </a:lnTo>
                <a:lnTo>
                  <a:pt x="340169" y="838200"/>
                </a:lnTo>
                <a:lnTo>
                  <a:pt x="336469" y="852910"/>
                </a:lnTo>
                <a:lnTo>
                  <a:pt x="29489" y="888142"/>
                </a:lnTo>
                <a:close/>
              </a:path>
              <a:path w="1320800" h="1308100">
                <a:moveTo>
                  <a:pt x="336469" y="852910"/>
                </a:moveTo>
                <a:lnTo>
                  <a:pt x="340169" y="838200"/>
                </a:lnTo>
                <a:lnTo>
                  <a:pt x="353987" y="850900"/>
                </a:lnTo>
                <a:lnTo>
                  <a:pt x="336469" y="852910"/>
                </a:lnTo>
                <a:close/>
              </a:path>
              <a:path w="1320800" h="1308100">
                <a:moveTo>
                  <a:pt x="305282" y="1066800"/>
                </a:moveTo>
                <a:lnTo>
                  <a:pt x="285508" y="1066800"/>
                </a:lnTo>
                <a:lnTo>
                  <a:pt x="285864" y="1054100"/>
                </a:lnTo>
                <a:lnTo>
                  <a:pt x="336469" y="852910"/>
                </a:lnTo>
                <a:lnTo>
                  <a:pt x="353987" y="850900"/>
                </a:lnTo>
                <a:lnTo>
                  <a:pt x="340169" y="838200"/>
                </a:lnTo>
                <a:lnTo>
                  <a:pt x="364832" y="838200"/>
                </a:lnTo>
                <a:lnTo>
                  <a:pt x="318148" y="1034721"/>
                </a:lnTo>
                <a:lnTo>
                  <a:pt x="291109" y="1054100"/>
                </a:lnTo>
                <a:lnTo>
                  <a:pt x="307923" y="1065096"/>
                </a:lnTo>
                <a:lnTo>
                  <a:pt x="305282" y="1066800"/>
                </a:lnTo>
                <a:close/>
              </a:path>
              <a:path w="1320800" h="1308100">
                <a:moveTo>
                  <a:pt x="28115" y="888300"/>
                </a:moveTo>
                <a:lnTo>
                  <a:pt x="19075" y="863600"/>
                </a:lnTo>
                <a:lnTo>
                  <a:pt x="68950" y="857875"/>
                </a:lnTo>
                <a:lnTo>
                  <a:pt x="29489" y="888142"/>
                </a:lnTo>
                <a:lnTo>
                  <a:pt x="28115" y="888300"/>
                </a:lnTo>
                <a:close/>
              </a:path>
              <a:path w="1320800" h="1308100">
                <a:moveTo>
                  <a:pt x="821779" y="1181100"/>
                </a:moveTo>
                <a:lnTo>
                  <a:pt x="818400" y="1181100"/>
                </a:lnTo>
                <a:lnTo>
                  <a:pt x="799851" y="1147843"/>
                </a:lnTo>
                <a:lnTo>
                  <a:pt x="841171" y="876300"/>
                </a:lnTo>
                <a:lnTo>
                  <a:pt x="841857" y="863600"/>
                </a:lnTo>
                <a:lnTo>
                  <a:pt x="862126" y="863600"/>
                </a:lnTo>
                <a:lnTo>
                  <a:pt x="876687" y="876300"/>
                </a:lnTo>
                <a:lnTo>
                  <a:pt x="845350" y="876300"/>
                </a:lnTo>
                <a:lnTo>
                  <a:pt x="863814" y="893352"/>
                </a:lnTo>
                <a:lnTo>
                  <a:pt x="821779" y="1181100"/>
                </a:lnTo>
                <a:close/>
              </a:path>
              <a:path w="1320800" h="1308100">
                <a:moveTo>
                  <a:pt x="863814" y="893352"/>
                </a:moveTo>
                <a:lnTo>
                  <a:pt x="845350" y="876300"/>
                </a:lnTo>
                <a:lnTo>
                  <a:pt x="866305" y="876300"/>
                </a:lnTo>
                <a:lnTo>
                  <a:pt x="863814" y="893352"/>
                </a:lnTo>
                <a:close/>
              </a:path>
              <a:path w="1320800" h="1308100">
                <a:moveTo>
                  <a:pt x="1110030" y="1104900"/>
                </a:moveTo>
                <a:lnTo>
                  <a:pt x="1092873" y="1104900"/>
                </a:lnTo>
                <a:lnTo>
                  <a:pt x="863814" y="893352"/>
                </a:lnTo>
                <a:lnTo>
                  <a:pt x="866305" y="876300"/>
                </a:lnTo>
                <a:lnTo>
                  <a:pt x="876687" y="876300"/>
                </a:lnTo>
                <a:lnTo>
                  <a:pt x="1078748" y="1052536"/>
                </a:lnTo>
                <a:lnTo>
                  <a:pt x="1088961" y="1092200"/>
                </a:lnTo>
                <a:lnTo>
                  <a:pt x="1111757" y="1092200"/>
                </a:lnTo>
                <a:lnTo>
                  <a:pt x="1110030" y="1104900"/>
                </a:lnTo>
                <a:close/>
              </a:path>
              <a:path w="1320800" h="1308100">
                <a:moveTo>
                  <a:pt x="28371" y="889000"/>
                </a:moveTo>
                <a:lnTo>
                  <a:pt x="28115" y="888300"/>
                </a:lnTo>
                <a:lnTo>
                  <a:pt x="29489" y="888142"/>
                </a:lnTo>
                <a:lnTo>
                  <a:pt x="28371" y="889000"/>
                </a:lnTo>
                <a:close/>
              </a:path>
              <a:path w="1320800" h="1308100">
                <a:moveTo>
                  <a:pt x="537581" y="1295400"/>
                </a:moveTo>
                <a:lnTo>
                  <a:pt x="534200" y="1295400"/>
                </a:lnTo>
                <a:lnTo>
                  <a:pt x="526926" y="1239419"/>
                </a:lnTo>
                <a:lnTo>
                  <a:pt x="632294" y="901700"/>
                </a:lnTo>
                <a:lnTo>
                  <a:pt x="633349" y="889000"/>
                </a:lnTo>
                <a:lnTo>
                  <a:pt x="655485" y="889000"/>
                </a:lnTo>
                <a:lnTo>
                  <a:pt x="662568" y="901700"/>
                </a:lnTo>
                <a:lnTo>
                  <a:pt x="633387" y="901700"/>
                </a:lnTo>
                <a:lnTo>
                  <a:pt x="648426" y="928665"/>
                </a:lnTo>
                <a:lnTo>
                  <a:pt x="537581" y="1295400"/>
                </a:lnTo>
                <a:close/>
              </a:path>
              <a:path w="1320800" h="1308100">
                <a:moveTo>
                  <a:pt x="648426" y="928665"/>
                </a:moveTo>
                <a:lnTo>
                  <a:pt x="633387" y="901700"/>
                </a:lnTo>
                <a:lnTo>
                  <a:pt x="656577" y="901700"/>
                </a:lnTo>
                <a:lnTo>
                  <a:pt x="648426" y="928665"/>
                </a:lnTo>
                <a:close/>
              </a:path>
              <a:path w="1320800" h="1308100">
                <a:moveTo>
                  <a:pt x="819924" y="1193800"/>
                </a:moveTo>
                <a:lnTo>
                  <a:pt x="796302" y="1193800"/>
                </a:lnTo>
                <a:lnTo>
                  <a:pt x="648426" y="928665"/>
                </a:lnTo>
                <a:lnTo>
                  <a:pt x="656577" y="901700"/>
                </a:lnTo>
                <a:lnTo>
                  <a:pt x="662568" y="901700"/>
                </a:lnTo>
                <a:lnTo>
                  <a:pt x="799851" y="1147843"/>
                </a:lnTo>
                <a:lnTo>
                  <a:pt x="794791" y="1181100"/>
                </a:lnTo>
                <a:lnTo>
                  <a:pt x="821779" y="1181100"/>
                </a:lnTo>
                <a:lnTo>
                  <a:pt x="819924" y="1193800"/>
                </a:lnTo>
                <a:close/>
              </a:path>
              <a:path w="1320800" h="1308100">
                <a:moveTo>
                  <a:pt x="311476" y="1062804"/>
                </a:moveTo>
                <a:lnTo>
                  <a:pt x="318148" y="1034721"/>
                </a:lnTo>
                <a:lnTo>
                  <a:pt x="468312" y="927100"/>
                </a:lnTo>
                <a:lnTo>
                  <a:pt x="482866" y="927100"/>
                </a:lnTo>
                <a:lnTo>
                  <a:pt x="484784" y="939800"/>
                </a:lnTo>
                <a:lnTo>
                  <a:pt x="462800" y="939800"/>
                </a:lnTo>
                <a:lnTo>
                  <a:pt x="465845" y="963233"/>
                </a:lnTo>
                <a:lnTo>
                  <a:pt x="311476" y="1062804"/>
                </a:lnTo>
                <a:close/>
              </a:path>
              <a:path w="1320800" h="1308100">
                <a:moveTo>
                  <a:pt x="465845" y="963233"/>
                </a:moveTo>
                <a:lnTo>
                  <a:pt x="462800" y="939800"/>
                </a:lnTo>
                <a:lnTo>
                  <a:pt x="482485" y="952500"/>
                </a:lnTo>
                <a:lnTo>
                  <a:pt x="465845" y="963233"/>
                </a:lnTo>
                <a:close/>
              </a:path>
              <a:path w="1320800" h="1308100">
                <a:moveTo>
                  <a:pt x="533742" y="1308100"/>
                </a:moveTo>
                <a:lnTo>
                  <a:pt x="509625" y="1308100"/>
                </a:lnTo>
                <a:lnTo>
                  <a:pt x="509003" y="1295400"/>
                </a:lnTo>
                <a:lnTo>
                  <a:pt x="465845" y="963233"/>
                </a:lnTo>
                <a:lnTo>
                  <a:pt x="482485" y="952500"/>
                </a:lnTo>
                <a:lnTo>
                  <a:pt x="462800" y="939800"/>
                </a:lnTo>
                <a:lnTo>
                  <a:pt x="487997" y="939800"/>
                </a:lnTo>
                <a:lnTo>
                  <a:pt x="526926" y="1239419"/>
                </a:lnTo>
                <a:lnTo>
                  <a:pt x="509460" y="1295400"/>
                </a:lnTo>
                <a:lnTo>
                  <a:pt x="537581" y="1295400"/>
                </a:lnTo>
                <a:lnTo>
                  <a:pt x="533742" y="1308100"/>
                </a:lnTo>
                <a:close/>
              </a:path>
              <a:path w="1320800" h="1308100">
                <a:moveTo>
                  <a:pt x="307923" y="1065096"/>
                </a:moveTo>
                <a:lnTo>
                  <a:pt x="291109" y="1054100"/>
                </a:lnTo>
                <a:lnTo>
                  <a:pt x="318148" y="1034721"/>
                </a:lnTo>
                <a:lnTo>
                  <a:pt x="311476" y="1062804"/>
                </a:lnTo>
                <a:lnTo>
                  <a:pt x="307923" y="1065096"/>
                </a:lnTo>
                <a:close/>
              </a:path>
              <a:path w="1320800" h="1308100">
                <a:moveTo>
                  <a:pt x="1088961" y="1092200"/>
                </a:moveTo>
                <a:lnTo>
                  <a:pt x="1078748" y="1052536"/>
                </a:lnTo>
                <a:lnTo>
                  <a:pt x="1109662" y="1079500"/>
                </a:lnTo>
                <a:lnTo>
                  <a:pt x="1088961" y="1092200"/>
                </a:lnTo>
                <a:close/>
              </a:path>
              <a:path w="1320800" h="1308100">
                <a:moveTo>
                  <a:pt x="310527" y="1066800"/>
                </a:moveTo>
                <a:lnTo>
                  <a:pt x="307923" y="1065096"/>
                </a:lnTo>
                <a:lnTo>
                  <a:pt x="311476" y="1062804"/>
                </a:lnTo>
                <a:lnTo>
                  <a:pt x="310527" y="1066800"/>
                </a:lnTo>
                <a:close/>
              </a:path>
              <a:path w="1320800" h="1308100">
                <a:moveTo>
                  <a:pt x="300151" y="1079500"/>
                </a:moveTo>
                <a:lnTo>
                  <a:pt x="294665" y="1079500"/>
                </a:lnTo>
                <a:lnTo>
                  <a:pt x="292100" y="1066800"/>
                </a:lnTo>
                <a:lnTo>
                  <a:pt x="302831" y="1066800"/>
                </a:lnTo>
                <a:lnTo>
                  <a:pt x="300151" y="1079500"/>
                </a:lnTo>
                <a:close/>
              </a:path>
              <a:path w="1320800" h="1308100">
                <a:moveTo>
                  <a:pt x="818400" y="1181100"/>
                </a:moveTo>
                <a:lnTo>
                  <a:pt x="794791" y="1181100"/>
                </a:lnTo>
                <a:lnTo>
                  <a:pt x="799851" y="1147843"/>
                </a:lnTo>
                <a:lnTo>
                  <a:pt x="818400" y="1181100"/>
                </a:lnTo>
                <a:close/>
              </a:path>
              <a:path w="1320800" h="1308100">
                <a:moveTo>
                  <a:pt x="809688" y="1206500"/>
                </a:moveTo>
                <a:lnTo>
                  <a:pt x="804481" y="1206500"/>
                </a:lnTo>
                <a:lnTo>
                  <a:pt x="802004" y="1193800"/>
                </a:lnTo>
                <a:lnTo>
                  <a:pt x="812203" y="1193800"/>
                </a:lnTo>
                <a:lnTo>
                  <a:pt x="809688" y="1206500"/>
                </a:lnTo>
                <a:close/>
              </a:path>
              <a:path w="1320800" h="1308100">
                <a:moveTo>
                  <a:pt x="534200" y="1295400"/>
                </a:moveTo>
                <a:lnTo>
                  <a:pt x="509460" y="1295400"/>
                </a:lnTo>
                <a:lnTo>
                  <a:pt x="526926" y="1239419"/>
                </a:lnTo>
                <a:lnTo>
                  <a:pt x="534200" y="1295400"/>
                </a:lnTo>
                <a:close/>
              </a:path>
            </a:pathLst>
          </a:custGeom>
          <a:solidFill>
            <a:srgbClr val="92CDDD"/>
          </a:solidFill>
        </p:spPr>
        <p:txBody>
          <a:bodyPr wrap="square" lIns="0" tIns="0" rIns="0" bIns="0" rtlCol="0"/>
          <a:lstStyle/>
          <a:p/>
        </p:txBody>
      </p:sp>
      <p:sp>
        <p:nvSpPr>
          <p:cNvPr id="25" name="object 25"/>
          <p:cNvSpPr txBox="1"/>
          <p:nvPr/>
        </p:nvSpPr>
        <p:spPr>
          <a:xfrm>
            <a:off x="10875988" y="4307084"/>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流</a:t>
            </a:r>
            <a:r>
              <a:rPr sz="2000" b="1" spc="-5" dirty="0">
                <a:solidFill>
                  <a:srgbClr val="6F2F9F"/>
                </a:solidFill>
                <a:latin typeface="宋体" panose="02010600030101010101" pitchFamily="2" charset="-122"/>
                <a:cs typeface="宋体" panose="02010600030101010101" pitchFamily="2" charset="-122"/>
              </a:rPr>
              <a:t>通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6" name="object 26"/>
          <p:cNvSpPr/>
          <p:nvPr/>
        </p:nvSpPr>
        <p:spPr>
          <a:xfrm>
            <a:off x="6436868" y="2032253"/>
            <a:ext cx="1295400" cy="1201420"/>
          </a:xfrm>
          <a:custGeom>
            <a:avLst/>
            <a:gdLst/>
            <a:ahLst/>
            <a:cxnLst/>
            <a:rect l="l" t="t" r="r" b="b"/>
            <a:pathLst>
              <a:path w="1295400" h="1201420">
                <a:moveTo>
                  <a:pt x="1054461" y="323088"/>
                </a:moveTo>
                <a:lnTo>
                  <a:pt x="647699" y="323088"/>
                </a:lnTo>
                <a:lnTo>
                  <a:pt x="871727" y="0"/>
                </a:lnTo>
                <a:lnTo>
                  <a:pt x="848867" y="297180"/>
                </a:lnTo>
                <a:lnTo>
                  <a:pt x="1070903" y="297180"/>
                </a:lnTo>
                <a:lnTo>
                  <a:pt x="1054461" y="323088"/>
                </a:lnTo>
                <a:close/>
              </a:path>
              <a:path w="1295400" h="1201420">
                <a:moveTo>
                  <a:pt x="7619" y="810768"/>
                </a:moveTo>
                <a:lnTo>
                  <a:pt x="222503" y="655320"/>
                </a:lnTo>
                <a:lnTo>
                  <a:pt x="0" y="478536"/>
                </a:lnTo>
                <a:lnTo>
                  <a:pt x="277367" y="423672"/>
                </a:lnTo>
                <a:lnTo>
                  <a:pt x="21336" y="128016"/>
                </a:lnTo>
                <a:lnTo>
                  <a:pt x="438912" y="352044"/>
                </a:lnTo>
                <a:lnTo>
                  <a:pt x="1036085" y="352044"/>
                </a:lnTo>
                <a:lnTo>
                  <a:pt x="1001267" y="406908"/>
                </a:lnTo>
                <a:lnTo>
                  <a:pt x="1264919" y="452628"/>
                </a:lnTo>
                <a:lnTo>
                  <a:pt x="1056132" y="582168"/>
                </a:lnTo>
                <a:lnTo>
                  <a:pt x="1265201" y="719328"/>
                </a:lnTo>
                <a:lnTo>
                  <a:pt x="1010412" y="719328"/>
                </a:lnTo>
                <a:lnTo>
                  <a:pt x="1025295" y="774192"/>
                </a:lnTo>
                <a:lnTo>
                  <a:pt x="339851" y="774192"/>
                </a:lnTo>
                <a:lnTo>
                  <a:pt x="7619" y="810768"/>
                </a:lnTo>
                <a:close/>
              </a:path>
              <a:path w="1295400" h="1201420">
                <a:moveTo>
                  <a:pt x="1036085" y="352044"/>
                </a:moveTo>
                <a:lnTo>
                  <a:pt x="438912" y="352044"/>
                </a:lnTo>
                <a:lnTo>
                  <a:pt x="501395" y="128016"/>
                </a:lnTo>
                <a:lnTo>
                  <a:pt x="647699" y="323088"/>
                </a:lnTo>
                <a:lnTo>
                  <a:pt x="1054461" y="323088"/>
                </a:lnTo>
                <a:lnTo>
                  <a:pt x="1036085" y="352044"/>
                </a:lnTo>
                <a:close/>
              </a:path>
              <a:path w="1295400" h="1201420">
                <a:moveTo>
                  <a:pt x="1070903" y="297180"/>
                </a:moveTo>
                <a:lnTo>
                  <a:pt x="848867" y="297180"/>
                </a:lnTo>
                <a:lnTo>
                  <a:pt x="1101851" y="248412"/>
                </a:lnTo>
                <a:lnTo>
                  <a:pt x="1070903" y="297180"/>
                </a:lnTo>
                <a:close/>
              </a:path>
              <a:path w="1295400" h="1201420">
                <a:moveTo>
                  <a:pt x="1295399" y="739140"/>
                </a:moveTo>
                <a:lnTo>
                  <a:pt x="1010412" y="719328"/>
                </a:lnTo>
                <a:lnTo>
                  <a:pt x="1265201" y="719328"/>
                </a:lnTo>
                <a:lnTo>
                  <a:pt x="1295399" y="739140"/>
                </a:lnTo>
                <a:close/>
              </a:path>
              <a:path w="1295400" h="1201420">
                <a:moveTo>
                  <a:pt x="284988" y="979932"/>
                </a:moveTo>
                <a:lnTo>
                  <a:pt x="339851" y="774192"/>
                </a:lnTo>
                <a:lnTo>
                  <a:pt x="1025295" y="774192"/>
                </a:lnTo>
                <a:lnTo>
                  <a:pt x="1033150" y="803148"/>
                </a:lnTo>
                <a:lnTo>
                  <a:pt x="841247" y="803148"/>
                </a:lnTo>
                <a:lnTo>
                  <a:pt x="836841" y="830580"/>
                </a:lnTo>
                <a:lnTo>
                  <a:pt x="630936" y="830580"/>
                </a:lnTo>
                <a:lnTo>
                  <a:pt x="618392" y="868680"/>
                </a:lnTo>
                <a:lnTo>
                  <a:pt x="463295" y="868680"/>
                </a:lnTo>
                <a:lnTo>
                  <a:pt x="284988" y="979932"/>
                </a:lnTo>
                <a:close/>
              </a:path>
              <a:path w="1295400" h="1201420">
                <a:moveTo>
                  <a:pt x="1088136" y="1005840"/>
                </a:moveTo>
                <a:lnTo>
                  <a:pt x="841247" y="803148"/>
                </a:lnTo>
                <a:lnTo>
                  <a:pt x="1033150" y="803148"/>
                </a:lnTo>
                <a:lnTo>
                  <a:pt x="1088136" y="1005840"/>
                </a:lnTo>
                <a:close/>
              </a:path>
              <a:path w="1295400" h="1201420">
                <a:moveTo>
                  <a:pt x="794003" y="1097280"/>
                </a:moveTo>
                <a:lnTo>
                  <a:pt x="630936" y="830580"/>
                </a:lnTo>
                <a:lnTo>
                  <a:pt x="836841" y="830580"/>
                </a:lnTo>
                <a:lnTo>
                  <a:pt x="794003" y="1097280"/>
                </a:lnTo>
                <a:close/>
              </a:path>
              <a:path w="1295400" h="1201420">
                <a:moveTo>
                  <a:pt x="509015" y="1200912"/>
                </a:moveTo>
                <a:lnTo>
                  <a:pt x="463295" y="868680"/>
                </a:lnTo>
                <a:lnTo>
                  <a:pt x="618392" y="868680"/>
                </a:lnTo>
                <a:lnTo>
                  <a:pt x="509015" y="1200912"/>
                </a:lnTo>
                <a:close/>
              </a:path>
            </a:pathLst>
          </a:custGeom>
          <a:solidFill>
            <a:srgbClr val="FCEADA"/>
          </a:solidFill>
        </p:spPr>
        <p:txBody>
          <a:bodyPr wrap="square" lIns="0" tIns="0" rIns="0" bIns="0" rtlCol="0"/>
          <a:lstStyle/>
          <a:p/>
        </p:txBody>
      </p:sp>
      <p:sp>
        <p:nvSpPr>
          <p:cNvPr id="27" name="object 27"/>
          <p:cNvSpPr/>
          <p:nvPr/>
        </p:nvSpPr>
        <p:spPr>
          <a:xfrm>
            <a:off x="6423825" y="2020252"/>
            <a:ext cx="1321435" cy="1224280"/>
          </a:xfrm>
          <a:custGeom>
            <a:avLst/>
            <a:gdLst/>
            <a:ahLst/>
            <a:cxnLst/>
            <a:rect l="l" t="t" r="r" b="b"/>
            <a:pathLst>
              <a:path w="1321434" h="1224279">
                <a:moveTo>
                  <a:pt x="681721" y="326389"/>
                </a:moveTo>
                <a:lnTo>
                  <a:pt x="670864" y="326389"/>
                </a:lnTo>
                <a:lnTo>
                  <a:pt x="660146" y="312211"/>
                </a:lnTo>
                <a:lnTo>
                  <a:pt x="873633" y="5079"/>
                </a:lnTo>
                <a:lnTo>
                  <a:pt x="875449" y="2539"/>
                </a:lnTo>
                <a:lnTo>
                  <a:pt x="877658" y="1269"/>
                </a:lnTo>
                <a:lnTo>
                  <a:pt x="880173" y="0"/>
                </a:lnTo>
                <a:lnTo>
                  <a:pt x="888314" y="0"/>
                </a:lnTo>
                <a:lnTo>
                  <a:pt x="896689" y="11429"/>
                </a:lnTo>
                <a:lnTo>
                  <a:pt x="871410" y="11429"/>
                </a:lnTo>
                <a:lnTo>
                  <a:pt x="867992" y="57351"/>
                </a:lnTo>
                <a:lnTo>
                  <a:pt x="681721" y="326389"/>
                </a:lnTo>
                <a:close/>
              </a:path>
              <a:path w="1321434" h="1224279">
                <a:moveTo>
                  <a:pt x="867992" y="57351"/>
                </a:moveTo>
                <a:lnTo>
                  <a:pt x="871410" y="11429"/>
                </a:lnTo>
                <a:lnTo>
                  <a:pt x="894511" y="19049"/>
                </a:lnTo>
                <a:lnTo>
                  <a:pt x="867992" y="57351"/>
                </a:lnTo>
                <a:close/>
              </a:path>
              <a:path w="1321434" h="1224279">
                <a:moveTo>
                  <a:pt x="864425" y="320039"/>
                </a:moveTo>
                <a:lnTo>
                  <a:pt x="856843" y="320039"/>
                </a:lnTo>
                <a:lnTo>
                  <a:pt x="854608" y="318769"/>
                </a:lnTo>
                <a:lnTo>
                  <a:pt x="852678" y="316229"/>
                </a:lnTo>
                <a:lnTo>
                  <a:pt x="851141" y="314959"/>
                </a:lnTo>
                <a:lnTo>
                  <a:pt x="850049" y="312419"/>
                </a:lnTo>
                <a:lnTo>
                  <a:pt x="849464" y="309879"/>
                </a:lnTo>
                <a:lnTo>
                  <a:pt x="849388" y="307339"/>
                </a:lnTo>
                <a:lnTo>
                  <a:pt x="867992" y="57351"/>
                </a:lnTo>
                <a:lnTo>
                  <a:pt x="894511" y="19049"/>
                </a:lnTo>
                <a:lnTo>
                  <a:pt x="871410" y="11429"/>
                </a:lnTo>
                <a:lnTo>
                  <a:pt x="896689" y="11429"/>
                </a:lnTo>
                <a:lnTo>
                  <a:pt x="896734" y="12699"/>
                </a:lnTo>
                <a:lnTo>
                  <a:pt x="875887" y="292824"/>
                </a:lnTo>
                <a:lnTo>
                  <a:pt x="859675" y="295909"/>
                </a:lnTo>
                <a:lnTo>
                  <a:pt x="874712" y="308609"/>
                </a:lnTo>
                <a:lnTo>
                  <a:pt x="924472" y="308609"/>
                </a:lnTo>
                <a:lnTo>
                  <a:pt x="864425" y="320039"/>
                </a:lnTo>
                <a:close/>
              </a:path>
              <a:path w="1321434" h="1224279">
                <a:moveTo>
                  <a:pt x="266805" y="427139"/>
                </a:moveTo>
                <a:lnTo>
                  <a:pt x="25247" y="147319"/>
                </a:lnTo>
                <a:lnTo>
                  <a:pt x="23710" y="146049"/>
                </a:lnTo>
                <a:lnTo>
                  <a:pt x="22669" y="143509"/>
                </a:lnTo>
                <a:lnTo>
                  <a:pt x="22199" y="140969"/>
                </a:lnTo>
                <a:lnTo>
                  <a:pt x="22288" y="137159"/>
                </a:lnTo>
                <a:lnTo>
                  <a:pt x="22948" y="134619"/>
                </a:lnTo>
                <a:lnTo>
                  <a:pt x="24155" y="132079"/>
                </a:lnTo>
                <a:lnTo>
                  <a:pt x="25857" y="130809"/>
                </a:lnTo>
                <a:lnTo>
                  <a:pt x="27952" y="128269"/>
                </a:lnTo>
                <a:lnTo>
                  <a:pt x="30365" y="126999"/>
                </a:lnTo>
                <a:lnTo>
                  <a:pt x="38366" y="126999"/>
                </a:lnTo>
                <a:lnTo>
                  <a:pt x="40868" y="128269"/>
                </a:lnTo>
                <a:lnTo>
                  <a:pt x="45602" y="130809"/>
                </a:lnTo>
                <a:lnTo>
                  <a:pt x="44475" y="130809"/>
                </a:lnTo>
                <a:lnTo>
                  <a:pt x="28854" y="151129"/>
                </a:lnTo>
                <a:lnTo>
                  <a:pt x="90632" y="184278"/>
                </a:lnTo>
                <a:lnTo>
                  <a:pt x="296634" y="422909"/>
                </a:lnTo>
                <a:lnTo>
                  <a:pt x="287820" y="422909"/>
                </a:lnTo>
                <a:lnTo>
                  <a:pt x="266805" y="427139"/>
                </a:lnTo>
                <a:close/>
              </a:path>
              <a:path w="1321434" h="1224279">
                <a:moveTo>
                  <a:pt x="465791" y="359409"/>
                </a:moveTo>
                <a:lnTo>
                  <a:pt x="439191" y="359409"/>
                </a:lnTo>
                <a:lnTo>
                  <a:pt x="457428" y="351789"/>
                </a:lnTo>
                <a:lnTo>
                  <a:pt x="443417" y="344272"/>
                </a:lnTo>
                <a:lnTo>
                  <a:pt x="501599" y="135889"/>
                </a:lnTo>
                <a:lnTo>
                  <a:pt x="511467" y="126999"/>
                </a:lnTo>
                <a:lnTo>
                  <a:pt x="517067" y="126999"/>
                </a:lnTo>
                <a:lnTo>
                  <a:pt x="519696" y="128269"/>
                </a:lnTo>
                <a:lnTo>
                  <a:pt x="522033" y="129539"/>
                </a:lnTo>
                <a:lnTo>
                  <a:pt x="523976" y="132079"/>
                </a:lnTo>
                <a:lnTo>
                  <a:pt x="532617" y="143509"/>
                </a:lnTo>
                <a:lnTo>
                  <a:pt x="526072" y="143509"/>
                </a:lnTo>
                <a:lnTo>
                  <a:pt x="503694" y="147319"/>
                </a:lnTo>
                <a:lnTo>
                  <a:pt x="519259" y="167908"/>
                </a:lnTo>
                <a:lnTo>
                  <a:pt x="465791" y="359409"/>
                </a:lnTo>
                <a:close/>
              </a:path>
              <a:path w="1321434" h="1224279">
                <a:moveTo>
                  <a:pt x="90632" y="184278"/>
                </a:moveTo>
                <a:lnTo>
                  <a:pt x="28854" y="151129"/>
                </a:lnTo>
                <a:lnTo>
                  <a:pt x="44475" y="130809"/>
                </a:lnTo>
                <a:lnTo>
                  <a:pt x="90632" y="184278"/>
                </a:lnTo>
                <a:close/>
              </a:path>
              <a:path w="1321434" h="1224279">
                <a:moveTo>
                  <a:pt x="452755" y="375919"/>
                </a:moveTo>
                <a:lnTo>
                  <a:pt x="447751" y="375919"/>
                </a:lnTo>
                <a:lnTo>
                  <a:pt x="90632" y="184278"/>
                </a:lnTo>
                <a:lnTo>
                  <a:pt x="44475" y="130809"/>
                </a:lnTo>
                <a:lnTo>
                  <a:pt x="45602" y="130809"/>
                </a:lnTo>
                <a:lnTo>
                  <a:pt x="443417" y="344272"/>
                </a:lnTo>
                <a:lnTo>
                  <a:pt x="439191" y="359409"/>
                </a:lnTo>
                <a:lnTo>
                  <a:pt x="465791" y="359409"/>
                </a:lnTo>
                <a:lnTo>
                  <a:pt x="463664" y="367029"/>
                </a:lnTo>
                <a:lnTo>
                  <a:pt x="462749" y="368299"/>
                </a:lnTo>
                <a:lnTo>
                  <a:pt x="461378" y="370839"/>
                </a:lnTo>
                <a:lnTo>
                  <a:pt x="459625" y="373379"/>
                </a:lnTo>
                <a:lnTo>
                  <a:pt x="457542" y="374649"/>
                </a:lnTo>
                <a:lnTo>
                  <a:pt x="455218" y="374649"/>
                </a:lnTo>
                <a:lnTo>
                  <a:pt x="452755" y="375919"/>
                </a:lnTo>
                <a:close/>
              </a:path>
              <a:path w="1321434" h="1224279">
                <a:moveTo>
                  <a:pt x="519259" y="167908"/>
                </a:moveTo>
                <a:lnTo>
                  <a:pt x="503694" y="147319"/>
                </a:lnTo>
                <a:lnTo>
                  <a:pt x="526072" y="143509"/>
                </a:lnTo>
                <a:lnTo>
                  <a:pt x="519259" y="167908"/>
                </a:lnTo>
                <a:close/>
              </a:path>
              <a:path w="1321434" h="1224279">
                <a:moveTo>
                  <a:pt x="664908" y="346709"/>
                </a:moveTo>
                <a:lnTo>
                  <a:pt x="657047" y="346709"/>
                </a:lnTo>
                <a:lnTo>
                  <a:pt x="654596" y="345439"/>
                </a:lnTo>
                <a:lnTo>
                  <a:pt x="652411" y="344169"/>
                </a:lnTo>
                <a:lnTo>
                  <a:pt x="650595" y="341629"/>
                </a:lnTo>
                <a:lnTo>
                  <a:pt x="519259" y="167908"/>
                </a:lnTo>
                <a:lnTo>
                  <a:pt x="526072" y="143509"/>
                </a:lnTo>
                <a:lnTo>
                  <a:pt x="532617" y="143509"/>
                </a:lnTo>
                <a:lnTo>
                  <a:pt x="660146" y="312211"/>
                </a:lnTo>
                <a:lnTo>
                  <a:pt x="650290" y="326389"/>
                </a:lnTo>
                <a:lnTo>
                  <a:pt x="681721" y="326389"/>
                </a:lnTo>
                <a:lnTo>
                  <a:pt x="671169" y="341629"/>
                </a:lnTo>
                <a:lnTo>
                  <a:pt x="669429" y="342899"/>
                </a:lnTo>
                <a:lnTo>
                  <a:pt x="667308" y="345439"/>
                </a:lnTo>
                <a:lnTo>
                  <a:pt x="664908" y="346709"/>
                </a:lnTo>
                <a:close/>
              </a:path>
              <a:path w="1321434" h="1224279">
                <a:moveTo>
                  <a:pt x="924472" y="308609"/>
                </a:moveTo>
                <a:lnTo>
                  <a:pt x="874712" y="308609"/>
                </a:lnTo>
                <a:lnTo>
                  <a:pt x="875887" y="292824"/>
                </a:lnTo>
                <a:lnTo>
                  <a:pt x="1113205" y="247649"/>
                </a:lnTo>
                <a:lnTo>
                  <a:pt x="1115872" y="246379"/>
                </a:lnTo>
                <a:lnTo>
                  <a:pt x="1118527" y="247649"/>
                </a:lnTo>
                <a:lnTo>
                  <a:pt x="1121054" y="247649"/>
                </a:lnTo>
                <a:lnTo>
                  <a:pt x="1123340" y="250189"/>
                </a:lnTo>
                <a:lnTo>
                  <a:pt x="1125270" y="251459"/>
                </a:lnTo>
                <a:lnTo>
                  <a:pt x="1126026" y="252729"/>
                </a:lnTo>
                <a:lnTo>
                  <a:pt x="1104861" y="252729"/>
                </a:lnTo>
                <a:lnTo>
                  <a:pt x="1089320" y="277230"/>
                </a:lnTo>
                <a:lnTo>
                  <a:pt x="924472" y="308609"/>
                </a:lnTo>
                <a:close/>
              </a:path>
              <a:path w="1321434" h="1224279">
                <a:moveTo>
                  <a:pt x="1089320" y="277230"/>
                </a:moveTo>
                <a:lnTo>
                  <a:pt x="1104861" y="252729"/>
                </a:lnTo>
                <a:lnTo>
                  <a:pt x="1117955" y="271779"/>
                </a:lnTo>
                <a:lnTo>
                  <a:pt x="1089320" y="277230"/>
                </a:lnTo>
                <a:close/>
              </a:path>
              <a:path w="1321434" h="1224279">
                <a:moveTo>
                  <a:pt x="1244053" y="470633"/>
                </a:moveTo>
                <a:lnTo>
                  <a:pt x="1012723" y="430529"/>
                </a:lnTo>
                <a:lnTo>
                  <a:pt x="1010069" y="430529"/>
                </a:lnTo>
                <a:lnTo>
                  <a:pt x="1007630" y="429259"/>
                </a:lnTo>
                <a:lnTo>
                  <a:pt x="1005547" y="426719"/>
                </a:lnTo>
                <a:lnTo>
                  <a:pt x="1003909" y="424179"/>
                </a:lnTo>
                <a:lnTo>
                  <a:pt x="1002791" y="421639"/>
                </a:lnTo>
                <a:lnTo>
                  <a:pt x="1002245" y="419099"/>
                </a:lnTo>
                <a:lnTo>
                  <a:pt x="1002296" y="416559"/>
                </a:lnTo>
                <a:lnTo>
                  <a:pt x="1002944" y="414019"/>
                </a:lnTo>
                <a:lnTo>
                  <a:pt x="1004163" y="411479"/>
                </a:lnTo>
                <a:lnTo>
                  <a:pt x="1089320" y="277230"/>
                </a:lnTo>
                <a:lnTo>
                  <a:pt x="1117955" y="271779"/>
                </a:lnTo>
                <a:lnTo>
                  <a:pt x="1104861" y="252729"/>
                </a:lnTo>
                <a:lnTo>
                  <a:pt x="1126026" y="252729"/>
                </a:lnTo>
                <a:lnTo>
                  <a:pt x="1126782" y="253999"/>
                </a:lnTo>
                <a:lnTo>
                  <a:pt x="1127785" y="256539"/>
                </a:lnTo>
                <a:lnTo>
                  <a:pt x="1128255" y="259079"/>
                </a:lnTo>
                <a:lnTo>
                  <a:pt x="1128153" y="261619"/>
                </a:lnTo>
                <a:lnTo>
                  <a:pt x="1127493" y="264159"/>
                </a:lnTo>
                <a:lnTo>
                  <a:pt x="1126312" y="266699"/>
                </a:lnTo>
                <a:lnTo>
                  <a:pt x="1037697" y="406399"/>
                </a:lnTo>
                <a:lnTo>
                  <a:pt x="1017054" y="406399"/>
                </a:lnTo>
                <a:lnTo>
                  <a:pt x="1025613" y="425449"/>
                </a:lnTo>
                <a:lnTo>
                  <a:pt x="1126940" y="425449"/>
                </a:lnTo>
                <a:lnTo>
                  <a:pt x="1280782" y="452119"/>
                </a:lnTo>
                <a:lnTo>
                  <a:pt x="1283462" y="452119"/>
                </a:lnTo>
                <a:lnTo>
                  <a:pt x="1285900" y="453389"/>
                </a:lnTo>
                <a:lnTo>
                  <a:pt x="1271930" y="453389"/>
                </a:lnTo>
                <a:lnTo>
                  <a:pt x="1244053" y="470633"/>
                </a:lnTo>
                <a:close/>
              </a:path>
              <a:path w="1321434" h="1224279">
                <a:moveTo>
                  <a:pt x="874712" y="308609"/>
                </a:moveTo>
                <a:lnTo>
                  <a:pt x="859675" y="295909"/>
                </a:lnTo>
                <a:lnTo>
                  <a:pt x="875887" y="292824"/>
                </a:lnTo>
                <a:lnTo>
                  <a:pt x="874712" y="308609"/>
                </a:lnTo>
                <a:close/>
              </a:path>
              <a:path w="1321434" h="1224279">
                <a:moveTo>
                  <a:pt x="670864" y="326389"/>
                </a:moveTo>
                <a:lnTo>
                  <a:pt x="650290" y="326389"/>
                </a:lnTo>
                <a:lnTo>
                  <a:pt x="660146" y="312211"/>
                </a:lnTo>
                <a:lnTo>
                  <a:pt x="670864" y="326389"/>
                </a:lnTo>
                <a:close/>
              </a:path>
              <a:path w="1321434" h="1224279">
                <a:moveTo>
                  <a:pt x="439191" y="359409"/>
                </a:moveTo>
                <a:lnTo>
                  <a:pt x="443417" y="344272"/>
                </a:lnTo>
                <a:lnTo>
                  <a:pt x="457428" y="351789"/>
                </a:lnTo>
                <a:lnTo>
                  <a:pt x="439191" y="359409"/>
                </a:lnTo>
                <a:close/>
              </a:path>
              <a:path w="1321434" h="1224279">
                <a:moveTo>
                  <a:pt x="1025613" y="425449"/>
                </a:moveTo>
                <a:lnTo>
                  <a:pt x="1017054" y="406399"/>
                </a:lnTo>
                <a:lnTo>
                  <a:pt x="1035652" y="409624"/>
                </a:lnTo>
                <a:lnTo>
                  <a:pt x="1025613" y="425449"/>
                </a:lnTo>
                <a:close/>
              </a:path>
              <a:path w="1321434" h="1224279">
                <a:moveTo>
                  <a:pt x="1035652" y="409624"/>
                </a:moveTo>
                <a:lnTo>
                  <a:pt x="1017054" y="406399"/>
                </a:lnTo>
                <a:lnTo>
                  <a:pt x="1037697" y="406399"/>
                </a:lnTo>
                <a:lnTo>
                  <a:pt x="1035652" y="409624"/>
                </a:lnTo>
                <a:close/>
              </a:path>
              <a:path w="1321434" h="1224279">
                <a:moveTo>
                  <a:pt x="1126940" y="425449"/>
                </a:moveTo>
                <a:lnTo>
                  <a:pt x="1025613" y="425449"/>
                </a:lnTo>
                <a:lnTo>
                  <a:pt x="1035652" y="409624"/>
                </a:lnTo>
                <a:lnTo>
                  <a:pt x="1126940" y="425449"/>
                </a:lnTo>
                <a:close/>
              </a:path>
              <a:path w="1321434" h="1224279">
                <a:moveTo>
                  <a:pt x="280695" y="443229"/>
                </a:moveTo>
                <a:lnTo>
                  <a:pt x="266805" y="427139"/>
                </a:lnTo>
                <a:lnTo>
                  <a:pt x="287820" y="422909"/>
                </a:lnTo>
                <a:lnTo>
                  <a:pt x="280695" y="443229"/>
                </a:lnTo>
                <a:close/>
              </a:path>
              <a:path w="1321434" h="1224279">
                <a:moveTo>
                  <a:pt x="299618" y="443229"/>
                </a:moveTo>
                <a:lnTo>
                  <a:pt x="280695" y="443229"/>
                </a:lnTo>
                <a:lnTo>
                  <a:pt x="287820" y="422909"/>
                </a:lnTo>
                <a:lnTo>
                  <a:pt x="296634" y="422909"/>
                </a:lnTo>
                <a:lnTo>
                  <a:pt x="299923" y="426719"/>
                </a:lnTo>
                <a:lnTo>
                  <a:pt x="301434" y="429259"/>
                </a:lnTo>
                <a:lnTo>
                  <a:pt x="302463" y="431799"/>
                </a:lnTo>
                <a:lnTo>
                  <a:pt x="302958" y="434339"/>
                </a:lnTo>
                <a:lnTo>
                  <a:pt x="302920" y="436879"/>
                </a:lnTo>
                <a:lnTo>
                  <a:pt x="302323" y="439419"/>
                </a:lnTo>
                <a:lnTo>
                  <a:pt x="301205" y="441959"/>
                </a:lnTo>
                <a:lnTo>
                  <a:pt x="299618" y="443229"/>
                </a:lnTo>
                <a:close/>
              </a:path>
              <a:path w="1321434" h="1224279">
                <a:moveTo>
                  <a:pt x="214891" y="665231"/>
                </a:moveTo>
                <a:lnTo>
                  <a:pt x="4813" y="500379"/>
                </a:lnTo>
                <a:lnTo>
                  <a:pt x="2921" y="499109"/>
                </a:lnTo>
                <a:lnTo>
                  <a:pt x="1460" y="496569"/>
                </a:lnTo>
                <a:lnTo>
                  <a:pt x="469" y="494029"/>
                </a:lnTo>
                <a:lnTo>
                  <a:pt x="0" y="491489"/>
                </a:lnTo>
                <a:lnTo>
                  <a:pt x="63" y="488949"/>
                </a:lnTo>
                <a:lnTo>
                  <a:pt x="673" y="486409"/>
                </a:lnTo>
                <a:lnTo>
                  <a:pt x="1803" y="483869"/>
                </a:lnTo>
                <a:lnTo>
                  <a:pt x="3390" y="482599"/>
                </a:lnTo>
                <a:lnTo>
                  <a:pt x="5372" y="480059"/>
                </a:lnTo>
                <a:lnTo>
                  <a:pt x="7658" y="478789"/>
                </a:lnTo>
                <a:lnTo>
                  <a:pt x="10172" y="478789"/>
                </a:lnTo>
                <a:lnTo>
                  <a:pt x="266805" y="427139"/>
                </a:lnTo>
                <a:lnTo>
                  <a:pt x="280695" y="443229"/>
                </a:lnTo>
                <a:lnTo>
                  <a:pt x="299618" y="443229"/>
                </a:lnTo>
                <a:lnTo>
                  <a:pt x="297624" y="445769"/>
                </a:lnTo>
                <a:lnTo>
                  <a:pt x="295325" y="447039"/>
                </a:lnTo>
                <a:lnTo>
                  <a:pt x="292798" y="447039"/>
                </a:lnTo>
                <a:lnTo>
                  <a:pt x="128734" y="480059"/>
                </a:lnTo>
                <a:lnTo>
                  <a:pt x="20510" y="480059"/>
                </a:lnTo>
                <a:lnTo>
                  <a:pt x="15151" y="502919"/>
                </a:lnTo>
                <a:lnTo>
                  <a:pt x="49432" y="502919"/>
                </a:lnTo>
                <a:lnTo>
                  <a:pt x="242245" y="655319"/>
                </a:lnTo>
                <a:lnTo>
                  <a:pt x="228549" y="655319"/>
                </a:lnTo>
                <a:lnTo>
                  <a:pt x="214891" y="665231"/>
                </a:lnTo>
                <a:close/>
              </a:path>
              <a:path w="1321434" h="1224279">
                <a:moveTo>
                  <a:pt x="1276451" y="476249"/>
                </a:moveTo>
                <a:lnTo>
                  <a:pt x="1244053" y="470633"/>
                </a:lnTo>
                <a:lnTo>
                  <a:pt x="1271930" y="453389"/>
                </a:lnTo>
                <a:lnTo>
                  <a:pt x="1276451" y="476249"/>
                </a:lnTo>
                <a:close/>
              </a:path>
              <a:path w="1321434" h="1224279">
                <a:moveTo>
                  <a:pt x="1283263" y="476249"/>
                </a:moveTo>
                <a:lnTo>
                  <a:pt x="1276451" y="476249"/>
                </a:lnTo>
                <a:lnTo>
                  <a:pt x="1271930" y="453389"/>
                </a:lnTo>
                <a:lnTo>
                  <a:pt x="1285900" y="453389"/>
                </a:lnTo>
                <a:lnTo>
                  <a:pt x="1287995" y="455929"/>
                </a:lnTo>
                <a:lnTo>
                  <a:pt x="1289634" y="457199"/>
                </a:lnTo>
                <a:lnTo>
                  <a:pt x="1290751" y="459739"/>
                </a:lnTo>
                <a:lnTo>
                  <a:pt x="1291272" y="463549"/>
                </a:lnTo>
                <a:lnTo>
                  <a:pt x="1291196" y="466089"/>
                </a:lnTo>
                <a:lnTo>
                  <a:pt x="1290523" y="468629"/>
                </a:lnTo>
                <a:lnTo>
                  <a:pt x="1289265" y="471169"/>
                </a:lnTo>
                <a:lnTo>
                  <a:pt x="1287500" y="473709"/>
                </a:lnTo>
                <a:lnTo>
                  <a:pt x="1285316" y="474979"/>
                </a:lnTo>
                <a:lnTo>
                  <a:pt x="1283263" y="476249"/>
                </a:lnTo>
                <a:close/>
              </a:path>
              <a:path w="1321434" h="1224279">
                <a:moveTo>
                  <a:pt x="1315872" y="760729"/>
                </a:moveTo>
                <a:lnTo>
                  <a:pt x="1301864" y="760729"/>
                </a:lnTo>
                <a:lnTo>
                  <a:pt x="1309662" y="737869"/>
                </a:lnTo>
                <a:lnTo>
                  <a:pt x="1261918" y="734687"/>
                </a:lnTo>
                <a:lnTo>
                  <a:pt x="1062253" y="604519"/>
                </a:lnTo>
                <a:lnTo>
                  <a:pt x="1060272" y="603249"/>
                </a:lnTo>
                <a:lnTo>
                  <a:pt x="1058646" y="600709"/>
                </a:lnTo>
                <a:lnTo>
                  <a:pt x="1057452" y="599439"/>
                </a:lnTo>
                <a:lnTo>
                  <a:pt x="1056728" y="596899"/>
                </a:lnTo>
                <a:lnTo>
                  <a:pt x="1056500" y="594359"/>
                </a:lnTo>
                <a:lnTo>
                  <a:pt x="1056779" y="591819"/>
                </a:lnTo>
                <a:lnTo>
                  <a:pt x="1244053" y="470633"/>
                </a:lnTo>
                <a:lnTo>
                  <a:pt x="1276451" y="476249"/>
                </a:lnTo>
                <a:lnTo>
                  <a:pt x="1283263" y="476249"/>
                </a:lnTo>
                <a:lnTo>
                  <a:pt x="1110797" y="582929"/>
                </a:lnTo>
                <a:lnTo>
                  <a:pt x="1076134" y="582929"/>
                </a:lnTo>
                <a:lnTo>
                  <a:pt x="1075893" y="604519"/>
                </a:lnTo>
                <a:lnTo>
                  <a:pt x="1109251" y="604519"/>
                </a:lnTo>
                <a:lnTo>
                  <a:pt x="1315745" y="739139"/>
                </a:lnTo>
                <a:lnTo>
                  <a:pt x="1321435" y="751839"/>
                </a:lnTo>
                <a:lnTo>
                  <a:pt x="1320850" y="754379"/>
                </a:lnTo>
                <a:lnTo>
                  <a:pt x="1319682" y="756919"/>
                </a:lnTo>
                <a:lnTo>
                  <a:pt x="1317993" y="759459"/>
                </a:lnTo>
                <a:lnTo>
                  <a:pt x="1315872" y="760729"/>
                </a:lnTo>
                <a:close/>
              </a:path>
              <a:path w="1321434" h="1224279">
                <a:moveTo>
                  <a:pt x="15151" y="502919"/>
                </a:moveTo>
                <a:lnTo>
                  <a:pt x="20510" y="480059"/>
                </a:lnTo>
                <a:lnTo>
                  <a:pt x="42474" y="497420"/>
                </a:lnTo>
                <a:lnTo>
                  <a:pt x="15151" y="502919"/>
                </a:lnTo>
                <a:close/>
              </a:path>
              <a:path w="1321434" h="1224279">
                <a:moveTo>
                  <a:pt x="42474" y="497420"/>
                </a:moveTo>
                <a:lnTo>
                  <a:pt x="20510" y="480059"/>
                </a:lnTo>
                <a:lnTo>
                  <a:pt x="128734" y="480059"/>
                </a:lnTo>
                <a:lnTo>
                  <a:pt x="42474" y="497420"/>
                </a:lnTo>
                <a:close/>
              </a:path>
              <a:path w="1321434" h="1224279">
                <a:moveTo>
                  <a:pt x="49432" y="502919"/>
                </a:moveTo>
                <a:lnTo>
                  <a:pt x="15151" y="502919"/>
                </a:lnTo>
                <a:lnTo>
                  <a:pt x="42474" y="497420"/>
                </a:lnTo>
                <a:lnTo>
                  <a:pt x="49432" y="502919"/>
                </a:lnTo>
                <a:close/>
              </a:path>
              <a:path w="1321434" h="1224279">
                <a:moveTo>
                  <a:pt x="1075893" y="604519"/>
                </a:moveTo>
                <a:lnTo>
                  <a:pt x="1076134" y="582929"/>
                </a:lnTo>
                <a:lnTo>
                  <a:pt x="1093010" y="593931"/>
                </a:lnTo>
                <a:lnTo>
                  <a:pt x="1075893" y="604519"/>
                </a:lnTo>
                <a:close/>
              </a:path>
              <a:path w="1321434" h="1224279">
                <a:moveTo>
                  <a:pt x="1093010" y="593931"/>
                </a:moveTo>
                <a:lnTo>
                  <a:pt x="1076134" y="582929"/>
                </a:lnTo>
                <a:lnTo>
                  <a:pt x="1110797" y="582929"/>
                </a:lnTo>
                <a:lnTo>
                  <a:pt x="1093010" y="593931"/>
                </a:lnTo>
                <a:close/>
              </a:path>
              <a:path w="1321434" h="1224279">
                <a:moveTo>
                  <a:pt x="1109251" y="604519"/>
                </a:moveTo>
                <a:lnTo>
                  <a:pt x="1075893" y="604519"/>
                </a:lnTo>
                <a:lnTo>
                  <a:pt x="1093010" y="593931"/>
                </a:lnTo>
                <a:lnTo>
                  <a:pt x="1109251" y="604519"/>
                </a:lnTo>
                <a:close/>
              </a:path>
              <a:path w="1321434" h="1224279">
                <a:moveTo>
                  <a:pt x="228155" y="675639"/>
                </a:moveTo>
                <a:lnTo>
                  <a:pt x="214891" y="665231"/>
                </a:lnTo>
                <a:lnTo>
                  <a:pt x="228549" y="655319"/>
                </a:lnTo>
                <a:lnTo>
                  <a:pt x="228155" y="675639"/>
                </a:lnTo>
                <a:close/>
              </a:path>
              <a:path w="1321434" h="1224279">
                <a:moveTo>
                  <a:pt x="244430" y="675639"/>
                </a:moveTo>
                <a:lnTo>
                  <a:pt x="228155" y="675639"/>
                </a:lnTo>
                <a:lnTo>
                  <a:pt x="228549" y="655319"/>
                </a:lnTo>
                <a:lnTo>
                  <a:pt x="242245" y="655319"/>
                </a:lnTo>
                <a:lnTo>
                  <a:pt x="243852" y="656589"/>
                </a:lnTo>
                <a:lnTo>
                  <a:pt x="245719" y="657859"/>
                </a:lnTo>
                <a:lnTo>
                  <a:pt x="247180" y="660399"/>
                </a:lnTo>
                <a:lnTo>
                  <a:pt x="248183" y="662939"/>
                </a:lnTo>
                <a:lnTo>
                  <a:pt x="248607" y="665231"/>
                </a:lnTo>
                <a:lnTo>
                  <a:pt x="248615" y="668019"/>
                </a:lnTo>
                <a:lnTo>
                  <a:pt x="248031" y="670559"/>
                </a:lnTo>
                <a:lnTo>
                  <a:pt x="246951" y="673099"/>
                </a:lnTo>
                <a:lnTo>
                  <a:pt x="245402" y="674369"/>
                </a:lnTo>
                <a:lnTo>
                  <a:pt x="244430" y="675639"/>
                </a:lnTo>
                <a:close/>
              </a:path>
              <a:path w="1321434" h="1224279">
                <a:moveTo>
                  <a:pt x="22136" y="835659"/>
                </a:moveTo>
                <a:lnTo>
                  <a:pt x="19367" y="835659"/>
                </a:lnTo>
                <a:lnTo>
                  <a:pt x="16662" y="834389"/>
                </a:lnTo>
                <a:lnTo>
                  <a:pt x="8089" y="821689"/>
                </a:lnTo>
                <a:lnTo>
                  <a:pt x="8585" y="819149"/>
                </a:lnTo>
                <a:lnTo>
                  <a:pt x="9652" y="816609"/>
                </a:lnTo>
                <a:lnTo>
                  <a:pt x="11252" y="814069"/>
                </a:lnTo>
                <a:lnTo>
                  <a:pt x="13296" y="811529"/>
                </a:lnTo>
                <a:lnTo>
                  <a:pt x="214891" y="665231"/>
                </a:lnTo>
                <a:lnTo>
                  <a:pt x="228155" y="675639"/>
                </a:lnTo>
                <a:lnTo>
                  <a:pt x="244430" y="675639"/>
                </a:lnTo>
                <a:lnTo>
                  <a:pt x="243459" y="676909"/>
                </a:lnTo>
                <a:lnTo>
                  <a:pt x="66997" y="804977"/>
                </a:lnTo>
                <a:lnTo>
                  <a:pt x="19380" y="810259"/>
                </a:lnTo>
                <a:lnTo>
                  <a:pt x="28219" y="833119"/>
                </a:lnTo>
                <a:lnTo>
                  <a:pt x="45029" y="833119"/>
                </a:lnTo>
                <a:lnTo>
                  <a:pt x="22136" y="835659"/>
                </a:lnTo>
                <a:close/>
              </a:path>
              <a:path w="1321434" h="1224279">
                <a:moveTo>
                  <a:pt x="1113688" y="1021079"/>
                </a:moveTo>
                <a:lnTo>
                  <a:pt x="1089228" y="1021079"/>
                </a:lnTo>
                <a:lnTo>
                  <a:pt x="1109510" y="1007109"/>
                </a:lnTo>
                <a:lnTo>
                  <a:pt x="1078487" y="981801"/>
                </a:lnTo>
                <a:lnTo>
                  <a:pt x="1010742" y="734059"/>
                </a:lnTo>
                <a:lnTo>
                  <a:pt x="1010310" y="731519"/>
                </a:lnTo>
                <a:lnTo>
                  <a:pt x="1010450" y="728979"/>
                </a:lnTo>
                <a:lnTo>
                  <a:pt x="1011135" y="726439"/>
                </a:lnTo>
                <a:lnTo>
                  <a:pt x="1012367" y="723899"/>
                </a:lnTo>
                <a:lnTo>
                  <a:pt x="1014069" y="722629"/>
                </a:lnTo>
                <a:lnTo>
                  <a:pt x="1016165" y="720089"/>
                </a:lnTo>
                <a:lnTo>
                  <a:pt x="1018565" y="718819"/>
                </a:lnTo>
                <a:lnTo>
                  <a:pt x="1023848" y="718819"/>
                </a:lnTo>
                <a:lnTo>
                  <a:pt x="1157228" y="727709"/>
                </a:lnTo>
                <a:lnTo>
                  <a:pt x="1035240" y="727709"/>
                </a:lnTo>
                <a:lnTo>
                  <a:pt x="1022134" y="744219"/>
                </a:lnTo>
                <a:lnTo>
                  <a:pt x="1040104" y="745417"/>
                </a:lnTo>
                <a:lnTo>
                  <a:pt x="1113726" y="1013459"/>
                </a:lnTo>
                <a:lnTo>
                  <a:pt x="1114158" y="1015999"/>
                </a:lnTo>
                <a:lnTo>
                  <a:pt x="1114031" y="1019809"/>
                </a:lnTo>
                <a:lnTo>
                  <a:pt x="1113688" y="1021079"/>
                </a:lnTo>
                <a:close/>
              </a:path>
              <a:path w="1321434" h="1224279">
                <a:moveTo>
                  <a:pt x="1040104" y="745417"/>
                </a:moveTo>
                <a:lnTo>
                  <a:pt x="1022134" y="744219"/>
                </a:lnTo>
                <a:lnTo>
                  <a:pt x="1035240" y="727709"/>
                </a:lnTo>
                <a:lnTo>
                  <a:pt x="1040104" y="745417"/>
                </a:lnTo>
                <a:close/>
              </a:path>
              <a:path w="1321434" h="1224279">
                <a:moveTo>
                  <a:pt x="1310716" y="763269"/>
                </a:moveTo>
                <a:lnTo>
                  <a:pt x="1307947" y="763269"/>
                </a:lnTo>
                <a:lnTo>
                  <a:pt x="1040104" y="745417"/>
                </a:lnTo>
                <a:lnTo>
                  <a:pt x="1035240" y="727709"/>
                </a:lnTo>
                <a:lnTo>
                  <a:pt x="1157228" y="727709"/>
                </a:lnTo>
                <a:lnTo>
                  <a:pt x="1261918" y="734687"/>
                </a:lnTo>
                <a:lnTo>
                  <a:pt x="1301864" y="760729"/>
                </a:lnTo>
                <a:lnTo>
                  <a:pt x="1315872" y="760729"/>
                </a:lnTo>
                <a:lnTo>
                  <a:pt x="1313408" y="761999"/>
                </a:lnTo>
                <a:lnTo>
                  <a:pt x="1310716" y="763269"/>
                </a:lnTo>
                <a:close/>
              </a:path>
              <a:path w="1321434" h="1224279">
                <a:moveTo>
                  <a:pt x="1301864" y="760729"/>
                </a:moveTo>
                <a:lnTo>
                  <a:pt x="1261918" y="734687"/>
                </a:lnTo>
                <a:lnTo>
                  <a:pt x="1309662" y="737869"/>
                </a:lnTo>
                <a:lnTo>
                  <a:pt x="1301864" y="760729"/>
                </a:lnTo>
                <a:close/>
              </a:path>
              <a:path w="1321434" h="1224279">
                <a:moveTo>
                  <a:pt x="45029" y="833119"/>
                </a:moveTo>
                <a:lnTo>
                  <a:pt x="28219" y="833119"/>
                </a:lnTo>
                <a:lnTo>
                  <a:pt x="66997" y="804977"/>
                </a:lnTo>
                <a:lnTo>
                  <a:pt x="351345" y="773429"/>
                </a:lnTo>
                <a:lnTo>
                  <a:pt x="354076" y="773429"/>
                </a:lnTo>
                <a:lnTo>
                  <a:pt x="365226" y="783589"/>
                </a:lnTo>
                <a:lnTo>
                  <a:pt x="340436" y="783589"/>
                </a:lnTo>
                <a:lnTo>
                  <a:pt x="335851" y="800853"/>
                </a:lnTo>
                <a:lnTo>
                  <a:pt x="45029" y="833119"/>
                </a:lnTo>
                <a:close/>
              </a:path>
              <a:path w="1321434" h="1224279">
                <a:moveTo>
                  <a:pt x="335851" y="800853"/>
                </a:moveTo>
                <a:lnTo>
                  <a:pt x="340436" y="783589"/>
                </a:lnTo>
                <a:lnTo>
                  <a:pt x="354088" y="798829"/>
                </a:lnTo>
                <a:lnTo>
                  <a:pt x="335851" y="800853"/>
                </a:lnTo>
                <a:close/>
              </a:path>
              <a:path w="1321434" h="1224279">
                <a:moveTo>
                  <a:pt x="302653" y="1003299"/>
                </a:moveTo>
                <a:lnTo>
                  <a:pt x="294525" y="1003299"/>
                </a:lnTo>
                <a:lnTo>
                  <a:pt x="292011" y="1002029"/>
                </a:lnTo>
                <a:lnTo>
                  <a:pt x="289801" y="999489"/>
                </a:lnTo>
                <a:lnTo>
                  <a:pt x="287997" y="998219"/>
                </a:lnTo>
                <a:lnTo>
                  <a:pt x="286677" y="995679"/>
                </a:lnTo>
                <a:lnTo>
                  <a:pt x="285902" y="993139"/>
                </a:lnTo>
                <a:lnTo>
                  <a:pt x="285724" y="990599"/>
                </a:lnTo>
                <a:lnTo>
                  <a:pt x="286131" y="988059"/>
                </a:lnTo>
                <a:lnTo>
                  <a:pt x="335851" y="800853"/>
                </a:lnTo>
                <a:lnTo>
                  <a:pt x="354088" y="798829"/>
                </a:lnTo>
                <a:lnTo>
                  <a:pt x="340436" y="783589"/>
                </a:lnTo>
                <a:lnTo>
                  <a:pt x="365226" y="783589"/>
                </a:lnTo>
                <a:lnTo>
                  <a:pt x="365404" y="787399"/>
                </a:lnTo>
                <a:lnTo>
                  <a:pt x="364985" y="789939"/>
                </a:lnTo>
                <a:lnTo>
                  <a:pt x="318895" y="963477"/>
                </a:lnTo>
                <a:lnTo>
                  <a:pt x="291693" y="980439"/>
                </a:lnTo>
                <a:lnTo>
                  <a:pt x="310680" y="994409"/>
                </a:lnTo>
                <a:lnTo>
                  <a:pt x="317351" y="994409"/>
                </a:lnTo>
                <a:lnTo>
                  <a:pt x="305130" y="1002029"/>
                </a:lnTo>
                <a:lnTo>
                  <a:pt x="302653" y="1003299"/>
                </a:lnTo>
                <a:close/>
              </a:path>
              <a:path w="1321434" h="1224279">
                <a:moveTo>
                  <a:pt x="820717" y="1106169"/>
                </a:moveTo>
                <a:lnTo>
                  <a:pt x="795020" y="1106169"/>
                </a:lnTo>
                <a:lnTo>
                  <a:pt x="818400" y="1102359"/>
                </a:lnTo>
                <a:lnTo>
                  <a:pt x="800306" y="1072739"/>
                </a:lnTo>
                <a:lnTo>
                  <a:pt x="841413" y="812799"/>
                </a:lnTo>
                <a:lnTo>
                  <a:pt x="851992" y="802639"/>
                </a:lnTo>
                <a:lnTo>
                  <a:pt x="857275" y="802639"/>
                </a:lnTo>
                <a:lnTo>
                  <a:pt x="859764" y="803909"/>
                </a:lnTo>
                <a:lnTo>
                  <a:pt x="861987" y="805179"/>
                </a:lnTo>
                <a:lnTo>
                  <a:pt x="875997" y="816609"/>
                </a:lnTo>
                <a:lnTo>
                  <a:pt x="866495" y="816609"/>
                </a:lnTo>
                <a:lnTo>
                  <a:pt x="845921" y="825499"/>
                </a:lnTo>
                <a:lnTo>
                  <a:pt x="862900" y="839351"/>
                </a:lnTo>
                <a:lnTo>
                  <a:pt x="820717" y="1106169"/>
                </a:lnTo>
                <a:close/>
              </a:path>
              <a:path w="1321434" h="1224279">
                <a:moveTo>
                  <a:pt x="28219" y="833119"/>
                </a:moveTo>
                <a:lnTo>
                  <a:pt x="19380" y="810259"/>
                </a:lnTo>
                <a:lnTo>
                  <a:pt x="66997" y="804977"/>
                </a:lnTo>
                <a:lnTo>
                  <a:pt x="28219" y="833119"/>
                </a:lnTo>
                <a:close/>
              </a:path>
              <a:path w="1321434" h="1224279">
                <a:moveTo>
                  <a:pt x="862900" y="839351"/>
                </a:moveTo>
                <a:lnTo>
                  <a:pt x="845921" y="825499"/>
                </a:lnTo>
                <a:lnTo>
                  <a:pt x="866495" y="816609"/>
                </a:lnTo>
                <a:lnTo>
                  <a:pt x="862900" y="839351"/>
                </a:lnTo>
                <a:close/>
              </a:path>
              <a:path w="1321434" h="1224279">
                <a:moveTo>
                  <a:pt x="1103452" y="1029969"/>
                </a:moveTo>
                <a:lnTo>
                  <a:pt x="1098168" y="1029969"/>
                </a:lnTo>
                <a:lnTo>
                  <a:pt x="1095679" y="1028699"/>
                </a:lnTo>
                <a:lnTo>
                  <a:pt x="1093444" y="1027429"/>
                </a:lnTo>
                <a:lnTo>
                  <a:pt x="862900" y="839351"/>
                </a:lnTo>
                <a:lnTo>
                  <a:pt x="866495" y="816609"/>
                </a:lnTo>
                <a:lnTo>
                  <a:pt x="875997" y="816609"/>
                </a:lnTo>
                <a:lnTo>
                  <a:pt x="1078487" y="981801"/>
                </a:lnTo>
                <a:lnTo>
                  <a:pt x="1089228" y="1021079"/>
                </a:lnTo>
                <a:lnTo>
                  <a:pt x="1113688" y="1021079"/>
                </a:lnTo>
                <a:lnTo>
                  <a:pt x="1113345" y="1022349"/>
                </a:lnTo>
                <a:lnTo>
                  <a:pt x="1112151" y="1023619"/>
                </a:lnTo>
                <a:lnTo>
                  <a:pt x="1110475" y="1026159"/>
                </a:lnTo>
                <a:lnTo>
                  <a:pt x="1108405" y="1027429"/>
                </a:lnTo>
                <a:lnTo>
                  <a:pt x="1106030" y="1028699"/>
                </a:lnTo>
                <a:lnTo>
                  <a:pt x="1103452" y="1029969"/>
                </a:lnTo>
                <a:close/>
              </a:path>
              <a:path w="1321434" h="1224279">
                <a:moveTo>
                  <a:pt x="535973" y="1210309"/>
                </a:moveTo>
                <a:lnTo>
                  <a:pt x="534390" y="1210309"/>
                </a:lnTo>
                <a:lnTo>
                  <a:pt x="526865" y="1156321"/>
                </a:lnTo>
                <a:lnTo>
                  <a:pt x="632599" y="838199"/>
                </a:lnTo>
                <a:lnTo>
                  <a:pt x="641908" y="829309"/>
                </a:lnTo>
                <a:lnTo>
                  <a:pt x="647128" y="829309"/>
                </a:lnTo>
                <a:lnTo>
                  <a:pt x="661691" y="845819"/>
                </a:lnTo>
                <a:lnTo>
                  <a:pt x="656704" y="845819"/>
                </a:lnTo>
                <a:lnTo>
                  <a:pt x="633806" y="848359"/>
                </a:lnTo>
                <a:lnTo>
                  <a:pt x="648107" y="871772"/>
                </a:lnTo>
                <a:lnTo>
                  <a:pt x="535973" y="1210309"/>
                </a:lnTo>
                <a:close/>
              </a:path>
              <a:path w="1321434" h="1224279">
                <a:moveTo>
                  <a:pt x="648107" y="871772"/>
                </a:moveTo>
                <a:lnTo>
                  <a:pt x="633806" y="848359"/>
                </a:lnTo>
                <a:lnTo>
                  <a:pt x="656704" y="845819"/>
                </a:lnTo>
                <a:lnTo>
                  <a:pt x="648107" y="871772"/>
                </a:lnTo>
                <a:close/>
              </a:path>
              <a:path w="1321434" h="1224279">
                <a:moveTo>
                  <a:pt x="808647" y="1121409"/>
                </a:moveTo>
                <a:lnTo>
                  <a:pt x="805840" y="1121409"/>
                </a:lnTo>
                <a:lnTo>
                  <a:pt x="803109" y="1120139"/>
                </a:lnTo>
                <a:lnTo>
                  <a:pt x="800608" y="1118869"/>
                </a:lnTo>
                <a:lnTo>
                  <a:pt x="798449" y="1117599"/>
                </a:lnTo>
                <a:lnTo>
                  <a:pt x="796721" y="1115059"/>
                </a:lnTo>
                <a:lnTo>
                  <a:pt x="648107" y="871772"/>
                </a:lnTo>
                <a:lnTo>
                  <a:pt x="656704" y="845819"/>
                </a:lnTo>
                <a:lnTo>
                  <a:pt x="661691" y="845819"/>
                </a:lnTo>
                <a:lnTo>
                  <a:pt x="800306" y="1072739"/>
                </a:lnTo>
                <a:lnTo>
                  <a:pt x="795020" y="1106169"/>
                </a:lnTo>
                <a:lnTo>
                  <a:pt x="820717" y="1106169"/>
                </a:lnTo>
                <a:lnTo>
                  <a:pt x="820115" y="1109979"/>
                </a:lnTo>
                <a:lnTo>
                  <a:pt x="819365" y="1113789"/>
                </a:lnTo>
                <a:lnTo>
                  <a:pt x="818045" y="1116329"/>
                </a:lnTo>
                <a:lnTo>
                  <a:pt x="816216" y="1117599"/>
                </a:lnTo>
                <a:lnTo>
                  <a:pt x="813968" y="1120139"/>
                </a:lnTo>
                <a:lnTo>
                  <a:pt x="811403" y="1120139"/>
                </a:lnTo>
                <a:lnTo>
                  <a:pt x="808647" y="1121409"/>
                </a:lnTo>
                <a:close/>
              </a:path>
              <a:path w="1321434" h="1224279">
                <a:moveTo>
                  <a:pt x="317351" y="994409"/>
                </a:moveTo>
                <a:lnTo>
                  <a:pt x="310680" y="994409"/>
                </a:lnTo>
                <a:lnTo>
                  <a:pt x="318895" y="963477"/>
                </a:lnTo>
                <a:lnTo>
                  <a:pt x="468884" y="869949"/>
                </a:lnTo>
                <a:lnTo>
                  <a:pt x="471411" y="868679"/>
                </a:lnTo>
                <a:lnTo>
                  <a:pt x="474141" y="867409"/>
                </a:lnTo>
                <a:lnTo>
                  <a:pt x="476948" y="867409"/>
                </a:lnTo>
                <a:lnTo>
                  <a:pt x="488542" y="881379"/>
                </a:lnTo>
                <a:lnTo>
                  <a:pt x="463029" y="881379"/>
                </a:lnTo>
                <a:lnTo>
                  <a:pt x="465865" y="901807"/>
                </a:lnTo>
                <a:lnTo>
                  <a:pt x="317351" y="994409"/>
                </a:lnTo>
                <a:close/>
              </a:path>
              <a:path w="1321434" h="1224279">
                <a:moveTo>
                  <a:pt x="465865" y="901807"/>
                </a:moveTo>
                <a:lnTo>
                  <a:pt x="463029" y="881379"/>
                </a:lnTo>
                <a:lnTo>
                  <a:pt x="482333" y="891539"/>
                </a:lnTo>
                <a:lnTo>
                  <a:pt x="465865" y="901807"/>
                </a:lnTo>
                <a:close/>
              </a:path>
              <a:path w="1321434" h="1224279">
                <a:moveTo>
                  <a:pt x="524573" y="1224279"/>
                </a:moveTo>
                <a:lnTo>
                  <a:pt x="516864" y="1224279"/>
                </a:lnTo>
                <a:lnTo>
                  <a:pt x="514565" y="1223009"/>
                </a:lnTo>
                <a:lnTo>
                  <a:pt x="512584" y="1220469"/>
                </a:lnTo>
                <a:lnTo>
                  <a:pt x="510997" y="1219199"/>
                </a:lnTo>
                <a:lnTo>
                  <a:pt x="509866" y="1216659"/>
                </a:lnTo>
                <a:lnTo>
                  <a:pt x="509231" y="1214119"/>
                </a:lnTo>
                <a:lnTo>
                  <a:pt x="465865" y="901807"/>
                </a:lnTo>
                <a:lnTo>
                  <a:pt x="482333" y="891539"/>
                </a:lnTo>
                <a:lnTo>
                  <a:pt x="463029" y="881379"/>
                </a:lnTo>
                <a:lnTo>
                  <a:pt x="488542" y="881379"/>
                </a:lnTo>
                <a:lnTo>
                  <a:pt x="526865" y="1156321"/>
                </a:lnTo>
                <a:lnTo>
                  <a:pt x="509765" y="1207769"/>
                </a:lnTo>
                <a:lnTo>
                  <a:pt x="534390" y="1210309"/>
                </a:lnTo>
                <a:lnTo>
                  <a:pt x="535973" y="1210309"/>
                </a:lnTo>
                <a:lnTo>
                  <a:pt x="533869" y="1216659"/>
                </a:lnTo>
                <a:lnTo>
                  <a:pt x="532790" y="1217929"/>
                </a:lnTo>
                <a:lnTo>
                  <a:pt x="531253" y="1220469"/>
                </a:lnTo>
                <a:lnTo>
                  <a:pt x="529310" y="1221739"/>
                </a:lnTo>
                <a:lnTo>
                  <a:pt x="527050" y="1223009"/>
                </a:lnTo>
                <a:lnTo>
                  <a:pt x="524573" y="1224279"/>
                </a:lnTo>
                <a:close/>
              </a:path>
              <a:path w="1321434" h="1224279">
                <a:moveTo>
                  <a:pt x="310680" y="994409"/>
                </a:moveTo>
                <a:lnTo>
                  <a:pt x="291693" y="980439"/>
                </a:lnTo>
                <a:lnTo>
                  <a:pt x="318895" y="963477"/>
                </a:lnTo>
                <a:lnTo>
                  <a:pt x="310680" y="994409"/>
                </a:lnTo>
                <a:close/>
              </a:path>
              <a:path w="1321434" h="1224279">
                <a:moveTo>
                  <a:pt x="1089228" y="1021079"/>
                </a:moveTo>
                <a:lnTo>
                  <a:pt x="1078487" y="981801"/>
                </a:lnTo>
                <a:lnTo>
                  <a:pt x="1109510" y="1007109"/>
                </a:lnTo>
                <a:lnTo>
                  <a:pt x="1089228" y="1021079"/>
                </a:lnTo>
                <a:close/>
              </a:path>
              <a:path w="1321434" h="1224279">
                <a:moveTo>
                  <a:pt x="795020" y="1106169"/>
                </a:moveTo>
                <a:lnTo>
                  <a:pt x="800306" y="1072739"/>
                </a:lnTo>
                <a:lnTo>
                  <a:pt x="818400" y="1102359"/>
                </a:lnTo>
                <a:lnTo>
                  <a:pt x="795020" y="1106169"/>
                </a:lnTo>
                <a:close/>
              </a:path>
              <a:path w="1321434" h="1224279">
                <a:moveTo>
                  <a:pt x="534390" y="1210309"/>
                </a:moveTo>
                <a:lnTo>
                  <a:pt x="509765" y="1207769"/>
                </a:lnTo>
                <a:lnTo>
                  <a:pt x="526865" y="1156321"/>
                </a:lnTo>
                <a:lnTo>
                  <a:pt x="534390" y="1210309"/>
                </a:lnTo>
                <a:close/>
              </a:path>
            </a:pathLst>
          </a:custGeom>
          <a:solidFill>
            <a:srgbClr val="92CDDD"/>
          </a:solidFill>
        </p:spPr>
        <p:txBody>
          <a:bodyPr wrap="square" lIns="0" tIns="0" rIns="0" bIns="0" rtlCol="0"/>
          <a:lstStyle/>
          <a:p/>
        </p:txBody>
      </p:sp>
      <p:sp>
        <p:nvSpPr>
          <p:cNvPr id="28" name="object 28"/>
          <p:cNvSpPr txBox="1"/>
          <p:nvPr/>
        </p:nvSpPr>
        <p:spPr>
          <a:xfrm>
            <a:off x="6808114" y="2299811"/>
            <a:ext cx="535305" cy="584835"/>
          </a:xfrm>
          <a:prstGeom prst="rect">
            <a:avLst/>
          </a:prstGeom>
        </p:spPr>
        <p:txBody>
          <a:bodyPr vert="horz" wrap="square" lIns="0" tIns="0" rIns="0" bIns="0" rtlCol="0">
            <a:spAutoFit/>
          </a:bodyPr>
          <a:lstStyle/>
          <a:p>
            <a:pPr marL="12700" marR="5080">
              <a:lnSpc>
                <a:spcPct val="100000"/>
              </a:lnSpc>
            </a:pPr>
            <a:r>
              <a:rPr sz="2000" b="1" dirty="0">
                <a:solidFill>
                  <a:srgbClr val="6F2F9F"/>
                </a:solidFill>
                <a:latin typeface="宋体" panose="02010600030101010101" pitchFamily="2" charset="-122"/>
                <a:cs typeface="宋体" panose="02010600030101010101" pitchFamily="2" charset="-122"/>
              </a:rPr>
              <a:t>生</a:t>
            </a:r>
            <a:r>
              <a:rPr sz="2000" b="1" spc="-5" dirty="0">
                <a:solidFill>
                  <a:srgbClr val="6F2F9F"/>
                </a:solidFill>
                <a:latin typeface="宋体" panose="02010600030101010101" pitchFamily="2" charset="-122"/>
                <a:cs typeface="宋体" panose="02010600030101010101" pitchFamily="2" charset="-122"/>
              </a:rPr>
              <a:t>产 </a:t>
            </a:r>
            <a:r>
              <a:rPr sz="2000" b="1" dirty="0">
                <a:solidFill>
                  <a:srgbClr val="6F2F9F"/>
                </a:solidFill>
                <a:latin typeface="宋体" panose="02010600030101010101" pitchFamily="2" charset="-122"/>
                <a:cs typeface="宋体" panose="02010600030101010101" pitchFamily="2" charset="-122"/>
              </a:rPr>
              <a:t>环</a:t>
            </a:r>
            <a:r>
              <a:rPr sz="2000" b="1" spc="-5" dirty="0">
                <a:solidFill>
                  <a:srgbClr val="6F2F9F"/>
                </a:solidFill>
                <a:latin typeface="宋体" panose="02010600030101010101" pitchFamily="2" charset="-122"/>
                <a:cs typeface="宋体" panose="02010600030101010101" pitchFamily="2" charset="-122"/>
              </a:rPr>
              <a:t>节</a:t>
            </a:r>
            <a:endParaRPr sz="2000">
              <a:latin typeface="宋体" panose="02010600030101010101" pitchFamily="2" charset="-122"/>
              <a:cs typeface="宋体" panose="02010600030101010101" pitchFamily="2" charset="-122"/>
            </a:endParaRPr>
          </a:p>
        </p:txBody>
      </p:sp>
      <p:sp>
        <p:nvSpPr>
          <p:cNvPr id="29" name="object 29"/>
          <p:cNvSpPr/>
          <p:nvPr/>
        </p:nvSpPr>
        <p:spPr>
          <a:xfrm>
            <a:off x="1293495" y="365759"/>
            <a:ext cx="10942320" cy="923925"/>
          </a:xfrm>
          <a:custGeom>
            <a:avLst/>
            <a:gdLst/>
            <a:ahLst/>
            <a:cxnLst/>
            <a:rect l="l" t="t" r="r" b="b"/>
            <a:pathLst>
              <a:path w="10942320" h="923925">
                <a:moveTo>
                  <a:pt x="0" y="0"/>
                </a:moveTo>
                <a:lnTo>
                  <a:pt x="10942319" y="0"/>
                </a:lnTo>
                <a:lnTo>
                  <a:pt x="10942320" y="923543"/>
                </a:lnTo>
                <a:lnTo>
                  <a:pt x="0" y="923543"/>
                </a:lnTo>
                <a:lnTo>
                  <a:pt x="0" y="0"/>
                </a:lnTo>
                <a:close/>
              </a:path>
            </a:pathLst>
          </a:custGeom>
          <a:solidFill>
            <a:srgbClr val="FFFFFF"/>
          </a:solidFill>
        </p:spPr>
        <p:txBody>
          <a:bodyPr wrap="square" lIns="0" tIns="0" rIns="0" bIns="0" rtlCol="0"/>
          <a:lstStyle/>
          <a:p/>
        </p:txBody>
      </p:sp>
      <p:sp>
        <p:nvSpPr>
          <p:cNvPr id="30" name="object 30"/>
          <p:cNvSpPr txBox="1">
            <a:spLocks noGrp="1"/>
          </p:cNvSpPr>
          <p:nvPr>
            <p:ph type="title"/>
          </p:nvPr>
        </p:nvSpPr>
        <p:spPr>
          <a:xfrm>
            <a:off x="1313180" y="589280"/>
            <a:ext cx="7978775" cy="476885"/>
          </a:xfrm>
          <a:prstGeom prst="rect">
            <a:avLst/>
          </a:prstGeom>
        </p:spPr>
        <p:txBody>
          <a:bodyPr vert="horz" wrap="square" lIns="0" tIns="0" rIns="0" bIns="0" rtlCol="0">
            <a:spAutoFit/>
          </a:body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第三</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资本的流通过程和剩余价值的分</a:t>
            </a:r>
            <a:r>
              <a:rPr sz="3100" b="1" spc="-5" dirty="0">
                <a:solidFill>
                  <a:srgbClr val="000000"/>
                </a:solidFill>
                <a:latin typeface="微软雅黑" panose="020B0503020204020204" pitchFamily="34" charset="-122"/>
                <a:cs typeface="微软雅黑" panose="020B0503020204020204" pitchFamily="34" charset="-122"/>
              </a:rPr>
              <a:t>配</a:t>
            </a:r>
            <a:endParaRPr sz="3100">
              <a:latin typeface="微软雅黑" panose="020B0503020204020204" pitchFamily="34" charset="-122"/>
              <a:cs typeface="微软雅黑" panose="020B0503020204020204" pitchFamily="34" charset="-122"/>
            </a:endParaRPr>
          </a:p>
        </p:txBody>
      </p:sp>
      <p:sp>
        <p:nvSpPr>
          <p:cNvPr id="31" name="object 31"/>
          <p:cNvSpPr txBox="1"/>
          <p:nvPr/>
        </p:nvSpPr>
        <p:spPr>
          <a:xfrm>
            <a:off x="10856976" y="199980"/>
            <a:ext cx="941705" cy="482600"/>
          </a:xfrm>
          <a:prstGeom prst="rect">
            <a:avLst/>
          </a:prstGeom>
        </p:spPr>
        <p:txBody>
          <a:bodyPr vert="horz" wrap="square" lIns="0" tIns="0" rIns="0" bIns="0" rtlCol="0">
            <a:spAutoFit/>
          </a:bodyPr>
          <a:lstStyle/>
          <a:p>
            <a:pPr marL="12700">
              <a:lnSpc>
                <a:spcPts val="4205"/>
              </a:lnSpc>
            </a:pPr>
            <a:r>
              <a:rPr sz="3600" b="1" dirty="0">
                <a:solidFill>
                  <a:srgbClr val="FFFFFF"/>
                </a:solidFill>
                <a:latin typeface="楷体" panose="02010609060101010101" pitchFamily="49" charset="-122"/>
                <a:cs typeface="楷体" panose="02010609060101010101" pitchFamily="49" charset="-122"/>
              </a:rPr>
              <a:t>四</a:t>
            </a:r>
            <a:r>
              <a:rPr sz="3600" b="1" spc="-15" dirty="0">
                <a:solidFill>
                  <a:srgbClr val="FFFFFF"/>
                </a:solidFill>
                <a:latin typeface="楷体" panose="02010609060101010101" pitchFamily="49" charset="-122"/>
                <a:cs typeface="楷体" panose="02010609060101010101" pitchFamily="49" charset="-122"/>
              </a:rPr>
              <a:t>章</a:t>
            </a:r>
            <a:endParaRPr sz="3600">
              <a:latin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440" y="1700808"/>
            <a:ext cx="10009112" cy="2306955"/>
          </a:xfrm>
          <a:prstGeom prst="rect">
            <a:avLst/>
          </a:prstGeom>
        </p:spPr>
        <p:txBody>
          <a:bodyPr wrap="square">
            <a:spAutoFit/>
          </a:bodyPr>
          <a:lstStyle/>
          <a:p>
            <a:pPr lvl="0" defTabSz="914400">
              <a:lnSpc>
                <a:spcPct val="150000"/>
              </a:lnSpc>
            </a:pPr>
            <a:endParaRPr lang="en-US" altLang="zh-CN" sz="2400" b="1" dirty="0">
              <a:solidFill>
                <a:srgbClr val="CC00CC"/>
              </a:solidFill>
              <a:latin typeface="华文中宋" panose="02010600040101010101" charset="-122"/>
              <a:ea typeface="华文中宋" panose="02010600040101010101" charset="-122"/>
            </a:endParaRPr>
          </a:p>
          <a:p>
            <a:pPr defTabSz="914400">
              <a:lnSpc>
                <a:spcPct val="150000"/>
              </a:lnSpc>
            </a:pPr>
            <a:r>
              <a:rPr lang="zh-CN" altLang="en-US" sz="2400" b="1" dirty="0">
                <a:solidFill>
                  <a:srgbClr val="C00000"/>
                </a:solidFill>
                <a:latin typeface="华文中宋" panose="02010600040101010101" charset="-122"/>
                <a:ea typeface="华文中宋" panose="02010600040101010101" charset="-122"/>
              </a:rPr>
              <a:t>补充考点：</a:t>
            </a:r>
            <a:r>
              <a:rPr lang="zh-CN" altLang="en-US" sz="2400" dirty="0"/>
              <a:t>根据价值周转方式的不同，资本家的生产资本可以划分为（</a:t>
            </a:r>
            <a:r>
              <a:rPr lang="zh-CN" altLang="en-US" sz="2400" b="1" u="sng" dirty="0">
                <a:solidFill>
                  <a:srgbClr val="FF0000"/>
                </a:solidFill>
              </a:rPr>
              <a:t>固定资本和流动资本）</a:t>
            </a:r>
            <a:r>
              <a:rPr lang="zh-CN" altLang="en-US" sz="2400" dirty="0"/>
              <a:t>。</a:t>
            </a:r>
            <a:r>
              <a:rPr lang="zh-CN" altLang="en-US" sz="2400" b="1" dirty="0">
                <a:solidFill>
                  <a:srgbClr val="FF0000"/>
                </a:solidFill>
              </a:rPr>
              <a:t>选择</a:t>
            </a:r>
            <a:r>
              <a:rPr lang="zh-CN" altLang="en-US" sz="2400" dirty="0"/>
              <a:t> </a:t>
            </a:r>
            <a:endParaRPr lang="en-US" altLang="zh-CN" sz="2400" b="1" dirty="0">
              <a:solidFill>
                <a:srgbClr val="C00000"/>
              </a:solidFill>
              <a:latin typeface="华文中宋" panose="02010600040101010101" charset="-122"/>
              <a:ea typeface="华文中宋" panose="02010600040101010101" charset="-122"/>
            </a:endParaRPr>
          </a:p>
          <a:p>
            <a:pPr lvl="0" defTabSz="914400">
              <a:lnSpc>
                <a:spcPct val="150000"/>
              </a:lnSpc>
            </a:pPr>
            <a:endParaRPr lang="zh-CN" altLang="zh-CN" sz="2400" b="1" dirty="0">
              <a:solidFill>
                <a:srgbClr val="CC00CC"/>
              </a:solidFill>
              <a:latin typeface="华文中宋" panose="02010600040101010101" charset="-122"/>
              <a:ea typeface="华文中宋" panose="02010600040101010101" charset="-122"/>
            </a:endParaRPr>
          </a:p>
        </p:txBody>
      </p:sp>
      <p:sp>
        <p:nvSpPr>
          <p:cNvPr id="30" name="object 30"/>
          <p:cNvSpPr txBox="1">
            <a:spLocks noGrp="1"/>
          </p:cNvSpPr>
          <p:nvPr/>
        </p:nvSpPr>
        <p:spPr>
          <a:xfrm>
            <a:off x="1313180" y="589280"/>
            <a:ext cx="7978775" cy="47688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100" b="1" dirty="0">
                <a:solidFill>
                  <a:srgbClr val="000000"/>
                </a:solidFill>
                <a:latin typeface="微软雅黑" panose="020B0503020204020204" pitchFamily="34" charset="-122"/>
                <a:cs typeface="微软雅黑" panose="020B0503020204020204" pitchFamily="34" charset="-122"/>
              </a:rPr>
              <a:t>第三</a:t>
            </a:r>
            <a:r>
              <a:rPr sz="3100" b="1" spc="-5" dirty="0">
                <a:solidFill>
                  <a:srgbClr val="000000"/>
                </a:solidFill>
                <a:latin typeface="微软雅黑" panose="020B0503020204020204" pitchFamily="34" charset="-122"/>
                <a:cs typeface="微软雅黑" panose="020B0503020204020204" pitchFamily="34" charset="-122"/>
              </a:rPr>
              <a:t>节</a:t>
            </a:r>
            <a:r>
              <a:rPr sz="3100" b="1" dirty="0">
                <a:solidFill>
                  <a:srgbClr val="000000"/>
                </a:solidFill>
                <a:latin typeface="微软雅黑" panose="020B0503020204020204" pitchFamily="34" charset="-122"/>
                <a:cs typeface="微软雅黑" panose="020B0503020204020204" pitchFamily="34" charset="-122"/>
              </a:rPr>
              <a:t>	资本的流通过程和剩余价值的分</a:t>
            </a:r>
            <a:r>
              <a:rPr sz="3100" b="1" spc="-5" dirty="0">
                <a:solidFill>
                  <a:srgbClr val="000000"/>
                </a:solidFill>
                <a:latin typeface="微软雅黑" panose="020B0503020204020204" pitchFamily="34" charset="-122"/>
                <a:cs typeface="微软雅黑" panose="020B0503020204020204" pitchFamily="34" charset="-122"/>
              </a:rPr>
              <a:t>配</a:t>
            </a:r>
            <a:endParaRPr sz="31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6685" y="619760"/>
            <a:ext cx="8439785" cy="492125"/>
          </a:xfrm>
          <a:prstGeom prst="rect">
            <a:avLst/>
          </a:prstGeom>
        </p:spPr>
        <p:txBody>
          <a:bodyPr vert="horz" wrap="square" lIns="0" tIns="0" rIns="0" bIns="0" rtlCol="0">
            <a:spAutoFit/>
          </a:bodyPr>
          <a:lstStyle/>
          <a:p>
            <a:pPr marL="12700">
              <a:lnSpc>
                <a:spcPct val="100000"/>
              </a:lnSpc>
              <a:tabLst>
                <a:tab pos="1428115" algn="l"/>
              </a:tabLst>
            </a:pPr>
            <a:r>
              <a:rPr sz="3200" b="1" dirty="0">
                <a:solidFill>
                  <a:srgbClr val="000000"/>
                </a:solidFill>
                <a:latin typeface="微软雅黑" panose="020B0503020204020204" pitchFamily="34" charset="-122"/>
                <a:cs typeface="微软雅黑" panose="020B0503020204020204" pitchFamily="34" charset="-122"/>
              </a:rPr>
              <a:t>第三</a:t>
            </a:r>
            <a:r>
              <a:rPr sz="3200" b="1" spc="-5" dirty="0">
                <a:solidFill>
                  <a:srgbClr val="000000"/>
                </a:solidFill>
                <a:latin typeface="微软雅黑" panose="020B0503020204020204" pitchFamily="34" charset="-122"/>
                <a:cs typeface="微软雅黑" panose="020B0503020204020204" pitchFamily="34" charset="-122"/>
              </a:rPr>
              <a:t>节</a:t>
            </a:r>
            <a:r>
              <a:rPr sz="3200" b="1" dirty="0">
                <a:solidFill>
                  <a:srgbClr val="000000"/>
                </a:solidFill>
                <a:latin typeface="微软雅黑" panose="020B0503020204020204" pitchFamily="34" charset="-122"/>
                <a:cs typeface="微软雅黑" panose="020B0503020204020204" pitchFamily="34" charset="-122"/>
              </a:rPr>
              <a:t>	资本的流通过程和剩余价值的分</a:t>
            </a:r>
            <a:r>
              <a:rPr sz="3200" b="1" spc="-5" dirty="0">
                <a:solidFill>
                  <a:srgbClr val="000000"/>
                </a:solidFill>
                <a:latin typeface="微软雅黑" panose="020B0503020204020204" pitchFamily="34" charset="-122"/>
                <a:cs typeface="微软雅黑" panose="020B0503020204020204" pitchFamily="34" charset="-122"/>
              </a:rPr>
              <a:t>配</a:t>
            </a:r>
            <a:endParaRPr sz="3200">
              <a:latin typeface="微软雅黑" panose="020B0503020204020204" pitchFamily="34" charset="-122"/>
              <a:cs typeface="微软雅黑" panose="020B0503020204020204" pitchFamily="34" charset="-122"/>
            </a:endParaRPr>
          </a:p>
        </p:txBody>
      </p:sp>
      <p:sp>
        <p:nvSpPr>
          <p:cNvPr id="5" name="object 5"/>
          <p:cNvSpPr/>
          <p:nvPr/>
        </p:nvSpPr>
        <p:spPr>
          <a:xfrm>
            <a:off x="9076163" y="1329689"/>
            <a:ext cx="1318761" cy="4640008"/>
          </a:xfrm>
          <a:prstGeom prst="rect">
            <a:avLst/>
          </a:prstGeom>
          <a:blipFill>
            <a:blip r:embed="rId1" cstate="print"/>
            <a:stretch>
              <a:fillRect/>
            </a:stretch>
          </a:blipFill>
        </p:spPr>
        <p:txBody>
          <a:bodyPr wrap="square" lIns="0" tIns="0" rIns="0" bIns="0" rtlCol="0"/>
          <a:lstStyle/>
          <a:p/>
        </p:txBody>
      </p:sp>
      <p:sp>
        <p:nvSpPr>
          <p:cNvPr id="6" name="object 6"/>
          <p:cNvSpPr txBox="1"/>
          <p:nvPr/>
        </p:nvSpPr>
        <p:spPr>
          <a:xfrm>
            <a:off x="431800" y="1621790"/>
            <a:ext cx="8476615" cy="5257800"/>
          </a:xfrm>
          <a:prstGeom prst="rect">
            <a:avLst/>
          </a:prstGeom>
        </p:spPr>
        <p:txBody>
          <a:bodyPr vert="horz" wrap="square" lIns="0" tIns="0" rIns="0" bIns="0" rtlCol="0">
            <a:spAutoFit/>
          </a:bodyPr>
          <a:lstStyle/>
          <a:p>
            <a:pPr marL="12700">
              <a:lnSpc>
                <a:spcPct val="15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2</a:t>
            </a:r>
            <a:r>
              <a:rPr sz="2400"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社会资本的再生产</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r>
              <a:rPr lang="en-US" sz="2400" b="1" dirty="0">
                <a:latin typeface="华文中宋" panose="02010600040101010101" charset="-122"/>
                <a:ea typeface="华文中宋" panose="02010600040101010101" charset="-122"/>
                <a:cs typeface="微软雅黑" panose="020B0503020204020204" pitchFamily="34" charset="-122"/>
                <a:sym typeface="+mn-ea"/>
              </a:rPr>
              <a:t>A </a:t>
            </a:r>
            <a:r>
              <a:rPr sz="2400" b="1" dirty="0">
                <a:latin typeface="华文中宋" panose="02010600040101010101" charset="-122"/>
                <a:ea typeface="华文中宋" panose="02010600040101010101" charset="-122"/>
                <a:cs typeface="微软雅黑" panose="020B0503020204020204" pitchFamily="34" charset="-122"/>
                <a:sym typeface="+mn-ea"/>
              </a:rPr>
              <a:t>社会资本再生产的</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核心问题</a:t>
            </a:r>
            <a:r>
              <a:rPr sz="2400" dirty="0">
                <a:latin typeface="华文中宋" panose="02010600040101010101" charset="-122"/>
                <a:ea typeface="华文中宋" panose="02010600040101010101" charset="-122"/>
                <a:cs typeface="微软雅黑" panose="020B0503020204020204" pitchFamily="34" charset="-122"/>
                <a:sym typeface="+mn-ea"/>
              </a:rPr>
              <a:t>：</a:t>
            </a:r>
            <a:r>
              <a:rPr lang="en-US" sz="2400" u="sng" dirty="0">
                <a:latin typeface="华文中宋" panose="02010600040101010101" charset="-122"/>
                <a:ea typeface="华文中宋" panose="02010600040101010101" charset="-122"/>
                <a:cs typeface="微软雅黑" panose="020B0503020204020204" pitchFamily="34" charset="-122"/>
                <a:sym typeface="+mn-ea"/>
              </a:rPr>
              <a:t>(                                      )</a:t>
            </a:r>
            <a:r>
              <a:rPr sz="2400" b="1" u="sng" dirty="0">
                <a:solidFill>
                  <a:srgbClr val="00AF50"/>
                </a:solidFill>
                <a:latin typeface="华文中宋" panose="02010600040101010101" charset="-122"/>
                <a:ea typeface="华文中宋" panose="02010600040101010101" charset="-122"/>
                <a:cs typeface="微软雅黑" panose="020B0503020204020204" pitchFamily="34" charset="-122"/>
                <a:sym typeface="+mn-ea"/>
              </a:rPr>
              <a:t>（</a:t>
            </a:r>
            <a:r>
              <a:rPr sz="2400" b="1" u="sng" dirty="0" err="1">
                <a:solidFill>
                  <a:srgbClr val="00AF50"/>
                </a:solidFill>
                <a:latin typeface="华文中宋" panose="02010600040101010101" charset="-122"/>
                <a:ea typeface="华文中宋" panose="02010600040101010101" charset="-122"/>
                <a:cs typeface="微软雅黑" panose="020B0503020204020204" pitchFamily="34" charset="-122"/>
                <a:sym typeface="+mn-ea"/>
              </a:rPr>
              <a:t>选择题</a:t>
            </a:r>
            <a:r>
              <a:rPr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rPr>
              <a:t>）</a:t>
            </a:r>
            <a:endParaRPr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endParaRPr lang="en-US"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r>
              <a:rPr lang="en-US" altLang="zh-CN" sz="2400" b="1" dirty="0" smtClean="0"/>
              <a:t>B </a:t>
            </a:r>
            <a:r>
              <a:rPr lang="zh-CN" altLang="en-US" sz="2400" b="1" dirty="0" smtClean="0"/>
              <a:t>社会</a:t>
            </a:r>
            <a:r>
              <a:rPr lang="zh-CN" altLang="en-US" sz="2400" b="1" dirty="0"/>
              <a:t>总产品</a:t>
            </a:r>
            <a:r>
              <a:rPr lang="zh-CN" altLang="en-US" sz="2400" u="sng" dirty="0">
                <a:latin typeface="华文中宋" panose="02010600040101010101" charset="-122"/>
                <a:ea typeface="华文中宋" panose="02010600040101010101" charset="-122"/>
                <a:cs typeface="微软雅黑" panose="020B0503020204020204" pitchFamily="34" charset="-122"/>
              </a:rPr>
              <a:t>就是社会各个物质生产部门在一定时期（通常以年为单位）内所生产的全部</a:t>
            </a:r>
            <a:r>
              <a:rPr lang="en-US" altLang="zh-CN" sz="2400" b="1" u="sng" dirty="0">
                <a:solidFill>
                  <a:srgbClr val="FF0000"/>
                </a:solidFill>
                <a:latin typeface="华文中宋" panose="02010600040101010101" charset="-122"/>
                <a:ea typeface="华文中宋" panose="02010600040101010101" charset="-122"/>
                <a:cs typeface="微软雅黑" panose="020B0503020204020204" pitchFamily="34" charset="-122"/>
              </a:rPr>
              <a:t>(            )</a:t>
            </a:r>
            <a:r>
              <a:rPr lang="zh-CN" altLang="en-US" sz="2400" u="sng" dirty="0">
                <a:latin typeface="华文中宋" panose="02010600040101010101" charset="-122"/>
                <a:ea typeface="华文中宋" panose="02010600040101010101" charset="-122"/>
                <a:cs typeface="微软雅黑" panose="020B0503020204020204" pitchFamily="34" charset="-122"/>
              </a:rPr>
              <a:t>的总和</a:t>
            </a:r>
            <a:endParaRPr lang="zh-CN" altLang="en-US" sz="2400" u="sng"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endParaRPr lang="en-US" sz="2400" u="sng" dirty="0">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endParaRPr lang="zh-CN" altLang="en-US" sz="2400" u="sng"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endParaRPr sz="2400" dirty="0">
              <a:latin typeface="华文中宋" panose="02010600040101010101" charset="-122"/>
              <a:ea typeface="华文中宋" panose="02010600040101010101" charset="-122"/>
              <a:cs typeface="微软雅黑" panose="020B0503020204020204" pitchFamily="34" charset="-122"/>
            </a:endParaRPr>
          </a:p>
          <a:p>
            <a:pPr marL="12700">
              <a:lnSpc>
                <a:spcPts val="2120"/>
              </a:lnSpc>
            </a:pP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12" name="object 12"/>
          <p:cNvSpPr txBox="1">
            <a:spLocks noGrp="1"/>
          </p:cNvSpPr>
          <p:nvPr>
            <p:ph type="sldNum" sz="quarter" idx="7"/>
          </p:nvPr>
        </p:nvSpPr>
        <p:spPr>
          <a:xfrm>
            <a:off x="11082019" y="6463665"/>
            <a:ext cx="205740" cy="177800"/>
          </a:xfrm>
          <a:prstGeom prst="rect">
            <a:avLst/>
          </a:prstGeom>
        </p:spPr>
        <p:txBody>
          <a:bodyPr vert="horz" wrap="square" lIns="0" tIns="0" rIns="0" bIns="0" rtlCol="0">
            <a:spAutoFit/>
          </a:bodyPr>
          <a:lstStyle/>
          <a:p>
            <a:pPr marL="25400">
              <a:lnSpc>
                <a:spcPct val="100000"/>
              </a:lnSpc>
            </a:pPr>
            <a:fld id="{81D60167-4931-47E6-BA6A-407CBD079E47}" type="slidenum">
              <a:rPr spc="-5" dirty="0"/>
            </a:fld>
            <a:endParaRPr spc="-5" dirty="0"/>
          </a:p>
        </p:txBody>
      </p:sp>
      <p:sp>
        <p:nvSpPr>
          <p:cNvPr id="7" name="object 7"/>
          <p:cNvSpPr txBox="1"/>
          <p:nvPr/>
        </p:nvSpPr>
        <p:spPr>
          <a:xfrm>
            <a:off x="9468484" y="2794883"/>
            <a:ext cx="534035" cy="28003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8" name="object 8"/>
          <p:cNvSpPr txBox="1"/>
          <p:nvPr/>
        </p:nvSpPr>
        <p:spPr>
          <a:xfrm>
            <a:off x="9468484" y="3487668"/>
            <a:ext cx="534035" cy="28003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投</a:t>
            </a:r>
            <a:r>
              <a:rPr sz="2000" spc="5" dirty="0">
                <a:latin typeface="宋体" panose="02010600030101010101" pitchFamily="2" charset="-122"/>
                <a:cs typeface="宋体" panose="02010600030101010101" pitchFamily="2" charset="-122"/>
              </a:rPr>
              <a:t>资</a:t>
            </a:r>
            <a:endParaRPr sz="2000">
              <a:latin typeface="宋体" panose="02010600030101010101" pitchFamily="2" charset="-122"/>
              <a:cs typeface="宋体" panose="02010600030101010101" pitchFamily="2" charset="-122"/>
            </a:endParaRPr>
          </a:p>
        </p:txBody>
      </p:sp>
      <p:sp>
        <p:nvSpPr>
          <p:cNvPr id="9" name="object 9"/>
          <p:cNvSpPr txBox="1"/>
          <p:nvPr/>
        </p:nvSpPr>
        <p:spPr>
          <a:xfrm>
            <a:off x="9468484" y="4180452"/>
            <a:ext cx="534035" cy="1665605"/>
          </a:xfrm>
          <a:prstGeom prst="rect">
            <a:avLst/>
          </a:prstGeom>
        </p:spPr>
        <p:txBody>
          <a:bodyPr vert="horz" wrap="square" lIns="0" tIns="0" rIns="0" bIns="0" rtlCol="0">
            <a:spAutoFit/>
          </a:bodyPr>
          <a:lstStyle/>
          <a:p>
            <a:pPr marL="12700">
              <a:lnSpc>
                <a:spcPct val="100000"/>
              </a:lnSpc>
            </a:pPr>
            <a:r>
              <a:rPr sz="2000" dirty="0">
                <a:latin typeface="宋体" panose="02010600030101010101" pitchFamily="2" charset="-122"/>
                <a:cs typeface="宋体" panose="02010600030101010101" pitchFamily="2" charset="-122"/>
              </a:rPr>
              <a:t>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a:p>
            <a:pPr marL="12700" marR="5080">
              <a:lnSpc>
                <a:spcPct val="227000"/>
              </a:lnSpc>
            </a:pPr>
            <a:r>
              <a:rPr sz="2000" dirty="0">
                <a:latin typeface="宋体" panose="02010600030101010101" pitchFamily="2" charset="-122"/>
                <a:cs typeface="宋体" panose="02010600030101010101" pitchFamily="2" charset="-122"/>
              </a:rPr>
              <a:t>投</a:t>
            </a:r>
            <a:r>
              <a:rPr sz="2000" spc="5" dirty="0">
                <a:latin typeface="宋体" panose="02010600030101010101" pitchFamily="2" charset="-122"/>
                <a:cs typeface="宋体" panose="02010600030101010101" pitchFamily="2" charset="-122"/>
              </a:rPr>
              <a:t>资</a:t>
            </a:r>
            <a:r>
              <a:rPr sz="2000" dirty="0">
                <a:latin typeface="宋体" panose="02010600030101010101" pitchFamily="2" charset="-122"/>
                <a:cs typeface="宋体" panose="02010600030101010101" pitchFamily="2" charset="-122"/>
              </a:rPr>
              <a:t> 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10" name="object 10"/>
          <p:cNvSpPr txBox="1"/>
          <p:nvPr/>
        </p:nvSpPr>
        <p:spPr>
          <a:xfrm>
            <a:off x="10645457" y="1972945"/>
            <a:ext cx="330200" cy="635000"/>
          </a:xfrm>
          <a:prstGeom prst="rect">
            <a:avLst/>
          </a:prstGeom>
        </p:spPr>
        <p:txBody>
          <a:bodyPr vert="eaVert" wrap="square" lIns="0" tIns="0" rIns="0" bIns="0" rtlCol="0">
            <a:spAutoFit/>
          </a:bodyPr>
          <a:lstStyle/>
          <a:p>
            <a:pPr marL="12700">
              <a:lnSpc>
                <a:spcPct val="100000"/>
              </a:lnSpc>
            </a:pPr>
            <a:r>
              <a:rPr sz="2400" dirty="0">
                <a:solidFill>
                  <a:srgbClr val="4471C4"/>
                </a:solidFill>
                <a:latin typeface="方正清刻本悦宋简体" panose="02000000000000000000" pitchFamily="2" charset="-122"/>
                <a:cs typeface="方正清刻本悦宋简体" panose="02000000000000000000" pitchFamily="2" charset="-122"/>
              </a:rPr>
              <a:t>生产</a:t>
            </a:r>
            <a:endParaRPr sz="2400">
              <a:latin typeface="方正清刻本悦宋简体" panose="02000000000000000000" pitchFamily="2" charset="-122"/>
              <a:cs typeface="方正清刻本悦宋简体" panose="02000000000000000000" pitchFamily="2" charset="-122"/>
            </a:endParaRPr>
          </a:p>
        </p:txBody>
      </p:sp>
      <p:sp>
        <p:nvSpPr>
          <p:cNvPr id="11" name="object 11"/>
          <p:cNvSpPr txBox="1"/>
          <p:nvPr/>
        </p:nvSpPr>
        <p:spPr>
          <a:xfrm>
            <a:off x="10645457" y="4277359"/>
            <a:ext cx="330200" cy="939800"/>
          </a:xfrm>
          <a:prstGeom prst="rect">
            <a:avLst/>
          </a:prstGeom>
        </p:spPr>
        <p:txBody>
          <a:bodyPr vert="eaVert" wrap="square" lIns="0" tIns="0" rIns="0" bIns="0" rtlCol="0">
            <a:spAutoFit/>
          </a:bodyPr>
          <a:lstStyle/>
          <a:p>
            <a:pPr marL="12700">
              <a:lnSpc>
                <a:spcPct val="100000"/>
              </a:lnSpc>
            </a:pPr>
            <a:r>
              <a:rPr sz="2400" dirty="0">
                <a:solidFill>
                  <a:srgbClr val="EC7C30"/>
                </a:solidFill>
                <a:latin typeface="方正清刻本悦宋简体" panose="02000000000000000000" pitchFamily="2" charset="-122"/>
                <a:cs typeface="方正清刻本悦宋简体" panose="02000000000000000000" pitchFamily="2" charset="-122"/>
              </a:rPr>
              <a:t>再生产</a:t>
            </a:r>
            <a:endParaRPr sz="2400">
              <a:latin typeface="方正清刻本悦宋简体" panose="02000000000000000000" pitchFamily="2" charset="-122"/>
              <a:cs typeface="方正清刻本悦宋简体" panose="02000000000000000000" pitchFamily="2" charset="-122"/>
            </a:endParaRPr>
          </a:p>
        </p:txBody>
      </p:sp>
      <p:sp>
        <p:nvSpPr>
          <p:cNvPr id="13" name="object 7"/>
          <p:cNvSpPr txBox="1"/>
          <p:nvPr/>
        </p:nvSpPr>
        <p:spPr>
          <a:xfrm>
            <a:off x="9468484" y="1422648"/>
            <a:ext cx="534035" cy="304800"/>
          </a:xfrm>
          <a:prstGeom prst="rect">
            <a:avLst/>
          </a:prstGeom>
        </p:spPr>
        <p:txBody>
          <a:bodyPr vert="horz" wrap="square" lIns="0" tIns="0" rIns="0" bIns="0" rtlCol="0">
            <a:spAutoFit/>
          </a:bodyPr>
          <a:lstStyle/>
          <a:p>
            <a:pPr marL="12700">
              <a:lnSpc>
                <a:spcPts val="2380"/>
              </a:lnSpc>
            </a:pPr>
            <a:r>
              <a:rPr lang="zh-CN" sz="2000" spc="5" dirty="0">
                <a:latin typeface="宋体" panose="02010600030101010101" pitchFamily="2" charset="-122"/>
                <a:cs typeface="宋体" panose="02010600030101010101" pitchFamily="2" charset="-122"/>
              </a:rPr>
              <a:t>有</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14" name="object 7"/>
          <p:cNvSpPr txBox="1"/>
          <p:nvPr/>
        </p:nvSpPr>
        <p:spPr>
          <a:xfrm>
            <a:off x="9468484" y="2138293"/>
            <a:ext cx="534035" cy="304800"/>
          </a:xfrm>
          <a:prstGeom prst="rect">
            <a:avLst/>
          </a:prstGeom>
        </p:spPr>
        <p:txBody>
          <a:bodyPr vert="horz" wrap="square" lIns="0" tIns="0" rIns="0" bIns="0" rtlCol="0">
            <a:spAutoFit/>
          </a:bodyPr>
          <a:lstStyle/>
          <a:p>
            <a:pPr marL="12700">
              <a:lnSpc>
                <a:spcPts val="2380"/>
              </a:lnSpc>
            </a:pPr>
            <a:r>
              <a:rPr lang="zh-CN" sz="2000">
                <a:latin typeface="宋体" panose="02010600030101010101" pitchFamily="2" charset="-122"/>
                <a:cs typeface="宋体" panose="02010600030101010101" pitchFamily="2" charset="-122"/>
              </a:rPr>
              <a:t>投资</a:t>
            </a:r>
            <a:endParaRPr lang="zh-CN" sz="200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6685" y="619760"/>
            <a:ext cx="8439785" cy="492125"/>
          </a:xfrm>
          <a:prstGeom prst="rect">
            <a:avLst/>
          </a:prstGeom>
        </p:spPr>
        <p:txBody>
          <a:bodyPr vert="horz" wrap="square" lIns="0" tIns="0" rIns="0" bIns="0" rtlCol="0">
            <a:spAutoFit/>
          </a:bodyPr>
          <a:lstStyle/>
          <a:p>
            <a:pPr marL="12700">
              <a:lnSpc>
                <a:spcPct val="100000"/>
              </a:lnSpc>
              <a:tabLst>
                <a:tab pos="1428115" algn="l"/>
              </a:tabLst>
            </a:pPr>
            <a:r>
              <a:rPr sz="3200" b="1" dirty="0">
                <a:solidFill>
                  <a:srgbClr val="000000"/>
                </a:solidFill>
                <a:latin typeface="微软雅黑" panose="020B0503020204020204" pitchFamily="34" charset="-122"/>
                <a:cs typeface="微软雅黑" panose="020B0503020204020204" pitchFamily="34" charset="-122"/>
              </a:rPr>
              <a:t>第三</a:t>
            </a:r>
            <a:r>
              <a:rPr sz="3200" b="1" spc="-5" dirty="0">
                <a:solidFill>
                  <a:srgbClr val="000000"/>
                </a:solidFill>
                <a:latin typeface="微软雅黑" panose="020B0503020204020204" pitchFamily="34" charset="-122"/>
                <a:cs typeface="微软雅黑" panose="020B0503020204020204" pitchFamily="34" charset="-122"/>
              </a:rPr>
              <a:t>节</a:t>
            </a:r>
            <a:r>
              <a:rPr sz="3200" b="1" dirty="0">
                <a:solidFill>
                  <a:srgbClr val="000000"/>
                </a:solidFill>
                <a:latin typeface="微软雅黑" panose="020B0503020204020204" pitchFamily="34" charset="-122"/>
                <a:cs typeface="微软雅黑" panose="020B0503020204020204" pitchFamily="34" charset="-122"/>
              </a:rPr>
              <a:t>	资本的流通过程和剩余价值的分</a:t>
            </a:r>
            <a:r>
              <a:rPr sz="3200" b="1" spc="-5" dirty="0">
                <a:solidFill>
                  <a:srgbClr val="000000"/>
                </a:solidFill>
                <a:latin typeface="微软雅黑" panose="020B0503020204020204" pitchFamily="34" charset="-122"/>
                <a:cs typeface="微软雅黑" panose="020B0503020204020204" pitchFamily="34" charset="-122"/>
              </a:rPr>
              <a:t>配</a:t>
            </a:r>
            <a:endParaRPr sz="3200">
              <a:latin typeface="微软雅黑" panose="020B0503020204020204" pitchFamily="34" charset="-122"/>
              <a:cs typeface="微软雅黑" panose="020B0503020204020204" pitchFamily="34" charset="-122"/>
            </a:endParaRPr>
          </a:p>
        </p:txBody>
      </p:sp>
      <p:sp>
        <p:nvSpPr>
          <p:cNvPr id="5" name="object 5"/>
          <p:cNvSpPr/>
          <p:nvPr/>
        </p:nvSpPr>
        <p:spPr>
          <a:xfrm>
            <a:off x="9076163" y="1329689"/>
            <a:ext cx="1318761" cy="4640008"/>
          </a:xfrm>
          <a:prstGeom prst="rect">
            <a:avLst/>
          </a:prstGeom>
          <a:blipFill>
            <a:blip r:embed="rId1" cstate="print"/>
            <a:stretch>
              <a:fillRect/>
            </a:stretch>
          </a:blipFill>
        </p:spPr>
        <p:txBody>
          <a:bodyPr wrap="square" lIns="0" tIns="0" rIns="0" bIns="0" rtlCol="0"/>
          <a:lstStyle/>
          <a:p/>
        </p:txBody>
      </p:sp>
      <p:sp>
        <p:nvSpPr>
          <p:cNvPr id="6" name="object 6"/>
          <p:cNvSpPr txBox="1"/>
          <p:nvPr/>
        </p:nvSpPr>
        <p:spPr>
          <a:xfrm>
            <a:off x="431800" y="1621790"/>
            <a:ext cx="8476615" cy="5257800"/>
          </a:xfrm>
          <a:prstGeom prst="rect">
            <a:avLst/>
          </a:prstGeom>
        </p:spPr>
        <p:txBody>
          <a:bodyPr vert="horz" wrap="square" lIns="0" tIns="0" rIns="0" bIns="0" rtlCol="0">
            <a:spAutoFit/>
          </a:bodyPr>
          <a:lstStyle/>
          <a:p>
            <a:pPr marL="12700">
              <a:lnSpc>
                <a:spcPct val="15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2</a:t>
            </a:r>
            <a:r>
              <a:rPr sz="2400"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社会资本的再生产</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r>
              <a:rPr lang="en-US" sz="2400" b="1" dirty="0">
                <a:latin typeface="华文中宋" panose="02010600040101010101" charset="-122"/>
                <a:ea typeface="华文中宋" panose="02010600040101010101" charset="-122"/>
                <a:cs typeface="微软雅黑" panose="020B0503020204020204" pitchFamily="34" charset="-122"/>
                <a:sym typeface="+mn-ea"/>
              </a:rPr>
              <a:t>A </a:t>
            </a:r>
            <a:r>
              <a:rPr sz="2400" b="1" dirty="0">
                <a:latin typeface="华文中宋" panose="02010600040101010101" charset="-122"/>
                <a:ea typeface="华文中宋" panose="02010600040101010101" charset="-122"/>
                <a:cs typeface="微软雅黑" panose="020B0503020204020204" pitchFamily="34" charset="-122"/>
                <a:sym typeface="+mn-ea"/>
              </a:rPr>
              <a:t>社会资本再生产的</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核心问题</a:t>
            </a:r>
            <a:r>
              <a:rPr sz="2400" dirty="0">
                <a:latin typeface="华文中宋" panose="02010600040101010101" charset="-122"/>
                <a:ea typeface="华文中宋" panose="02010600040101010101" charset="-122"/>
                <a:cs typeface="微软雅黑" panose="020B0503020204020204" pitchFamily="34" charset="-122"/>
                <a:sym typeface="+mn-ea"/>
              </a:rPr>
              <a:t>：</a:t>
            </a:r>
            <a:r>
              <a:rPr sz="2400" u="sng" dirty="0">
                <a:latin typeface="华文中宋" panose="02010600040101010101" charset="-122"/>
                <a:ea typeface="华文中宋" panose="02010600040101010101" charset="-122"/>
                <a:cs typeface="微软雅黑" panose="020B0503020204020204" pitchFamily="34" charset="-122"/>
                <a:sym typeface="+mn-ea"/>
              </a:rPr>
              <a:t>社会总产品的各个构成部分是如何</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实现</a:t>
            </a:r>
            <a:r>
              <a:rPr sz="2400" u="sng" dirty="0">
                <a:latin typeface="华文中宋" panose="02010600040101010101" charset="-122"/>
                <a:ea typeface="华文中宋" panose="02010600040101010101" charset="-122"/>
                <a:cs typeface="微软雅黑" panose="020B0503020204020204" pitchFamily="34" charset="-122"/>
                <a:sym typeface="+mn-ea"/>
              </a:rPr>
              <a:t>的</a:t>
            </a:r>
            <a:r>
              <a:rPr sz="2400" u="sng" spc="5" dirty="0">
                <a:latin typeface="华文中宋" panose="02010600040101010101" charset="-122"/>
                <a:ea typeface="华文中宋" panose="02010600040101010101" charset="-122"/>
                <a:cs typeface="微软雅黑" panose="020B0503020204020204" pitchFamily="34" charset="-122"/>
                <a:sym typeface="+mn-ea"/>
              </a:rPr>
              <a:t>。</a:t>
            </a:r>
            <a:r>
              <a:rPr sz="2400" b="1" u="sng" dirty="0">
                <a:solidFill>
                  <a:srgbClr val="00AF50"/>
                </a:solidFill>
                <a:latin typeface="华文中宋" panose="02010600040101010101" charset="-122"/>
                <a:ea typeface="华文中宋" panose="02010600040101010101" charset="-122"/>
                <a:cs typeface="微软雅黑" panose="020B0503020204020204" pitchFamily="34" charset="-122"/>
                <a:sym typeface="+mn-ea"/>
              </a:rPr>
              <a:t>（</a:t>
            </a:r>
            <a:r>
              <a:rPr sz="2400" b="1" u="sng" dirty="0" err="1">
                <a:solidFill>
                  <a:srgbClr val="00AF50"/>
                </a:solidFill>
                <a:latin typeface="华文中宋" panose="02010600040101010101" charset="-122"/>
                <a:ea typeface="华文中宋" panose="02010600040101010101" charset="-122"/>
                <a:cs typeface="微软雅黑" panose="020B0503020204020204" pitchFamily="34" charset="-122"/>
                <a:sym typeface="+mn-ea"/>
              </a:rPr>
              <a:t>选择题</a:t>
            </a:r>
            <a:r>
              <a:rPr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rPr>
              <a:t>）</a:t>
            </a:r>
            <a:endParaRPr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endParaRPr lang="en-US" sz="2400" b="1" u="sng" spc="5" dirty="0" smtClean="0">
              <a:solidFill>
                <a:srgbClr val="00AF50"/>
              </a:solidFill>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r>
              <a:rPr lang="en-US" altLang="zh-CN" sz="2400" b="1" dirty="0" smtClean="0"/>
              <a:t>B </a:t>
            </a:r>
            <a:r>
              <a:rPr lang="zh-CN" altLang="en-US" sz="2400" b="1" dirty="0" smtClean="0"/>
              <a:t>社会</a:t>
            </a:r>
            <a:r>
              <a:rPr lang="zh-CN" altLang="en-US" sz="2400" b="1" dirty="0"/>
              <a:t>总产品</a:t>
            </a:r>
            <a:r>
              <a:rPr lang="zh-CN" altLang="en-US" sz="2400" u="sng" dirty="0">
                <a:latin typeface="华文中宋" panose="02010600040101010101" charset="-122"/>
                <a:ea typeface="华文中宋" panose="02010600040101010101" charset="-122"/>
                <a:cs typeface="微软雅黑" panose="020B0503020204020204" pitchFamily="34" charset="-122"/>
              </a:rPr>
              <a:t>就是社会各个物质生产部门在一定时期（通常以年为单位）内所生产的全部</a:t>
            </a:r>
            <a:r>
              <a:rPr lang="zh-CN" altLang="en-US" sz="2400" b="1" u="sng" dirty="0">
                <a:solidFill>
                  <a:srgbClr val="FF0000"/>
                </a:solidFill>
                <a:latin typeface="华文中宋" panose="02010600040101010101" charset="-122"/>
                <a:ea typeface="华文中宋" panose="02010600040101010101" charset="-122"/>
                <a:cs typeface="微软雅黑" panose="020B0503020204020204" pitchFamily="34" charset="-122"/>
              </a:rPr>
              <a:t>物质资料</a:t>
            </a:r>
            <a:r>
              <a:rPr lang="zh-CN" altLang="en-US" sz="2400" u="sng" dirty="0">
                <a:latin typeface="华文中宋" panose="02010600040101010101" charset="-122"/>
                <a:ea typeface="华文中宋" panose="02010600040101010101" charset="-122"/>
                <a:cs typeface="微软雅黑" panose="020B0503020204020204" pitchFamily="34" charset="-122"/>
              </a:rPr>
              <a:t>的总和</a:t>
            </a:r>
            <a:endParaRPr lang="zh-CN" altLang="en-US" sz="2400" u="sng"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endParaRPr lang="en-US" sz="2400" u="sng" dirty="0">
              <a:latin typeface="华文中宋" panose="02010600040101010101" charset="-122"/>
              <a:ea typeface="华文中宋" panose="02010600040101010101" charset="-122"/>
              <a:cs typeface="微软雅黑" panose="020B0503020204020204" pitchFamily="34" charset="-122"/>
              <a:sym typeface="+mn-ea"/>
            </a:endParaRPr>
          </a:p>
          <a:p>
            <a:pPr marL="12700">
              <a:lnSpc>
                <a:spcPct val="150000"/>
              </a:lnSpc>
            </a:pPr>
            <a:endParaRPr lang="zh-CN" altLang="en-US" sz="2400" u="sng" dirty="0">
              <a:latin typeface="华文中宋" panose="02010600040101010101" charset="-122"/>
              <a:ea typeface="华文中宋" panose="02010600040101010101" charset="-122"/>
              <a:cs typeface="微软雅黑" panose="020B0503020204020204" pitchFamily="34" charset="-122"/>
            </a:endParaRPr>
          </a:p>
          <a:p>
            <a:pPr marL="12700">
              <a:lnSpc>
                <a:spcPct val="150000"/>
              </a:lnSpc>
            </a:pPr>
            <a:endParaRPr sz="2400" dirty="0">
              <a:latin typeface="华文中宋" panose="02010600040101010101" charset="-122"/>
              <a:ea typeface="华文中宋" panose="02010600040101010101" charset="-122"/>
              <a:cs typeface="微软雅黑" panose="020B0503020204020204" pitchFamily="34" charset="-122"/>
            </a:endParaRPr>
          </a:p>
          <a:p>
            <a:pPr marL="12700">
              <a:lnSpc>
                <a:spcPts val="2120"/>
              </a:lnSpc>
            </a:pPr>
            <a:endParaRPr sz="2400" dirty="0">
              <a:latin typeface="华文中宋" panose="02010600040101010101" charset="-122"/>
              <a:ea typeface="华文中宋" panose="02010600040101010101" charset="-122"/>
              <a:cs typeface="微软雅黑" panose="020B0503020204020204" pitchFamily="34" charset="-122"/>
            </a:endParaRPr>
          </a:p>
        </p:txBody>
      </p:sp>
      <p:sp>
        <p:nvSpPr>
          <p:cNvPr id="12" name="object 12"/>
          <p:cNvSpPr txBox="1">
            <a:spLocks noGrp="1"/>
          </p:cNvSpPr>
          <p:nvPr>
            <p:ph type="sldNum" sz="quarter" idx="7"/>
          </p:nvPr>
        </p:nvSpPr>
        <p:spPr>
          <a:xfrm>
            <a:off x="11082019" y="6463665"/>
            <a:ext cx="205740" cy="177800"/>
          </a:xfrm>
          <a:prstGeom prst="rect">
            <a:avLst/>
          </a:prstGeom>
        </p:spPr>
        <p:txBody>
          <a:bodyPr vert="horz" wrap="square" lIns="0" tIns="0" rIns="0" bIns="0" rtlCol="0">
            <a:spAutoFit/>
          </a:bodyPr>
          <a:lstStyle/>
          <a:p>
            <a:pPr marL="25400">
              <a:lnSpc>
                <a:spcPct val="100000"/>
              </a:lnSpc>
            </a:pPr>
            <a:fld id="{81D60167-4931-47E6-BA6A-407CBD079E47}" type="slidenum">
              <a:rPr spc="-5" dirty="0"/>
            </a:fld>
            <a:endParaRPr spc="-5" dirty="0"/>
          </a:p>
        </p:txBody>
      </p:sp>
      <p:sp>
        <p:nvSpPr>
          <p:cNvPr id="7" name="object 7"/>
          <p:cNvSpPr txBox="1"/>
          <p:nvPr/>
        </p:nvSpPr>
        <p:spPr>
          <a:xfrm>
            <a:off x="9468484" y="2794883"/>
            <a:ext cx="534035" cy="28003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8" name="object 8"/>
          <p:cNvSpPr txBox="1"/>
          <p:nvPr/>
        </p:nvSpPr>
        <p:spPr>
          <a:xfrm>
            <a:off x="9468484" y="3487668"/>
            <a:ext cx="534035" cy="280035"/>
          </a:xfrm>
          <a:prstGeom prst="rect">
            <a:avLst/>
          </a:prstGeom>
        </p:spPr>
        <p:txBody>
          <a:bodyPr vert="horz" wrap="square" lIns="0" tIns="0" rIns="0" bIns="0" rtlCol="0">
            <a:spAutoFit/>
          </a:bodyPr>
          <a:lstStyle/>
          <a:p>
            <a:pPr marL="12700">
              <a:lnSpc>
                <a:spcPts val="2380"/>
              </a:lnSpc>
            </a:pPr>
            <a:r>
              <a:rPr sz="2000" dirty="0">
                <a:latin typeface="宋体" panose="02010600030101010101" pitchFamily="2" charset="-122"/>
                <a:cs typeface="宋体" panose="02010600030101010101" pitchFamily="2" charset="-122"/>
              </a:rPr>
              <a:t>投</a:t>
            </a:r>
            <a:r>
              <a:rPr sz="2000" spc="5" dirty="0">
                <a:latin typeface="宋体" panose="02010600030101010101" pitchFamily="2" charset="-122"/>
                <a:cs typeface="宋体" panose="02010600030101010101" pitchFamily="2" charset="-122"/>
              </a:rPr>
              <a:t>资</a:t>
            </a:r>
            <a:endParaRPr sz="2000">
              <a:latin typeface="宋体" panose="02010600030101010101" pitchFamily="2" charset="-122"/>
              <a:cs typeface="宋体" panose="02010600030101010101" pitchFamily="2" charset="-122"/>
            </a:endParaRPr>
          </a:p>
        </p:txBody>
      </p:sp>
      <p:sp>
        <p:nvSpPr>
          <p:cNvPr id="9" name="object 9"/>
          <p:cNvSpPr txBox="1"/>
          <p:nvPr/>
        </p:nvSpPr>
        <p:spPr>
          <a:xfrm>
            <a:off x="9468484" y="4180452"/>
            <a:ext cx="534035" cy="1665605"/>
          </a:xfrm>
          <a:prstGeom prst="rect">
            <a:avLst/>
          </a:prstGeom>
        </p:spPr>
        <p:txBody>
          <a:bodyPr vert="horz" wrap="square" lIns="0" tIns="0" rIns="0" bIns="0" rtlCol="0">
            <a:spAutoFit/>
          </a:bodyPr>
          <a:lstStyle/>
          <a:p>
            <a:pPr marL="12700">
              <a:lnSpc>
                <a:spcPct val="100000"/>
              </a:lnSpc>
            </a:pPr>
            <a:r>
              <a:rPr sz="2000" dirty="0">
                <a:latin typeface="宋体" panose="02010600030101010101" pitchFamily="2" charset="-122"/>
                <a:cs typeface="宋体" panose="02010600030101010101" pitchFamily="2" charset="-122"/>
              </a:rPr>
              <a:t>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a:p>
            <a:pPr marL="12700" marR="5080">
              <a:lnSpc>
                <a:spcPct val="227000"/>
              </a:lnSpc>
            </a:pPr>
            <a:r>
              <a:rPr sz="2000" dirty="0">
                <a:latin typeface="宋体" panose="02010600030101010101" pitchFamily="2" charset="-122"/>
                <a:cs typeface="宋体" panose="02010600030101010101" pitchFamily="2" charset="-122"/>
              </a:rPr>
              <a:t>投</a:t>
            </a:r>
            <a:r>
              <a:rPr sz="2000" spc="5" dirty="0">
                <a:latin typeface="宋体" panose="02010600030101010101" pitchFamily="2" charset="-122"/>
                <a:cs typeface="宋体" panose="02010600030101010101" pitchFamily="2" charset="-122"/>
              </a:rPr>
              <a:t>资</a:t>
            </a:r>
            <a:r>
              <a:rPr sz="2000" dirty="0">
                <a:latin typeface="宋体" panose="02010600030101010101" pitchFamily="2" charset="-122"/>
                <a:cs typeface="宋体" panose="02010600030101010101" pitchFamily="2" charset="-122"/>
              </a:rPr>
              <a:t> 赚</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10" name="object 10"/>
          <p:cNvSpPr txBox="1"/>
          <p:nvPr/>
        </p:nvSpPr>
        <p:spPr>
          <a:xfrm>
            <a:off x="10645457" y="1972945"/>
            <a:ext cx="330200" cy="635000"/>
          </a:xfrm>
          <a:prstGeom prst="rect">
            <a:avLst/>
          </a:prstGeom>
        </p:spPr>
        <p:txBody>
          <a:bodyPr vert="eaVert" wrap="square" lIns="0" tIns="0" rIns="0" bIns="0" rtlCol="0">
            <a:spAutoFit/>
          </a:bodyPr>
          <a:lstStyle/>
          <a:p>
            <a:pPr marL="12700">
              <a:lnSpc>
                <a:spcPct val="100000"/>
              </a:lnSpc>
            </a:pPr>
            <a:r>
              <a:rPr sz="2400" dirty="0">
                <a:solidFill>
                  <a:srgbClr val="4471C4"/>
                </a:solidFill>
                <a:latin typeface="方正清刻本悦宋简体" panose="02000000000000000000" pitchFamily="2" charset="-122"/>
                <a:cs typeface="方正清刻本悦宋简体" panose="02000000000000000000" pitchFamily="2" charset="-122"/>
              </a:rPr>
              <a:t>生产</a:t>
            </a:r>
            <a:endParaRPr sz="2400">
              <a:latin typeface="方正清刻本悦宋简体" panose="02000000000000000000" pitchFamily="2" charset="-122"/>
              <a:cs typeface="方正清刻本悦宋简体" panose="02000000000000000000" pitchFamily="2" charset="-122"/>
            </a:endParaRPr>
          </a:p>
        </p:txBody>
      </p:sp>
      <p:sp>
        <p:nvSpPr>
          <p:cNvPr id="11" name="object 11"/>
          <p:cNvSpPr txBox="1"/>
          <p:nvPr/>
        </p:nvSpPr>
        <p:spPr>
          <a:xfrm>
            <a:off x="10645457" y="4277359"/>
            <a:ext cx="330200" cy="939800"/>
          </a:xfrm>
          <a:prstGeom prst="rect">
            <a:avLst/>
          </a:prstGeom>
        </p:spPr>
        <p:txBody>
          <a:bodyPr vert="eaVert" wrap="square" lIns="0" tIns="0" rIns="0" bIns="0" rtlCol="0">
            <a:spAutoFit/>
          </a:bodyPr>
          <a:lstStyle/>
          <a:p>
            <a:pPr marL="12700">
              <a:lnSpc>
                <a:spcPct val="100000"/>
              </a:lnSpc>
            </a:pPr>
            <a:r>
              <a:rPr sz="2400" dirty="0">
                <a:solidFill>
                  <a:srgbClr val="EC7C30"/>
                </a:solidFill>
                <a:latin typeface="方正清刻本悦宋简体" panose="02000000000000000000" pitchFamily="2" charset="-122"/>
                <a:cs typeface="方正清刻本悦宋简体" panose="02000000000000000000" pitchFamily="2" charset="-122"/>
              </a:rPr>
              <a:t>再生产</a:t>
            </a:r>
            <a:endParaRPr sz="2400">
              <a:latin typeface="方正清刻本悦宋简体" panose="02000000000000000000" pitchFamily="2" charset="-122"/>
              <a:cs typeface="方正清刻本悦宋简体" panose="02000000000000000000" pitchFamily="2" charset="-122"/>
            </a:endParaRPr>
          </a:p>
        </p:txBody>
      </p:sp>
      <p:sp>
        <p:nvSpPr>
          <p:cNvPr id="13" name="object 7"/>
          <p:cNvSpPr txBox="1"/>
          <p:nvPr/>
        </p:nvSpPr>
        <p:spPr>
          <a:xfrm>
            <a:off x="9468484" y="1422648"/>
            <a:ext cx="534035" cy="304800"/>
          </a:xfrm>
          <a:prstGeom prst="rect">
            <a:avLst/>
          </a:prstGeom>
        </p:spPr>
        <p:txBody>
          <a:bodyPr vert="horz" wrap="square" lIns="0" tIns="0" rIns="0" bIns="0" rtlCol="0">
            <a:spAutoFit/>
          </a:bodyPr>
          <a:lstStyle/>
          <a:p>
            <a:pPr marL="12700">
              <a:lnSpc>
                <a:spcPts val="2380"/>
              </a:lnSpc>
            </a:pPr>
            <a:r>
              <a:rPr lang="zh-CN" sz="2000" spc="5" dirty="0">
                <a:latin typeface="宋体" panose="02010600030101010101" pitchFamily="2" charset="-122"/>
                <a:cs typeface="宋体" panose="02010600030101010101" pitchFamily="2" charset="-122"/>
              </a:rPr>
              <a:t>有</a:t>
            </a:r>
            <a:r>
              <a:rPr sz="2000" spc="5" dirty="0">
                <a:latin typeface="宋体" panose="02010600030101010101" pitchFamily="2" charset="-122"/>
                <a:cs typeface="宋体" panose="02010600030101010101" pitchFamily="2" charset="-122"/>
              </a:rPr>
              <a:t>钱</a:t>
            </a:r>
            <a:endParaRPr sz="2000">
              <a:latin typeface="宋体" panose="02010600030101010101" pitchFamily="2" charset="-122"/>
              <a:cs typeface="宋体" panose="02010600030101010101" pitchFamily="2" charset="-122"/>
            </a:endParaRPr>
          </a:p>
        </p:txBody>
      </p:sp>
      <p:sp>
        <p:nvSpPr>
          <p:cNvPr id="14" name="object 7"/>
          <p:cNvSpPr txBox="1"/>
          <p:nvPr/>
        </p:nvSpPr>
        <p:spPr>
          <a:xfrm>
            <a:off x="9468484" y="2138293"/>
            <a:ext cx="534035" cy="304800"/>
          </a:xfrm>
          <a:prstGeom prst="rect">
            <a:avLst/>
          </a:prstGeom>
        </p:spPr>
        <p:txBody>
          <a:bodyPr vert="horz" wrap="square" lIns="0" tIns="0" rIns="0" bIns="0" rtlCol="0">
            <a:spAutoFit/>
          </a:bodyPr>
          <a:lstStyle/>
          <a:p>
            <a:pPr marL="12700">
              <a:lnSpc>
                <a:spcPts val="2380"/>
              </a:lnSpc>
            </a:pPr>
            <a:r>
              <a:rPr lang="zh-CN" sz="2000">
                <a:latin typeface="宋体" panose="02010600030101010101" pitchFamily="2" charset="-122"/>
                <a:cs typeface="宋体" panose="02010600030101010101" pitchFamily="2" charset="-122"/>
              </a:rPr>
              <a:t>投资</a:t>
            </a:r>
            <a:endParaRPr lang="zh-CN" sz="2000">
              <a:latin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3"/>
          <p:cNvSpPr/>
          <p:nvPr/>
        </p:nvSpPr>
        <p:spPr>
          <a:xfrm>
            <a:off x="2226538" y="1541525"/>
            <a:ext cx="1315173" cy="863600"/>
          </a:xfrm>
          <a:prstGeom prst="rect">
            <a:avLst/>
          </a:prstGeom>
          <a:blipFill>
            <a:blip r:embed="rId1" cstate="print"/>
            <a:stretch>
              <a:fillRect/>
            </a:stretch>
          </a:blipFill>
        </p:spPr>
        <p:txBody>
          <a:bodyPr wrap="square" lIns="0" tIns="0" rIns="0" bIns="0" rtlCol="0"/>
          <a:lstStyle/>
          <a:p/>
        </p:txBody>
      </p:sp>
      <p:sp>
        <p:nvSpPr>
          <p:cNvPr id="2" name="object 2"/>
          <p:cNvSpPr txBox="1"/>
          <p:nvPr/>
        </p:nvSpPr>
        <p:spPr>
          <a:xfrm>
            <a:off x="2314219" y="1833525"/>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生产过</a:t>
            </a:r>
            <a:r>
              <a:rPr sz="2000" spc="5" dirty="0">
                <a:latin typeface="方正清刻本悦宋简体" panose="02000000000000000000" pitchFamily="2" charset="-122"/>
                <a:cs typeface="方正清刻本悦宋简体" panose="02000000000000000000" pitchFamily="2" charset="-122"/>
              </a:rPr>
              <a:t>剩</a:t>
            </a:r>
            <a:endParaRPr sz="2000">
              <a:latin typeface="方正清刻本悦宋简体" panose="02000000000000000000" pitchFamily="2" charset="-122"/>
              <a:cs typeface="方正清刻本悦宋简体" panose="02000000000000000000" pitchFamily="2" charset="-122"/>
            </a:endParaRPr>
          </a:p>
        </p:txBody>
      </p:sp>
      <p:sp>
        <p:nvSpPr>
          <p:cNvPr id="3" name="object 3"/>
          <p:cNvSpPr/>
          <p:nvPr/>
        </p:nvSpPr>
        <p:spPr>
          <a:xfrm>
            <a:off x="3650373" y="2199246"/>
            <a:ext cx="455930" cy="376555"/>
          </a:xfrm>
          <a:custGeom>
            <a:avLst/>
            <a:gdLst/>
            <a:ahLst/>
            <a:cxnLst/>
            <a:rect l="l" t="t" r="r" b="b"/>
            <a:pathLst>
              <a:path w="455929" h="376555">
                <a:moveTo>
                  <a:pt x="35024" y="17424"/>
                </a:moveTo>
                <a:lnTo>
                  <a:pt x="16103" y="17424"/>
                </a:lnTo>
                <a:lnTo>
                  <a:pt x="0" y="8280"/>
                </a:lnTo>
                <a:lnTo>
                  <a:pt x="4699" y="0"/>
                </a:lnTo>
                <a:lnTo>
                  <a:pt x="20853" y="9169"/>
                </a:lnTo>
                <a:lnTo>
                  <a:pt x="35024" y="17424"/>
                </a:lnTo>
                <a:close/>
              </a:path>
              <a:path w="455929" h="376555">
                <a:moveTo>
                  <a:pt x="50607" y="26720"/>
                </a:moveTo>
                <a:lnTo>
                  <a:pt x="32054" y="26720"/>
                </a:lnTo>
                <a:lnTo>
                  <a:pt x="16052" y="17399"/>
                </a:lnTo>
                <a:lnTo>
                  <a:pt x="35024" y="17424"/>
                </a:lnTo>
                <a:lnTo>
                  <a:pt x="36855" y="18491"/>
                </a:lnTo>
                <a:lnTo>
                  <a:pt x="50607" y="26720"/>
                </a:lnTo>
                <a:close/>
              </a:path>
              <a:path w="455929" h="376555">
                <a:moveTo>
                  <a:pt x="66123" y="36195"/>
                </a:moveTo>
                <a:lnTo>
                  <a:pt x="47891" y="36195"/>
                </a:lnTo>
                <a:lnTo>
                  <a:pt x="32003" y="26695"/>
                </a:lnTo>
                <a:lnTo>
                  <a:pt x="50607" y="26720"/>
                </a:lnTo>
                <a:lnTo>
                  <a:pt x="52819" y="28041"/>
                </a:lnTo>
                <a:lnTo>
                  <a:pt x="66123" y="36195"/>
                </a:lnTo>
                <a:close/>
              </a:path>
              <a:path w="455929" h="376555">
                <a:moveTo>
                  <a:pt x="127085" y="75742"/>
                </a:moveTo>
                <a:lnTo>
                  <a:pt x="110070" y="75742"/>
                </a:lnTo>
                <a:lnTo>
                  <a:pt x="94653" y="65570"/>
                </a:lnTo>
                <a:lnTo>
                  <a:pt x="79171" y="55600"/>
                </a:lnTo>
                <a:lnTo>
                  <a:pt x="63563" y="45796"/>
                </a:lnTo>
                <a:lnTo>
                  <a:pt x="47840" y="36169"/>
                </a:lnTo>
                <a:lnTo>
                  <a:pt x="66123" y="36195"/>
                </a:lnTo>
                <a:lnTo>
                  <a:pt x="68630" y="37731"/>
                </a:lnTo>
                <a:lnTo>
                  <a:pt x="84327" y="47599"/>
                </a:lnTo>
                <a:lnTo>
                  <a:pt x="99898" y="57619"/>
                </a:lnTo>
                <a:lnTo>
                  <a:pt x="115354" y="67818"/>
                </a:lnTo>
                <a:lnTo>
                  <a:pt x="127085" y="75742"/>
                </a:lnTo>
                <a:close/>
              </a:path>
              <a:path w="455929" h="376555">
                <a:moveTo>
                  <a:pt x="171696" y="107124"/>
                </a:moveTo>
                <a:lnTo>
                  <a:pt x="155460" y="107124"/>
                </a:lnTo>
                <a:lnTo>
                  <a:pt x="140411" y="96469"/>
                </a:lnTo>
                <a:lnTo>
                  <a:pt x="125285" y="86004"/>
                </a:lnTo>
                <a:lnTo>
                  <a:pt x="110049" y="75728"/>
                </a:lnTo>
                <a:lnTo>
                  <a:pt x="127085" y="75742"/>
                </a:lnTo>
                <a:lnTo>
                  <a:pt x="130695" y="78181"/>
                </a:lnTo>
                <a:lnTo>
                  <a:pt x="145910" y="88696"/>
                </a:lnTo>
                <a:lnTo>
                  <a:pt x="161010" y="99377"/>
                </a:lnTo>
                <a:lnTo>
                  <a:pt x="171696" y="107124"/>
                </a:lnTo>
                <a:close/>
              </a:path>
              <a:path w="455929" h="376555">
                <a:moveTo>
                  <a:pt x="186331" y="117906"/>
                </a:moveTo>
                <a:lnTo>
                  <a:pt x="170345" y="117906"/>
                </a:lnTo>
                <a:lnTo>
                  <a:pt x="155422" y="107099"/>
                </a:lnTo>
                <a:lnTo>
                  <a:pt x="171696" y="107124"/>
                </a:lnTo>
                <a:lnTo>
                  <a:pt x="175971" y="110223"/>
                </a:lnTo>
                <a:lnTo>
                  <a:pt x="186331" y="117906"/>
                </a:lnTo>
                <a:close/>
              </a:path>
              <a:path w="455929" h="376555">
                <a:moveTo>
                  <a:pt x="229569" y="151206"/>
                </a:moveTo>
                <a:lnTo>
                  <a:pt x="214249" y="151206"/>
                </a:lnTo>
                <a:lnTo>
                  <a:pt x="199707" y="139915"/>
                </a:lnTo>
                <a:lnTo>
                  <a:pt x="185064" y="128816"/>
                </a:lnTo>
                <a:lnTo>
                  <a:pt x="170307" y="117881"/>
                </a:lnTo>
                <a:lnTo>
                  <a:pt x="186331" y="117906"/>
                </a:lnTo>
                <a:lnTo>
                  <a:pt x="190817" y="121234"/>
                </a:lnTo>
                <a:lnTo>
                  <a:pt x="205536" y="132397"/>
                </a:lnTo>
                <a:lnTo>
                  <a:pt x="220129" y="143713"/>
                </a:lnTo>
                <a:lnTo>
                  <a:pt x="229569" y="151206"/>
                </a:lnTo>
                <a:close/>
              </a:path>
              <a:path w="455929" h="376555">
                <a:moveTo>
                  <a:pt x="243751" y="162623"/>
                </a:moveTo>
                <a:lnTo>
                  <a:pt x="228638" y="162623"/>
                </a:lnTo>
                <a:lnTo>
                  <a:pt x="214210" y="151180"/>
                </a:lnTo>
                <a:lnTo>
                  <a:pt x="229569" y="151206"/>
                </a:lnTo>
                <a:lnTo>
                  <a:pt x="234594" y="155194"/>
                </a:lnTo>
                <a:lnTo>
                  <a:pt x="243751" y="162623"/>
                </a:lnTo>
                <a:close/>
              </a:path>
              <a:path w="455929" h="376555">
                <a:moveTo>
                  <a:pt x="257791" y="174180"/>
                </a:moveTo>
                <a:lnTo>
                  <a:pt x="242887" y="174180"/>
                </a:lnTo>
                <a:lnTo>
                  <a:pt x="228587" y="162585"/>
                </a:lnTo>
                <a:lnTo>
                  <a:pt x="243751" y="162623"/>
                </a:lnTo>
                <a:lnTo>
                  <a:pt x="248932" y="166827"/>
                </a:lnTo>
                <a:lnTo>
                  <a:pt x="257791" y="174180"/>
                </a:lnTo>
                <a:close/>
              </a:path>
              <a:path w="455929" h="376555">
                <a:moveTo>
                  <a:pt x="312747" y="221957"/>
                </a:moveTo>
                <a:lnTo>
                  <a:pt x="298576" y="221957"/>
                </a:lnTo>
                <a:lnTo>
                  <a:pt x="284810" y="209753"/>
                </a:lnTo>
                <a:lnTo>
                  <a:pt x="270954" y="197739"/>
                </a:lnTo>
                <a:lnTo>
                  <a:pt x="256971" y="185864"/>
                </a:lnTo>
                <a:lnTo>
                  <a:pt x="242849" y="174155"/>
                </a:lnTo>
                <a:lnTo>
                  <a:pt x="257791" y="174180"/>
                </a:lnTo>
                <a:lnTo>
                  <a:pt x="263131" y="178612"/>
                </a:lnTo>
                <a:lnTo>
                  <a:pt x="277152" y="190512"/>
                </a:lnTo>
                <a:lnTo>
                  <a:pt x="291134" y="202628"/>
                </a:lnTo>
                <a:lnTo>
                  <a:pt x="304926" y="214871"/>
                </a:lnTo>
                <a:lnTo>
                  <a:pt x="312747" y="221957"/>
                </a:lnTo>
                <a:close/>
              </a:path>
              <a:path w="455929" h="376555">
                <a:moveTo>
                  <a:pt x="339461" y="246735"/>
                </a:moveTo>
                <a:lnTo>
                  <a:pt x="325615" y="246735"/>
                </a:lnTo>
                <a:lnTo>
                  <a:pt x="312127" y="234238"/>
                </a:lnTo>
                <a:lnTo>
                  <a:pt x="298538" y="221932"/>
                </a:lnTo>
                <a:lnTo>
                  <a:pt x="312747" y="221957"/>
                </a:lnTo>
                <a:lnTo>
                  <a:pt x="318592" y="227253"/>
                </a:lnTo>
                <a:lnTo>
                  <a:pt x="332117" y="239788"/>
                </a:lnTo>
                <a:lnTo>
                  <a:pt x="339461" y="246735"/>
                </a:lnTo>
                <a:close/>
              </a:path>
              <a:path w="455929" h="376555">
                <a:moveTo>
                  <a:pt x="378521" y="284988"/>
                </a:moveTo>
                <a:lnTo>
                  <a:pt x="365125" y="284988"/>
                </a:lnTo>
                <a:lnTo>
                  <a:pt x="352056" y="272059"/>
                </a:lnTo>
                <a:lnTo>
                  <a:pt x="338886" y="259308"/>
                </a:lnTo>
                <a:lnTo>
                  <a:pt x="325577" y="246710"/>
                </a:lnTo>
                <a:lnTo>
                  <a:pt x="339461" y="246735"/>
                </a:lnTo>
                <a:lnTo>
                  <a:pt x="345516" y="252463"/>
                </a:lnTo>
                <a:lnTo>
                  <a:pt x="358762" y="265290"/>
                </a:lnTo>
                <a:lnTo>
                  <a:pt x="372182" y="278574"/>
                </a:lnTo>
                <a:lnTo>
                  <a:pt x="378521" y="284988"/>
                </a:lnTo>
                <a:close/>
              </a:path>
              <a:path w="455929" h="376555">
                <a:moveTo>
                  <a:pt x="455158" y="371995"/>
                </a:moveTo>
                <a:lnTo>
                  <a:pt x="446125" y="371995"/>
                </a:lnTo>
                <a:lnTo>
                  <a:pt x="453326" y="365760"/>
                </a:lnTo>
                <a:lnTo>
                  <a:pt x="447471" y="359003"/>
                </a:lnTo>
                <a:lnTo>
                  <a:pt x="441818" y="352629"/>
                </a:lnTo>
                <a:lnTo>
                  <a:pt x="428713" y="283070"/>
                </a:lnTo>
                <a:lnTo>
                  <a:pt x="428728" y="281305"/>
                </a:lnTo>
                <a:lnTo>
                  <a:pt x="429234" y="279857"/>
                </a:lnTo>
                <a:lnTo>
                  <a:pt x="430288" y="278574"/>
                </a:lnTo>
                <a:lnTo>
                  <a:pt x="431711" y="277736"/>
                </a:lnTo>
                <a:lnTo>
                  <a:pt x="433336" y="277418"/>
                </a:lnTo>
                <a:lnTo>
                  <a:pt x="434962" y="277698"/>
                </a:lnTo>
                <a:lnTo>
                  <a:pt x="436410" y="278498"/>
                </a:lnTo>
                <a:lnTo>
                  <a:pt x="437489" y="279755"/>
                </a:lnTo>
                <a:lnTo>
                  <a:pt x="438073" y="281305"/>
                </a:lnTo>
                <a:lnTo>
                  <a:pt x="455158" y="371995"/>
                </a:lnTo>
                <a:close/>
              </a:path>
              <a:path w="455929" h="376555">
                <a:moveTo>
                  <a:pt x="391273" y="298030"/>
                </a:moveTo>
                <a:lnTo>
                  <a:pt x="378015" y="298030"/>
                </a:lnTo>
                <a:lnTo>
                  <a:pt x="365105" y="284968"/>
                </a:lnTo>
                <a:lnTo>
                  <a:pt x="378521" y="284988"/>
                </a:lnTo>
                <a:lnTo>
                  <a:pt x="384822" y="291363"/>
                </a:lnTo>
                <a:lnTo>
                  <a:pt x="391273" y="298030"/>
                </a:lnTo>
                <a:close/>
              </a:path>
              <a:path w="455929" h="376555">
                <a:moveTo>
                  <a:pt x="403878" y="311200"/>
                </a:moveTo>
                <a:lnTo>
                  <a:pt x="390766" y="311200"/>
                </a:lnTo>
                <a:lnTo>
                  <a:pt x="377977" y="297992"/>
                </a:lnTo>
                <a:lnTo>
                  <a:pt x="391273" y="298030"/>
                </a:lnTo>
                <a:lnTo>
                  <a:pt x="397649" y="304622"/>
                </a:lnTo>
                <a:lnTo>
                  <a:pt x="403878" y="311200"/>
                </a:lnTo>
                <a:close/>
              </a:path>
              <a:path w="455929" h="376555">
                <a:moveTo>
                  <a:pt x="440871" y="351561"/>
                </a:moveTo>
                <a:lnTo>
                  <a:pt x="428142" y="351561"/>
                </a:lnTo>
                <a:lnTo>
                  <a:pt x="415798" y="337934"/>
                </a:lnTo>
                <a:lnTo>
                  <a:pt x="403339" y="324485"/>
                </a:lnTo>
                <a:lnTo>
                  <a:pt x="390728" y="311162"/>
                </a:lnTo>
                <a:lnTo>
                  <a:pt x="403878" y="311200"/>
                </a:lnTo>
                <a:lnTo>
                  <a:pt x="410324" y="318008"/>
                </a:lnTo>
                <a:lnTo>
                  <a:pt x="422859" y="331533"/>
                </a:lnTo>
                <a:lnTo>
                  <a:pt x="435228" y="345198"/>
                </a:lnTo>
                <a:lnTo>
                  <a:pt x="440871" y="351561"/>
                </a:lnTo>
                <a:close/>
              </a:path>
              <a:path w="455929" h="376555">
                <a:moveTo>
                  <a:pt x="455917" y="376021"/>
                </a:moveTo>
                <a:lnTo>
                  <a:pt x="364693" y="344932"/>
                </a:lnTo>
                <a:lnTo>
                  <a:pt x="361518" y="339699"/>
                </a:lnTo>
                <a:lnTo>
                  <a:pt x="362051" y="338124"/>
                </a:lnTo>
                <a:lnTo>
                  <a:pt x="363093" y="336842"/>
                </a:lnTo>
                <a:lnTo>
                  <a:pt x="364502" y="335978"/>
                </a:lnTo>
                <a:lnTo>
                  <a:pt x="366128" y="335661"/>
                </a:lnTo>
                <a:lnTo>
                  <a:pt x="367766" y="335915"/>
                </a:lnTo>
                <a:lnTo>
                  <a:pt x="434414" y="358634"/>
                </a:lnTo>
                <a:lnTo>
                  <a:pt x="440275" y="365239"/>
                </a:lnTo>
                <a:lnTo>
                  <a:pt x="446125" y="371995"/>
                </a:lnTo>
                <a:lnTo>
                  <a:pt x="455158" y="371995"/>
                </a:lnTo>
                <a:lnTo>
                  <a:pt x="455917" y="376021"/>
                </a:lnTo>
                <a:close/>
              </a:path>
              <a:path w="455929" h="376555">
                <a:moveTo>
                  <a:pt x="443535" y="361743"/>
                </a:moveTo>
                <a:lnTo>
                  <a:pt x="434414" y="358634"/>
                </a:lnTo>
                <a:lnTo>
                  <a:pt x="428104" y="351523"/>
                </a:lnTo>
                <a:lnTo>
                  <a:pt x="440871" y="351561"/>
                </a:lnTo>
                <a:lnTo>
                  <a:pt x="441818" y="352629"/>
                </a:lnTo>
                <a:lnTo>
                  <a:pt x="443535" y="361743"/>
                </a:lnTo>
                <a:close/>
              </a:path>
              <a:path w="455929" h="376555">
                <a:moveTo>
                  <a:pt x="448706" y="369760"/>
                </a:moveTo>
                <a:lnTo>
                  <a:pt x="445046" y="369760"/>
                </a:lnTo>
                <a:lnTo>
                  <a:pt x="451256" y="364375"/>
                </a:lnTo>
                <a:lnTo>
                  <a:pt x="443535" y="361743"/>
                </a:lnTo>
                <a:lnTo>
                  <a:pt x="441818" y="352629"/>
                </a:lnTo>
                <a:lnTo>
                  <a:pt x="447471" y="359003"/>
                </a:lnTo>
                <a:lnTo>
                  <a:pt x="453326" y="365760"/>
                </a:lnTo>
                <a:lnTo>
                  <a:pt x="448706" y="369760"/>
                </a:lnTo>
                <a:close/>
              </a:path>
              <a:path w="455929" h="376555">
                <a:moveTo>
                  <a:pt x="444201" y="365277"/>
                </a:moveTo>
                <a:lnTo>
                  <a:pt x="440309" y="365277"/>
                </a:lnTo>
                <a:lnTo>
                  <a:pt x="434414" y="358634"/>
                </a:lnTo>
                <a:lnTo>
                  <a:pt x="443535" y="361743"/>
                </a:lnTo>
                <a:lnTo>
                  <a:pt x="444201" y="365277"/>
                </a:lnTo>
                <a:close/>
              </a:path>
              <a:path w="455929" h="376555">
                <a:moveTo>
                  <a:pt x="445046" y="369760"/>
                </a:moveTo>
                <a:lnTo>
                  <a:pt x="443535" y="361743"/>
                </a:lnTo>
                <a:lnTo>
                  <a:pt x="451256" y="364375"/>
                </a:lnTo>
                <a:lnTo>
                  <a:pt x="445046" y="369760"/>
                </a:lnTo>
                <a:close/>
              </a:path>
              <a:path w="455929" h="376555">
                <a:moveTo>
                  <a:pt x="446125" y="371995"/>
                </a:moveTo>
                <a:lnTo>
                  <a:pt x="440270" y="365239"/>
                </a:lnTo>
                <a:lnTo>
                  <a:pt x="444201" y="365277"/>
                </a:lnTo>
                <a:lnTo>
                  <a:pt x="445046" y="369760"/>
                </a:lnTo>
                <a:lnTo>
                  <a:pt x="448706" y="369760"/>
                </a:lnTo>
                <a:lnTo>
                  <a:pt x="446125" y="371995"/>
                </a:lnTo>
                <a:close/>
              </a:path>
            </a:pathLst>
          </a:custGeom>
          <a:solidFill>
            <a:srgbClr val="46AAC5"/>
          </a:solidFill>
        </p:spPr>
        <p:txBody>
          <a:bodyPr wrap="square" lIns="0" tIns="0" rIns="0" bIns="0" rtlCol="0"/>
          <a:lstStyle/>
          <a:p/>
        </p:txBody>
      </p:sp>
      <p:sp>
        <p:nvSpPr>
          <p:cNvPr id="4" name="object 4"/>
          <p:cNvSpPr/>
          <p:nvPr/>
        </p:nvSpPr>
        <p:spPr>
          <a:xfrm>
            <a:off x="3769715" y="2715005"/>
            <a:ext cx="1315173" cy="863600"/>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3906228" y="2853030"/>
            <a:ext cx="1042035" cy="554355"/>
          </a:xfrm>
          <a:prstGeom prst="rect">
            <a:avLst/>
          </a:prstGeom>
        </p:spPr>
        <p:txBody>
          <a:bodyPr vert="horz" wrap="square" lIns="0" tIns="0" rIns="0" bIns="0" rtlCol="0">
            <a:spAutoFit/>
          </a:bodyPr>
          <a:lstStyle/>
          <a:p>
            <a:pPr marL="393700" marR="5080" indent="-381000">
              <a:lnSpc>
                <a:spcPts val="2160"/>
              </a:lnSpc>
            </a:pPr>
            <a:r>
              <a:rPr sz="2000" dirty="0">
                <a:latin typeface="方正清刻本悦宋简体" panose="02000000000000000000" pitchFamily="2" charset="-122"/>
                <a:cs typeface="方正清刻本悦宋简体" panose="02000000000000000000" pitchFamily="2" charset="-122"/>
              </a:rPr>
              <a:t>购买力</a:t>
            </a:r>
            <a:r>
              <a:rPr sz="2000" spc="5" dirty="0">
                <a:latin typeface="方正清刻本悦宋简体" panose="02000000000000000000" pitchFamily="2" charset="-122"/>
                <a:cs typeface="方正清刻本悦宋简体" panose="02000000000000000000" pitchFamily="2" charset="-122"/>
              </a:rPr>
              <a:t>有</a:t>
            </a:r>
            <a:r>
              <a:rPr sz="2000" dirty="0">
                <a:latin typeface="方正清刻本悦宋简体" panose="02000000000000000000" pitchFamily="2" charset="-122"/>
                <a:cs typeface="方正清刻本悦宋简体" panose="02000000000000000000" pitchFamily="2" charset="-122"/>
              </a:rPr>
              <a:t> 限</a:t>
            </a:r>
            <a:endParaRPr sz="2000">
              <a:latin typeface="方正清刻本悦宋简体" panose="02000000000000000000" pitchFamily="2" charset="-122"/>
              <a:cs typeface="方正清刻本悦宋简体" panose="02000000000000000000" pitchFamily="2" charset="-122"/>
            </a:endParaRPr>
          </a:p>
        </p:txBody>
      </p:sp>
      <p:sp>
        <p:nvSpPr>
          <p:cNvPr id="6" name="object 6"/>
          <p:cNvSpPr/>
          <p:nvPr/>
        </p:nvSpPr>
        <p:spPr>
          <a:xfrm>
            <a:off x="4325385" y="3779773"/>
            <a:ext cx="184785" cy="635000"/>
          </a:xfrm>
          <a:custGeom>
            <a:avLst/>
            <a:gdLst/>
            <a:ahLst/>
            <a:cxnLst/>
            <a:rect l="l" t="t" r="r" b="b"/>
            <a:pathLst>
              <a:path w="184785" h="635000">
                <a:moveTo>
                  <a:pt x="183019" y="21272"/>
                </a:moveTo>
                <a:lnTo>
                  <a:pt x="173475" y="21272"/>
                </a:lnTo>
                <a:lnTo>
                  <a:pt x="175075" y="0"/>
                </a:lnTo>
                <a:lnTo>
                  <a:pt x="184562" y="723"/>
                </a:lnTo>
                <a:lnTo>
                  <a:pt x="183019" y="21272"/>
                </a:lnTo>
                <a:close/>
              </a:path>
              <a:path w="184785" h="635000">
                <a:moveTo>
                  <a:pt x="181181" y="42392"/>
                </a:moveTo>
                <a:lnTo>
                  <a:pt x="171621" y="42392"/>
                </a:lnTo>
                <a:lnTo>
                  <a:pt x="173475" y="21209"/>
                </a:lnTo>
                <a:lnTo>
                  <a:pt x="183019" y="21272"/>
                </a:lnTo>
                <a:lnTo>
                  <a:pt x="181181" y="42392"/>
                </a:lnTo>
                <a:close/>
              </a:path>
              <a:path w="184785" h="635000">
                <a:moveTo>
                  <a:pt x="176714" y="84404"/>
                </a:moveTo>
                <a:lnTo>
                  <a:pt x="167137" y="84404"/>
                </a:lnTo>
                <a:lnTo>
                  <a:pt x="169512" y="63385"/>
                </a:lnTo>
                <a:lnTo>
                  <a:pt x="171621" y="42329"/>
                </a:lnTo>
                <a:lnTo>
                  <a:pt x="181181" y="42392"/>
                </a:lnTo>
                <a:lnTo>
                  <a:pt x="178974" y="64452"/>
                </a:lnTo>
                <a:lnTo>
                  <a:pt x="176714" y="84404"/>
                </a:lnTo>
                <a:close/>
              </a:path>
              <a:path w="184785" h="635000">
                <a:moveTo>
                  <a:pt x="169500" y="63436"/>
                </a:moveTo>
                <a:close/>
              </a:path>
              <a:path w="184785" h="635000">
                <a:moveTo>
                  <a:pt x="157240" y="208445"/>
                </a:moveTo>
                <a:lnTo>
                  <a:pt x="147554" y="208445"/>
                </a:lnTo>
                <a:lnTo>
                  <a:pt x="151453" y="187934"/>
                </a:lnTo>
                <a:lnTo>
                  <a:pt x="155098" y="167386"/>
                </a:lnTo>
                <a:lnTo>
                  <a:pt x="158489" y="146748"/>
                </a:lnTo>
                <a:lnTo>
                  <a:pt x="161626" y="126034"/>
                </a:lnTo>
                <a:lnTo>
                  <a:pt x="164509" y="105232"/>
                </a:lnTo>
                <a:lnTo>
                  <a:pt x="167137" y="84353"/>
                </a:lnTo>
                <a:lnTo>
                  <a:pt x="176714" y="84404"/>
                </a:lnTo>
                <a:lnTo>
                  <a:pt x="171036" y="127457"/>
                </a:lnTo>
                <a:lnTo>
                  <a:pt x="164470" y="169049"/>
                </a:lnTo>
                <a:lnTo>
                  <a:pt x="160813" y="189712"/>
                </a:lnTo>
                <a:lnTo>
                  <a:pt x="157240" y="208445"/>
                </a:lnTo>
                <a:close/>
              </a:path>
              <a:path w="184785" h="635000">
                <a:moveTo>
                  <a:pt x="164496" y="105295"/>
                </a:moveTo>
                <a:close/>
              </a:path>
              <a:path w="184785" h="635000">
                <a:moveTo>
                  <a:pt x="161613" y="126098"/>
                </a:moveTo>
                <a:close/>
              </a:path>
              <a:path w="184785" h="635000">
                <a:moveTo>
                  <a:pt x="158476" y="146812"/>
                </a:moveTo>
                <a:close/>
              </a:path>
              <a:path w="184785" h="635000">
                <a:moveTo>
                  <a:pt x="155085" y="167449"/>
                </a:moveTo>
                <a:close/>
              </a:path>
              <a:path w="184785" h="635000">
                <a:moveTo>
                  <a:pt x="151440" y="187985"/>
                </a:moveTo>
                <a:close/>
              </a:path>
              <a:path w="184785" h="635000">
                <a:moveTo>
                  <a:pt x="147557" y="208429"/>
                </a:moveTo>
                <a:close/>
              </a:path>
              <a:path w="184785" h="635000">
                <a:moveTo>
                  <a:pt x="148776" y="249085"/>
                </a:moveTo>
                <a:lnTo>
                  <a:pt x="139020" y="249085"/>
                </a:lnTo>
                <a:lnTo>
                  <a:pt x="143427" y="228752"/>
                </a:lnTo>
                <a:lnTo>
                  <a:pt x="147557" y="208429"/>
                </a:lnTo>
                <a:lnTo>
                  <a:pt x="157240" y="208445"/>
                </a:lnTo>
                <a:lnTo>
                  <a:pt x="156901" y="210223"/>
                </a:lnTo>
                <a:lnTo>
                  <a:pt x="152736" y="230759"/>
                </a:lnTo>
                <a:lnTo>
                  <a:pt x="148776" y="249085"/>
                </a:lnTo>
                <a:close/>
              </a:path>
              <a:path w="184785" h="635000">
                <a:moveTo>
                  <a:pt x="143414" y="228803"/>
                </a:moveTo>
                <a:close/>
              </a:path>
              <a:path w="184785" h="635000">
                <a:moveTo>
                  <a:pt x="144169" y="269265"/>
                </a:moveTo>
                <a:lnTo>
                  <a:pt x="134397" y="269265"/>
                </a:lnTo>
                <a:lnTo>
                  <a:pt x="139032" y="249021"/>
                </a:lnTo>
                <a:lnTo>
                  <a:pt x="148776" y="249085"/>
                </a:lnTo>
                <a:lnTo>
                  <a:pt x="148329" y="251155"/>
                </a:lnTo>
                <a:lnTo>
                  <a:pt x="144169" y="269265"/>
                </a:lnTo>
                <a:close/>
              </a:path>
              <a:path w="184785" h="635000">
                <a:moveTo>
                  <a:pt x="134243" y="309321"/>
                </a:moveTo>
                <a:lnTo>
                  <a:pt x="124415" y="309321"/>
                </a:lnTo>
                <a:lnTo>
                  <a:pt x="129545" y="289280"/>
                </a:lnTo>
                <a:lnTo>
                  <a:pt x="134410" y="269201"/>
                </a:lnTo>
                <a:lnTo>
                  <a:pt x="144169" y="269265"/>
                </a:lnTo>
                <a:lnTo>
                  <a:pt x="143668" y="271449"/>
                </a:lnTo>
                <a:lnTo>
                  <a:pt x="138766" y="291642"/>
                </a:lnTo>
                <a:lnTo>
                  <a:pt x="134243" y="309321"/>
                </a:lnTo>
                <a:close/>
              </a:path>
              <a:path w="184785" h="635000">
                <a:moveTo>
                  <a:pt x="129520" y="289344"/>
                </a:moveTo>
                <a:close/>
              </a:path>
              <a:path w="184785" h="635000">
                <a:moveTo>
                  <a:pt x="128932" y="329209"/>
                </a:moveTo>
                <a:lnTo>
                  <a:pt x="119068" y="329209"/>
                </a:lnTo>
                <a:lnTo>
                  <a:pt x="124427" y="309270"/>
                </a:lnTo>
                <a:lnTo>
                  <a:pt x="134243" y="309321"/>
                </a:lnTo>
                <a:lnTo>
                  <a:pt x="133622" y="311746"/>
                </a:lnTo>
                <a:lnTo>
                  <a:pt x="128932" y="329209"/>
                </a:lnTo>
                <a:close/>
              </a:path>
              <a:path w="184785" h="635000">
                <a:moveTo>
                  <a:pt x="117585" y="368680"/>
                </a:moveTo>
                <a:lnTo>
                  <a:pt x="107651" y="368680"/>
                </a:lnTo>
                <a:lnTo>
                  <a:pt x="113493" y="348945"/>
                </a:lnTo>
                <a:lnTo>
                  <a:pt x="119081" y="329158"/>
                </a:lnTo>
                <a:lnTo>
                  <a:pt x="128932" y="329209"/>
                </a:lnTo>
                <a:lnTo>
                  <a:pt x="128250" y="331749"/>
                </a:lnTo>
                <a:lnTo>
                  <a:pt x="122624" y="351650"/>
                </a:lnTo>
                <a:lnTo>
                  <a:pt x="117585" y="368680"/>
                </a:lnTo>
                <a:close/>
              </a:path>
              <a:path w="184785" h="635000">
                <a:moveTo>
                  <a:pt x="113467" y="348996"/>
                </a:moveTo>
                <a:close/>
              </a:path>
              <a:path w="184785" h="635000">
                <a:moveTo>
                  <a:pt x="111561" y="388264"/>
                </a:moveTo>
                <a:lnTo>
                  <a:pt x="101593" y="388264"/>
                </a:lnTo>
                <a:lnTo>
                  <a:pt x="107663" y="368630"/>
                </a:lnTo>
                <a:lnTo>
                  <a:pt x="117585" y="368680"/>
                </a:lnTo>
                <a:lnTo>
                  <a:pt x="116769" y="371436"/>
                </a:lnTo>
                <a:lnTo>
                  <a:pt x="111561" y="388264"/>
                </a:lnTo>
                <a:close/>
              </a:path>
              <a:path w="184785" h="635000">
                <a:moveTo>
                  <a:pt x="98823" y="427113"/>
                </a:moveTo>
                <a:lnTo>
                  <a:pt x="88778" y="427113"/>
                </a:lnTo>
                <a:lnTo>
                  <a:pt x="95319" y="407682"/>
                </a:lnTo>
                <a:lnTo>
                  <a:pt x="101605" y="388213"/>
                </a:lnTo>
                <a:lnTo>
                  <a:pt x="111561" y="388264"/>
                </a:lnTo>
                <a:lnTo>
                  <a:pt x="110673" y="391134"/>
                </a:lnTo>
                <a:lnTo>
                  <a:pt x="104349" y="410717"/>
                </a:lnTo>
                <a:lnTo>
                  <a:pt x="98823" y="427113"/>
                </a:lnTo>
                <a:close/>
              </a:path>
              <a:path w="184785" h="635000">
                <a:moveTo>
                  <a:pt x="95294" y="407733"/>
                </a:moveTo>
                <a:close/>
              </a:path>
              <a:path w="184785" h="635000">
                <a:moveTo>
                  <a:pt x="85185" y="465518"/>
                </a:moveTo>
                <a:lnTo>
                  <a:pt x="75050" y="465518"/>
                </a:lnTo>
                <a:lnTo>
                  <a:pt x="82047" y="446316"/>
                </a:lnTo>
                <a:lnTo>
                  <a:pt x="88791" y="427050"/>
                </a:lnTo>
                <a:lnTo>
                  <a:pt x="98823" y="427113"/>
                </a:lnTo>
                <a:lnTo>
                  <a:pt x="97783" y="430199"/>
                </a:lnTo>
                <a:lnTo>
                  <a:pt x="90988" y="449579"/>
                </a:lnTo>
                <a:lnTo>
                  <a:pt x="85185" y="465518"/>
                </a:lnTo>
                <a:close/>
              </a:path>
              <a:path w="184785" h="635000">
                <a:moveTo>
                  <a:pt x="82022" y="446366"/>
                </a:moveTo>
                <a:close/>
              </a:path>
              <a:path w="184785" h="635000">
                <a:moveTo>
                  <a:pt x="70643" y="503491"/>
                </a:moveTo>
                <a:lnTo>
                  <a:pt x="60407" y="503491"/>
                </a:lnTo>
                <a:lnTo>
                  <a:pt x="67862" y="484504"/>
                </a:lnTo>
                <a:lnTo>
                  <a:pt x="75062" y="465467"/>
                </a:lnTo>
                <a:lnTo>
                  <a:pt x="85185" y="465518"/>
                </a:lnTo>
                <a:lnTo>
                  <a:pt x="83978" y="468833"/>
                </a:lnTo>
                <a:lnTo>
                  <a:pt x="76726" y="487984"/>
                </a:lnTo>
                <a:lnTo>
                  <a:pt x="70643" y="503491"/>
                </a:lnTo>
                <a:close/>
              </a:path>
              <a:path w="184785" h="635000">
                <a:moveTo>
                  <a:pt x="67836" y="484555"/>
                </a:moveTo>
                <a:close/>
              </a:path>
              <a:path w="184785" h="635000">
                <a:moveTo>
                  <a:pt x="60418" y="503461"/>
                </a:moveTo>
                <a:close/>
              </a:path>
              <a:path w="184785" h="635000">
                <a:moveTo>
                  <a:pt x="63045" y="522300"/>
                </a:moveTo>
                <a:lnTo>
                  <a:pt x="52761" y="522300"/>
                </a:lnTo>
                <a:lnTo>
                  <a:pt x="60418" y="503461"/>
                </a:lnTo>
                <a:lnTo>
                  <a:pt x="70643" y="503491"/>
                </a:lnTo>
                <a:lnTo>
                  <a:pt x="69259" y="507022"/>
                </a:lnTo>
                <a:lnTo>
                  <a:pt x="63045" y="522300"/>
                </a:lnTo>
                <a:close/>
              </a:path>
              <a:path w="184785" h="635000">
                <a:moveTo>
                  <a:pt x="55217" y="540994"/>
                </a:moveTo>
                <a:lnTo>
                  <a:pt x="44887" y="540994"/>
                </a:lnTo>
                <a:lnTo>
                  <a:pt x="52774" y="522249"/>
                </a:lnTo>
                <a:lnTo>
                  <a:pt x="63045" y="522300"/>
                </a:lnTo>
                <a:lnTo>
                  <a:pt x="61562" y="525945"/>
                </a:lnTo>
                <a:lnTo>
                  <a:pt x="55217" y="540994"/>
                </a:lnTo>
                <a:close/>
              </a:path>
              <a:path w="184785" h="635000">
                <a:moveTo>
                  <a:pt x="6521" y="634796"/>
                </a:moveTo>
                <a:lnTo>
                  <a:pt x="91" y="540994"/>
                </a:lnTo>
                <a:lnTo>
                  <a:pt x="0" y="537984"/>
                </a:lnTo>
                <a:lnTo>
                  <a:pt x="107" y="536994"/>
                </a:lnTo>
                <a:lnTo>
                  <a:pt x="831" y="535508"/>
                </a:lnTo>
                <a:lnTo>
                  <a:pt x="2025" y="534365"/>
                </a:lnTo>
                <a:lnTo>
                  <a:pt x="3536" y="533692"/>
                </a:lnTo>
                <a:lnTo>
                  <a:pt x="5187" y="533577"/>
                </a:lnTo>
                <a:lnTo>
                  <a:pt x="6775" y="534035"/>
                </a:lnTo>
                <a:lnTo>
                  <a:pt x="8108" y="535012"/>
                </a:lnTo>
                <a:lnTo>
                  <a:pt x="9035" y="536384"/>
                </a:lnTo>
                <a:lnTo>
                  <a:pt x="9429" y="537984"/>
                </a:lnTo>
                <a:lnTo>
                  <a:pt x="14245" y="608254"/>
                </a:lnTo>
                <a:lnTo>
                  <a:pt x="11207" y="614591"/>
                </a:lnTo>
                <a:lnTo>
                  <a:pt x="6444" y="624204"/>
                </a:lnTo>
                <a:lnTo>
                  <a:pt x="14979" y="628434"/>
                </a:lnTo>
                <a:lnTo>
                  <a:pt x="16166" y="628434"/>
                </a:lnTo>
                <a:lnTo>
                  <a:pt x="6521" y="634796"/>
                </a:lnTo>
                <a:close/>
              </a:path>
              <a:path w="184785" h="635000">
                <a:moveTo>
                  <a:pt x="14904" y="617859"/>
                </a:moveTo>
                <a:lnTo>
                  <a:pt x="14245" y="608254"/>
                </a:lnTo>
                <a:lnTo>
                  <a:pt x="19970" y="596315"/>
                </a:lnTo>
                <a:lnTo>
                  <a:pt x="28504" y="577976"/>
                </a:lnTo>
                <a:lnTo>
                  <a:pt x="36810" y="559523"/>
                </a:lnTo>
                <a:lnTo>
                  <a:pt x="44900" y="540943"/>
                </a:lnTo>
                <a:lnTo>
                  <a:pt x="55217" y="540994"/>
                </a:lnTo>
                <a:lnTo>
                  <a:pt x="37140" y="582002"/>
                </a:lnTo>
                <a:lnTo>
                  <a:pt x="22656" y="612745"/>
                </a:lnTo>
                <a:lnTo>
                  <a:pt x="14904" y="617859"/>
                </a:lnTo>
                <a:close/>
              </a:path>
              <a:path w="184785" h="635000">
                <a:moveTo>
                  <a:pt x="36785" y="559574"/>
                </a:moveTo>
                <a:close/>
              </a:path>
              <a:path w="184785" h="635000">
                <a:moveTo>
                  <a:pt x="16166" y="628434"/>
                </a:moveTo>
                <a:lnTo>
                  <a:pt x="14979" y="628434"/>
                </a:lnTo>
                <a:lnTo>
                  <a:pt x="19767" y="618756"/>
                </a:lnTo>
                <a:lnTo>
                  <a:pt x="22656" y="612745"/>
                </a:lnTo>
                <a:lnTo>
                  <a:pt x="81730" y="573773"/>
                </a:lnTo>
                <a:lnTo>
                  <a:pt x="83254" y="573112"/>
                </a:lnTo>
                <a:lnTo>
                  <a:pt x="84905" y="573011"/>
                </a:lnTo>
                <a:lnTo>
                  <a:pt x="86480" y="573493"/>
                </a:lnTo>
                <a:lnTo>
                  <a:pt x="87813" y="574471"/>
                </a:lnTo>
                <a:lnTo>
                  <a:pt x="88728" y="575856"/>
                </a:lnTo>
                <a:lnTo>
                  <a:pt x="89109" y="577468"/>
                </a:lnTo>
                <a:lnTo>
                  <a:pt x="88918" y="579107"/>
                </a:lnTo>
                <a:lnTo>
                  <a:pt x="88182" y="580580"/>
                </a:lnTo>
                <a:lnTo>
                  <a:pt x="86975" y="581723"/>
                </a:lnTo>
                <a:lnTo>
                  <a:pt x="16166" y="628434"/>
                </a:lnTo>
                <a:close/>
              </a:path>
              <a:path w="184785" h="635000">
                <a:moveTo>
                  <a:pt x="28479" y="578027"/>
                </a:moveTo>
                <a:close/>
              </a:path>
              <a:path w="184785" h="635000">
                <a:moveTo>
                  <a:pt x="19944" y="596366"/>
                </a:moveTo>
                <a:close/>
              </a:path>
              <a:path w="184785" h="635000">
                <a:moveTo>
                  <a:pt x="14979" y="628434"/>
                </a:moveTo>
                <a:lnTo>
                  <a:pt x="6444" y="624204"/>
                </a:lnTo>
                <a:lnTo>
                  <a:pt x="11232" y="614540"/>
                </a:lnTo>
                <a:lnTo>
                  <a:pt x="14245" y="608254"/>
                </a:lnTo>
                <a:lnTo>
                  <a:pt x="14904" y="617859"/>
                </a:lnTo>
                <a:lnTo>
                  <a:pt x="8095" y="622350"/>
                </a:lnTo>
                <a:lnTo>
                  <a:pt x="15461" y="625995"/>
                </a:lnTo>
                <a:lnTo>
                  <a:pt x="16185" y="625995"/>
                </a:lnTo>
                <a:lnTo>
                  <a:pt x="14979" y="628434"/>
                </a:lnTo>
                <a:close/>
              </a:path>
              <a:path w="184785" h="635000">
                <a:moveTo>
                  <a:pt x="16185" y="625995"/>
                </a:moveTo>
                <a:lnTo>
                  <a:pt x="15461" y="625995"/>
                </a:lnTo>
                <a:lnTo>
                  <a:pt x="14904" y="617859"/>
                </a:lnTo>
                <a:lnTo>
                  <a:pt x="22656" y="612745"/>
                </a:lnTo>
                <a:lnTo>
                  <a:pt x="19767" y="618756"/>
                </a:lnTo>
                <a:lnTo>
                  <a:pt x="16185" y="625995"/>
                </a:lnTo>
                <a:close/>
              </a:path>
              <a:path w="184785" h="635000">
                <a:moveTo>
                  <a:pt x="11207" y="614591"/>
                </a:moveTo>
                <a:close/>
              </a:path>
              <a:path w="184785" h="635000">
                <a:moveTo>
                  <a:pt x="11207" y="614591"/>
                </a:moveTo>
                <a:close/>
              </a:path>
              <a:path w="184785" h="635000">
                <a:moveTo>
                  <a:pt x="15461" y="625995"/>
                </a:moveTo>
                <a:lnTo>
                  <a:pt x="8095" y="622350"/>
                </a:lnTo>
                <a:lnTo>
                  <a:pt x="14904" y="617859"/>
                </a:lnTo>
                <a:lnTo>
                  <a:pt x="15461" y="625995"/>
                </a:lnTo>
                <a:close/>
              </a:path>
            </a:pathLst>
          </a:custGeom>
          <a:solidFill>
            <a:srgbClr val="46AAC5"/>
          </a:solidFill>
        </p:spPr>
        <p:txBody>
          <a:bodyPr wrap="square" lIns="0" tIns="0" rIns="0" bIns="0" rtlCol="0"/>
          <a:lstStyle/>
          <a:p/>
        </p:txBody>
      </p:sp>
      <p:sp>
        <p:nvSpPr>
          <p:cNvPr id="7" name="object 7"/>
          <p:cNvSpPr/>
          <p:nvPr/>
        </p:nvSpPr>
        <p:spPr>
          <a:xfrm>
            <a:off x="3161614" y="4586516"/>
            <a:ext cx="1315186" cy="863600"/>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3298139" y="486170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商人赔</a:t>
            </a:r>
            <a:r>
              <a:rPr sz="2000" spc="5" dirty="0">
                <a:latin typeface="方正清刻本悦宋简体" panose="02000000000000000000" pitchFamily="2" charset="-122"/>
                <a:cs typeface="方正清刻本悦宋简体" panose="02000000000000000000" pitchFamily="2" charset="-122"/>
              </a:rPr>
              <a:t>钱</a:t>
            </a:r>
            <a:endParaRPr sz="2000">
              <a:latin typeface="方正清刻本悦宋简体" panose="02000000000000000000" pitchFamily="2" charset="-122"/>
              <a:cs typeface="方正清刻本悦宋简体" panose="02000000000000000000" pitchFamily="2" charset="-122"/>
            </a:endParaRPr>
          </a:p>
        </p:txBody>
      </p:sp>
      <p:sp>
        <p:nvSpPr>
          <p:cNvPr id="9" name="object 9"/>
          <p:cNvSpPr/>
          <p:nvPr/>
        </p:nvSpPr>
        <p:spPr>
          <a:xfrm>
            <a:off x="2629141" y="5286387"/>
            <a:ext cx="412115" cy="98425"/>
          </a:xfrm>
          <a:custGeom>
            <a:avLst/>
            <a:gdLst/>
            <a:ahLst/>
            <a:cxnLst/>
            <a:rect l="l" t="t" r="r" b="b"/>
            <a:pathLst>
              <a:path w="412114" h="98425">
                <a:moveTo>
                  <a:pt x="80276" y="97828"/>
                </a:moveTo>
                <a:lnTo>
                  <a:pt x="78638" y="97637"/>
                </a:lnTo>
                <a:lnTo>
                  <a:pt x="77165" y="96888"/>
                </a:lnTo>
                <a:lnTo>
                  <a:pt x="0" y="39128"/>
                </a:lnTo>
                <a:lnTo>
                  <a:pt x="88252" y="393"/>
                </a:lnTo>
                <a:lnTo>
                  <a:pt x="89852" y="0"/>
                </a:lnTo>
                <a:lnTo>
                  <a:pt x="91503" y="177"/>
                </a:lnTo>
                <a:lnTo>
                  <a:pt x="92989" y="914"/>
                </a:lnTo>
                <a:lnTo>
                  <a:pt x="94119" y="2108"/>
                </a:lnTo>
                <a:lnTo>
                  <a:pt x="94792" y="3632"/>
                </a:lnTo>
                <a:lnTo>
                  <a:pt x="94894" y="5283"/>
                </a:lnTo>
                <a:lnTo>
                  <a:pt x="94437" y="6870"/>
                </a:lnTo>
                <a:lnTo>
                  <a:pt x="93459" y="8191"/>
                </a:lnTo>
                <a:lnTo>
                  <a:pt x="92075" y="9118"/>
                </a:lnTo>
                <a:lnTo>
                  <a:pt x="32016" y="35483"/>
                </a:lnTo>
                <a:lnTo>
                  <a:pt x="9931" y="35483"/>
                </a:lnTo>
                <a:lnTo>
                  <a:pt x="8839" y="44945"/>
                </a:lnTo>
                <a:lnTo>
                  <a:pt x="24650" y="46761"/>
                </a:lnTo>
                <a:lnTo>
                  <a:pt x="26309" y="46926"/>
                </a:lnTo>
                <a:lnTo>
                  <a:pt x="82867" y="89255"/>
                </a:lnTo>
                <a:lnTo>
                  <a:pt x="83997" y="90462"/>
                </a:lnTo>
                <a:lnTo>
                  <a:pt x="84645" y="91986"/>
                </a:lnTo>
                <a:lnTo>
                  <a:pt x="84747" y="93637"/>
                </a:lnTo>
                <a:lnTo>
                  <a:pt x="84264" y="95224"/>
                </a:lnTo>
                <a:lnTo>
                  <a:pt x="83273" y="96545"/>
                </a:lnTo>
                <a:lnTo>
                  <a:pt x="81889" y="97447"/>
                </a:lnTo>
                <a:lnTo>
                  <a:pt x="80276" y="97828"/>
                </a:lnTo>
                <a:close/>
              </a:path>
              <a:path w="412114" h="98425">
                <a:moveTo>
                  <a:pt x="411194" y="37261"/>
                </a:moveTo>
                <a:lnTo>
                  <a:pt x="385381" y="37261"/>
                </a:lnTo>
                <a:lnTo>
                  <a:pt x="410857" y="34340"/>
                </a:lnTo>
                <a:lnTo>
                  <a:pt x="411194" y="37261"/>
                </a:lnTo>
                <a:close/>
              </a:path>
              <a:path w="412114" h="98425">
                <a:moveTo>
                  <a:pt x="26309" y="46926"/>
                </a:moveTo>
                <a:lnTo>
                  <a:pt x="24650" y="46761"/>
                </a:lnTo>
                <a:lnTo>
                  <a:pt x="8839" y="44945"/>
                </a:lnTo>
                <a:lnTo>
                  <a:pt x="9931" y="35483"/>
                </a:lnTo>
                <a:lnTo>
                  <a:pt x="17892" y="36398"/>
                </a:lnTo>
                <a:lnTo>
                  <a:pt x="12242" y="36398"/>
                </a:lnTo>
                <a:lnTo>
                  <a:pt x="11303" y="44577"/>
                </a:lnTo>
                <a:lnTo>
                  <a:pt x="23170" y="44577"/>
                </a:lnTo>
                <a:lnTo>
                  <a:pt x="26309" y="46926"/>
                </a:lnTo>
                <a:close/>
              </a:path>
              <a:path w="412114" h="98425">
                <a:moveTo>
                  <a:pt x="27493" y="37469"/>
                </a:moveTo>
                <a:lnTo>
                  <a:pt x="25300" y="37249"/>
                </a:lnTo>
                <a:lnTo>
                  <a:pt x="9931" y="35483"/>
                </a:lnTo>
                <a:lnTo>
                  <a:pt x="32016" y="35483"/>
                </a:lnTo>
                <a:lnTo>
                  <a:pt x="27493" y="37469"/>
                </a:lnTo>
                <a:close/>
              </a:path>
              <a:path w="412114" h="98425">
                <a:moveTo>
                  <a:pt x="11303" y="44577"/>
                </a:moveTo>
                <a:lnTo>
                  <a:pt x="12242" y="36398"/>
                </a:lnTo>
                <a:lnTo>
                  <a:pt x="18783" y="41293"/>
                </a:lnTo>
                <a:lnTo>
                  <a:pt x="11303" y="44577"/>
                </a:lnTo>
                <a:close/>
              </a:path>
              <a:path w="412114" h="98425">
                <a:moveTo>
                  <a:pt x="18783" y="41293"/>
                </a:moveTo>
                <a:lnTo>
                  <a:pt x="12242" y="36398"/>
                </a:lnTo>
                <a:lnTo>
                  <a:pt x="17892" y="36398"/>
                </a:lnTo>
                <a:lnTo>
                  <a:pt x="25742" y="37299"/>
                </a:lnTo>
                <a:lnTo>
                  <a:pt x="27493" y="37469"/>
                </a:lnTo>
                <a:lnTo>
                  <a:pt x="18783" y="41293"/>
                </a:lnTo>
                <a:close/>
              </a:path>
              <a:path w="412114" h="98425">
                <a:moveTo>
                  <a:pt x="411735" y="41948"/>
                </a:moveTo>
                <a:lnTo>
                  <a:pt x="334365" y="41948"/>
                </a:lnTo>
                <a:lnTo>
                  <a:pt x="359981" y="39789"/>
                </a:lnTo>
                <a:lnTo>
                  <a:pt x="385457" y="37249"/>
                </a:lnTo>
                <a:lnTo>
                  <a:pt x="411194" y="37261"/>
                </a:lnTo>
                <a:lnTo>
                  <a:pt x="411735" y="41948"/>
                </a:lnTo>
                <a:close/>
              </a:path>
              <a:path w="412114" h="98425">
                <a:moveTo>
                  <a:pt x="205473" y="56375"/>
                </a:moveTo>
                <a:lnTo>
                  <a:pt x="153162" y="55575"/>
                </a:lnTo>
                <a:lnTo>
                  <a:pt x="101434" y="53212"/>
                </a:lnTo>
                <a:lnTo>
                  <a:pt x="50076" y="49288"/>
                </a:lnTo>
                <a:lnTo>
                  <a:pt x="18783" y="41293"/>
                </a:lnTo>
                <a:lnTo>
                  <a:pt x="27493" y="37469"/>
                </a:lnTo>
                <a:lnTo>
                  <a:pt x="51015" y="39814"/>
                </a:lnTo>
                <a:lnTo>
                  <a:pt x="76441" y="41948"/>
                </a:lnTo>
                <a:lnTo>
                  <a:pt x="102019" y="43700"/>
                </a:lnTo>
                <a:lnTo>
                  <a:pt x="127711" y="45072"/>
                </a:lnTo>
                <a:lnTo>
                  <a:pt x="153530" y="46062"/>
                </a:lnTo>
                <a:lnTo>
                  <a:pt x="179451" y="46659"/>
                </a:lnTo>
                <a:lnTo>
                  <a:pt x="205441" y="46850"/>
                </a:lnTo>
                <a:lnTo>
                  <a:pt x="385248" y="46850"/>
                </a:lnTo>
                <a:lnTo>
                  <a:pt x="335165" y="51435"/>
                </a:lnTo>
                <a:lnTo>
                  <a:pt x="283540" y="54597"/>
                </a:lnTo>
                <a:lnTo>
                  <a:pt x="231584" y="56184"/>
                </a:lnTo>
                <a:lnTo>
                  <a:pt x="205473" y="56375"/>
                </a:lnTo>
                <a:close/>
              </a:path>
              <a:path w="412114" h="98425">
                <a:moveTo>
                  <a:pt x="23170" y="44577"/>
                </a:moveTo>
                <a:lnTo>
                  <a:pt x="11303" y="44577"/>
                </a:lnTo>
                <a:lnTo>
                  <a:pt x="18783" y="41293"/>
                </a:lnTo>
                <a:lnTo>
                  <a:pt x="23170" y="44577"/>
                </a:lnTo>
                <a:close/>
              </a:path>
              <a:path w="412114" h="98425">
                <a:moveTo>
                  <a:pt x="400777" y="45085"/>
                </a:moveTo>
                <a:lnTo>
                  <a:pt x="283032" y="45085"/>
                </a:lnTo>
                <a:lnTo>
                  <a:pt x="308813" y="43700"/>
                </a:lnTo>
                <a:lnTo>
                  <a:pt x="334441" y="41935"/>
                </a:lnTo>
                <a:lnTo>
                  <a:pt x="411735" y="41948"/>
                </a:lnTo>
                <a:lnTo>
                  <a:pt x="411949" y="43802"/>
                </a:lnTo>
                <a:lnTo>
                  <a:pt x="400777" y="45085"/>
                </a:lnTo>
                <a:close/>
              </a:path>
              <a:path w="412114" h="98425">
                <a:moveTo>
                  <a:pt x="385248" y="46850"/>
                </a:moveTo>
                <a:lnTo>
                  <a:pt x="205441" y="46850"/>
                </a:lnTo>
                <a:lnTo>
                  <a:pt x="231444" y="46659"/>
                </a:lnTo>
                <a:lnTo>
                  <a:pt x="257314" y="46062"/>
                </a:lnTo>
                <a:lnTo>
                  <a:pt x="283108" y="45072"/>
                </a:lnTo>
                <a:lnTo>
                  <a:pt x="400777" y="45085"/>
                </a:lnTo>
                <a:lnTo>
                  <a:pt x="386397" y="46736"/>
                </a:lnTo>
                <a:lnTo>
                  <a:pt x="385248" y="46850"/>
                </a:lnTo>
                <a:close/>
              </a:path>
            </a:pathLst>
          </a:custGeom>
          <a:solidFill>
            <a:srgbClr val="46AAC5"/>
          </a:solidFill>
        </p:spPr>
        <p:txBody>
          <a:bodyPr wrap="square" lIns="0" tIns="0" rIns="0" bIns="0" rtlCol="0"/>
          <a:lstStyle/>
          <a:p/>
        </p:txBody>
      </p:sp>
      <p:sp>
        <p:nvSpPr>
          <p:cNvPr id="10" name="object 10"/>
          <p:cNvSpPr/>
          <p:nvPr/>
        </p:nvSpPr>
        <p:spPr>
          <a:xfrm>
            <a:off x="1193787" y="4586516"/>
            <a:ext cx="1315186" cy="863600"/>
          </a:xfrm>
          <a:prstGeom prst="rect">
            <a:avLst/>
          </a:prstGeom>
          <a:blipFill>
            <a:blip r:embed="rId4" cstate="print"/>
            <a:stretch>
              <a:fillRect/>
            </a:stretch>
          </a:blipFill>
        </p:spPr>
        <p:txBody>
          <a:bodyPr wrap="square" lIns="0" tIns="0" rIns="0" bIns="0" rtlCol="0"/>
          <a:lstStyle/>
          <a:p/>
        </p:txBody>
      </p:sp>
      <p:sp>
        <p:nvSpPr>
          <p:cNvPr id="11" name="object 11"/>
          <p:cNvSpPr txBox="1"/>
          <p:nvPr/>
        </p:nvSpPr>
        <p:spPr>
          <a:xfrm>
            <a:off x="1330312" y="486170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大量裁</a:t>
            </a:r>
            <a:r>
              <a:rPr sz="2000" spc="5" dirty="0">
                <a:latin typeface="方正清刻本悦宋简体" panose="02000000000000000000" pitchFamily="2" charset="-122"/>
                <a:cs typeface="方正清刻本悦宋简体" panose="02000000000000000000" pitchFamily="2" charset="-122"/>
              </a:rPr>
              <a:t>员</a:t>
            </a:r>
            <a:endParaRPr sz="2000">
              <a:latin typeface="方正清刻本悦宋简体" panose="02000000000000000000" pitchFamily="2" charset="-122"/>
              <a:cs typeface="方正清刻本悦宋简体" panose="02000000000000000000" pitchFamily="2" charset="-122"/>
            </a:endParaRPr>
          </a:p>
        </p:txBody>
      </p:sp>
      <p:sp>
        <p:nvSpPr>
          <p:cNvPr id="12" name="object 12"/>
          <p:cNvSpPr/>
          <p:nvPr/>
        </p:nvSpPr>
        <p:spPr>
          <a:xfrm>
            <a:off x="1122870" y="3780205"/>
            <a:ext cx="220345" cy="636270"/>
          </a:xfrm>
          <a:custGeom>
            <a:avLst/>
            <a:gdLst/>
            <a:ahLst/>
            <a:cxnLst/>
            <a:rect l="l" t="t" r="r" b="b"/>
            <a:pathLst>
              <a:path w="220344" h="636270">
                <a:moveTo>
                  <a:pt x="5067" y="93484"/>
                </a:moveTo>
                <a:lnTo>
                  <a:pt x="0" y="88226"/>
                </a:lnTo>
                <a:lnTo>
                  <a:pt x="446" y="86677"/>
                </a:lnTo>
                <a:lnTo>
                  <a:pt x="42671" y="0"/>
                </a:lnTo>
                <a:lnTo>
                  <a:pt x="48912" y="9067"/>
                </a:lnTo>
                <a:lnTo>
                  <a:pt x="48120" y="9067"/>
                </a:lnTo>
                <a:lnTo>
                  <a:pt x="38633" y="9778"/>
                </a:lnTo>
                <a:lnTo>
                  <a:pt x="39509" y="21615"/>
                </a:lnTo>
                <a:lnTo>
                  <a:pt x="40001" y="27230"/>
                </a:lnTo>
                <a:lnTo>
                  <a:pt x="9016" y="90817"/>
                </a:lnTo>
                <a:lnTo>
                  <a:pt x="8051" y="92151"/>
                </a:lnTo>
                <a:lnTo>
                  <a:pt x="6680" y="93078"/>
                </a:lnTo>
                <a:lnTo>
                  <a:pt x="5067" y="93484"/>
                </a:lnTo>
                <a:close/>
              </a:path>
              <a:path w="220344" h="636270">
                <a:moveTo>
                  <a:pt x="40001" y="27230"/>
                </a:moveTo>
                <a:lnTo>
                  <a:pt x="39447" y="20777"/>
                </a:lnTo>
                <a:lnTo>
                  <a:pt x="38633" y="9778"/>
                </a:lnTo>
                <a:lnTo>
                  <a:pt x="48120" y="9067"/>
                </a:lnTo>
                <a:lnTo>
                  <a:pt x="48304" y="11506"/>
                </a:lnTo>
                <a:lnTo>
                  <a:pt x="47663" y="11506"/>
                </a:lnTo>
                <a:lnTo>
                  <a:pt x="39458" y="12128"/>
                </a:lnTo>
                <a:lnTo>
                  <a:pt x="44084" y="18849"/>
                </a:lnTo>
                <a:lnTo>
                  <a:pt x="40001" y="27230"/>
                </a:lnTo>
                <a:close/>
              </a:path>
              <a:path w="220344" h="636270">
                <a:moveTo>
                  <a:pt x="57014" y="20840"/>
                </a:moveTo>
                <a:lnTo>
                  <a:pt x="49009" y="20840"/>
                </a:lnTo>
                <a:lnTo>
                  <a:pt x="48120" y="9067"/>
                </a:lnTo>
                <a:lnTo>
                  <a:pt x="48912" y="9067"/>
                </a:lnTo>
                <a:lnTo>
                  <a:pt x="57014" y="20840"/>
                </a:lnTo>
                <a:close/>
              </a:path>
              <a:path w="220344" h="636270">
                <a:moveTo>
                  <a:pt x="44084" y="18849"/>
                </a:moveTo>
                <a:lnTo>
                  <a:pt x="39458" y="12128"/>
                </a:lnTo>
                <a:lnTo>
                  <a:pt x="47663" y="11506"/>
                </a:lnTo>
                <a:lnTo>
                  <a:pt x="44084" y="18849"/>
                </a:lnTo>
                <a:close/>
              </a:path>
              <a:path w="220344" h="636270">
                <a:moveTo>
                  <a:pt x="49520" y="26748"/>
                </a:moveTo>
                <a:lnTo>
                  <a:pt x="44084" y="18849"/>
                </a:lnTo>
                <a:lnTo>
                  <a:pt x="47663" y="11506"/>
                </a:lnTo>
                <a:lnTo>
                  <a:pt x="48304" y="11506"/>
                </a:lnTo>
                <a:lnTo>
                  <a:pt x="49004" y="20777"/>
                </a:lnTo>
                <a:lnTo>
                  <a:pt x="49520" y="26748"/>
                </a:lnTo>
                <a:close/>
              </a:path>
              <a:path w="220344" h="636270">
                <a:moveTo>
                  <a:pt x="211747" y="636270"/>
                </a:moveTo>
                <a:lnTo>
                  <a:pt x="193916" y="599694"/>
                </a:lnTo>
                <a:lnTo>
                  <a:pt x="176961" y="562622"/>
                </a:lnTo>
                <a:lnTo>
                  <a:pt x="160883" y="525081"/>
                </a:lnTo>
                <a:lnTo>
                  <a:pt x="145694" y="487083"/>
                </a:lnTo>
                <a:lnTo>
                  <a:pt x="131419" y="448640"/>
                </a:lnTo>
                <a:lnTo>
                  <a:pt x="118059" y="409765"/>
                </a:lnTo>
                <a:lnTo>
                  <a:pt x="105638" y="370471"/>
                </a:lnTo>
                <a:lnTo>
                  <a:pt x="94157" y="330784"/>
                </a:lnTo>
                <a:lnTo>
                  <a:pt x="83629" y="290690"/>
                </a:lnTo>
                <a:lnTo>
                  <a:pt x="74079" y="250228"/>
                </a:lnTo>
                <a:lnTo>
                  <a:pt x="65519" y="209461"/>
                </a:lnTo>
                <a:lnTo>
                  <a:pt x="57950" y="168287"/>
                </a:lnTo>
                <a:lnTo>
                  <a:pt x="51384" y="126707"/>
                </a:lnTo>
                <a:lnTo>
                  <a:pt x="45843" y="84797"/>
                </a:lnTo>
                <a:lnTo>
                  <a:pt x="41280" y="41846"/>
                </a:lnTo>
                <a:lnTo>
                  <a:pt x="40001" y="27230"/>
                </a:lnTo>
                <a:lnTo>
                  <a:pt x="44084" y="18849"/>
                </a:lnTo>
                <a:lnTo>
                  <a:pt x="49520" y="26748"/>
                </a:lnTo>
                <a:lnTo>
                  <a:pt x="50946" y="42799"/>
                </a:lnTo>
                <a:lnTo>
                  <a:pt x="52952" y="62826"/>
                </a:lnTo>
                <a:lnTo>
                  <a:pt x="55710" y="86842"/>
                </a:lnTo>
                <a:lnTo>
                  <a:pt x="57942" y="104584"/>
                </a:lnTo>
                <a:lnTo>
                  <a:pt x="60827" y="125399"/>
                </a:lnTo>
                <a:lnTo>
                  <a:pt x="63947" y="146024"/>
                </a:lnTo>
                <a:lnTo>
                  <a:pt x="67339" y="166624"/>
                </a:lnTo>
                <a:lnTo>
                  <a:pt x="70969" y="187134"/>
                </a:lnTo>
                <a:lnTo>
                  <a:pt x="74856" y="207568"/>
                </a:lnTo>
                <a:lnTo>
                  <a:pt x="79007" y="227964"/>
                </a:lnTo>
                <a:lnTo>
                  <a:pt x="83390" y="248221"/>
                </a:lnTo>
                <a:lnTo>
                  <a:pt x="88013" y="268376"/>
                </a:lnTo>
                <a:lnTo>
                  <a:pt x="92875" y="288391"/>
                </a:lnTo>
                <a:lnTo>
                  <a:pt x="97994" y="308419"/>
                </a:lnTo>
                <a:lnTo>
                  <a:pt x="103335" y="328244"/>
                </a:lnTo>
                <a:lnTo>
                  <a:pt x="108942" y="348081"/>
                </a:lnTo>
                <a:lnTo>
                  <a:pt x="114754" y="367715"/>
                </a:lnTo>
                <a:lnTo>
                  <a:pt x="120835" y="387362"/>
                </a:lnTo>
                <a:lnTo>
                  <a:pt x="127106" y="406781"/>
                </a:lnTo>
                <a:lnTo>
                  <a:pt x="133637" y="426161"/>
                </a:lnTo>
                <a:lnTo>
                  <a:pt x="140393" y="445439"/>
                </a:lnTo>
                <a:lnTo>
                  <a:pt x="147377" y="464604"/>
                </a:lnTo>
                <a:lnTo>
                  <a:pt x="154585" y="483654"/>
                </a:lnTo>
                <a:lnTo>
                  <a:pt x="162052" y="502665"/>
                </a:lnTo>
                <a:lnTo>
                  <a:pt x="169711" y="521500"/>
                </a:lnTo>
                <a:lnTo>
                  <a:pt x="177557" y="540156"/>
                </a:lnTo>
                <a:lnTo>
                  <a:pt x="185659" y="558761"/>
                </a:lnTo>
                <a:lnTo>
                  <a:pt x="193995" y="577253"/>
                </a:lnTo>
                <a:lnTo>
                  <a:pt x="202528" y="595629"/>
                </a:lnTo>
                <a:lnTo>
                  <a:pt x="211321" y="613930"/>
                </a:lnTo>
                <a:lnTo>
                  <a:pt x="220281" y="632053"/>
                </a:lnTo>
                <a:lnTo>
                  <a:pt x="211747" y="636270"/>
                </a:lnTo>
                <a:close/>
              </a:path>
              <a:path w="220344" h="636270">
                <a:moveTo>
                  <a:pt x="93764" y="86842"/>
                </a:moveTo>
                <a:lnTo>
                  <a:pt x="49520" y="26748"/>
                </a:lnTo>
                <a:lnTo>
                  <a:pt x="48996" y="20777"/>
                </a:lnTo>
                <a:lnTo>
                  <a:pt x="57014" y="20840"/>
                </a:lnTo>
                <a:lnTo>
                  <a:pt x="97307" y="79387"/>
                </a:lnTo>
                <a:lnTo>
                  <a:pt x="97993" y="80899"/>
                </a:lnTo>
                <a:lnTo>
                  <a:pt x="98132" y="82550"/>
                </a:lnTo>
                <a:lnTo>
                  <a:pt x="97688" y="84137"/>
                </a:lnTo>
                <a:lnTo>
                  <a:pt x="96723" y="85483"/>
                </a:lnTo>
                <a:lnTo>
                  <a:pt x="95364" y="86423"/>
                </a:lnTo>
                <a:lnTo>
                  <a:pt x="93764" y="86842"/>
                </a:lnTo>
                <a:close/>
              </a:path>
              <a:path w="220344" h="636270">
                <a:moveTo>
                  <a:pt x="50855" y="41897"/>
                </a:moveTo>
                <a:close/>
              </a:path>
              <a:path w="220344" h="636270">
                <a:moveTo>
                  <a:pt x="55329" y="83807"/>
                </a:moveTo>
                <a:close/>
              </a:path>
              <a:path w="220344" h="636270">
                <a:moveTo>
                  <a:pt x="60827" y="125399"/>
                </a:moveTo>
                <a:close/>
              </a:path>
              <a:path w="220344" h="636270">
                <a:moveTo>
                  <a:pt x="177599" y="540219"/>
                </a:moveTo>
                <a:close/>
              </a:path>
              <a:path w="220344" h="636270">
                <a:moveTo>
                  <a:pt x="185702" y="558825"/>
                </a:moveTo>
                <a:close/>
              </a:path>
            </a:pathLst>
          </a:custGeom>
          <a:solidFill>
            <a:srgbClr val="46AAC5"/>
          </a:solidFill>
        </p:spPr>
        <p:txBody>
          <a:bodyPr wrap="square" lIns="0" tIns="0" rIns="0" bIns="0" rtlCol="0"/>
          <a:lstStyle/>
          <a:p/>
        </p:txBody>
      </p:sp>
      <p:sp>
        <p:nvSpPr>
          <p:cNvPr id="13" name="object 13"/>
          <p:cNvSpPr/>
          <p:nvPr/>
        </p:nvSpPr>
        <p:spPr>
          <a:xfrm>
            <a:off x="585698" y="2715005"/>
            <a:ext cx="1315173" cy="863600"/>
          </a:xfrm>
          <a:prstGeom prst="rect">
            <a:avLst/>
          </a:prstGeom>
          <a:blipFill>
            <a:blip r:embed="rId1" cstate="print"/>
            <a:stretch>
              <a:fillRect/>
            </a:stretch>
          </a:blipFill>
        </p:spPr>
        <p:txBody>
          <a:bodyPr wrap="square" lIns="0" tIns="0" rIns="0" bIns="0" rtlCol="0"/>
          <a:lstStyle/>
          <a:p/>
        </p:txBody>
      </p:sp>
      <p:sp>
        <p:nvSpPr>
          <p:cNvPr id="14" name="object 14"/>
          <p:cNvSpPr txBox="1"/>
          <p:nvPr/>
        </p:nvSpPr>
        <p:spPr>
          <a:xfrm>
            <a:off x="722210" y="299019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没钱购</a:t>
            </a:r>
            <a:r>
              <a:rPr sz="2000" spc="5" dirty="0">
                <a:latin typeface="方正清刻本悦宋简体" panose="02000000000000000000" pitchFamily="2" charset="-122"/>
                <a:cs typeface="方正清刻本悦宋简体" panose="02000000000000000000" pitchFamily="2" charset="-122"/>
              </a:rPr>
              <a:t>买</a:t>
            </a:r>
            <a:endParaRPr sz="2000">
              <a:latin typeface="方正清刻本悦宋简体" panose="02000000000000000000" pitchFamily="2" charset="-122"/>
              <a:cs typeface="方正清刻本悦宋简体" panose="02000000000000000000" pitchFamily="2" charset="-122"/>
            </a:endParaRPr>
          </a:p>
        </p:txBody>
      </p:sp>
      <p:sp>
        <p:nvSpPr>
          <p:cNvPr id="15" name="object 15"/>
          <p:cNvSpPr/>
          <p:nvPr/>
        </p:nvSpPr>
        <p:spPr>
          <a:xfrm>
            <a:off x="1560487" y="2202141"/>
            <a:ext cx="457200" cy="376555"/>
          </a:xfrm>
          <a:custGeom>
            <a:avLst/>
            <a:gdLst/>
            <a:ahLst/>
            <a:cxnLst/>
            <a:rect l="l" t="t" r="r" b="b"/>
            <a:pathLst>
              <a:path w="457200" h="376555">
                <a:moveTo>
                  <a:pt x="431372" y="10330"/>
                </a:moveTo>
                <a:lnTo>
                  <a:pt x="360591" y="9525"/>
                </a:lnTo>
                <a:lnTo>
                  <a:pt x="355942" y="5537"/>
                </a:lnTo>
                <a:lnTo>
                  <a:pt x="355968" y="3873"/>
                </a:lnTo>
                <a:lnTo>
                  <a:pt x="356552" y="2336"/>
                </a:lnTo>
                <a:lnTo>
                  <a:pt x="357631" y="1079"/>
                </a:lnTo>
                <a:lnTo>
                  <a:pt x="359067" y="266"/>
                </a:lnTo>
                <a:lnTo>
                  <a:pt x="360705" y="0"/>
                </a:lnTo>
                <a:lnTo>
                  <a:pt x="457073" y="1092"/>
                </a:lnTo>
                <a:lnTo>
                  <a:pt x="456763" y="1625"/>
                </a:lnTo>
                <a:lnTo>
                  <a:pt x="446506" y="1625"/>
                </a:lnTo>
                <a:lnTo>
                  <a:pt x="438632" y="6096"/>
                </a:lnTo>
                <a:lnTo>
                  <a:pt x="431372" y="10330"/>
                </a:lnTo>
                <a:close/>
              </a:path>
              <a:path w="457200" h="376555">
                <a:moveTo>
                  <a:pt x="440643" y="10435"/>
                </a:moveTo>
                <a:lnTo>
                  <a:pt x="431372" y="10330"/>
                </a:lnTo>
                <a:lnTo>
                  <a:pt x="438632" y="6096"/>
                </a:lnTo>
                <a:lnTo>
                  <a:pt x="446506" y="1625"/>
                </a:lnTo>
                <a:lnTo>
                  <a:pt x="447501" y="3378"/>
                </a:lnTo>
                <a:lnTo>
                  <a:pt x="444741" y="3378"/>
                </a:lnTo>
                <a:lnTo>
                  <a:pt x="440643" y="10435"/>
                </a:lnTo>
                <a:close/>
              </a:path>
              <a:path w="457200" h="376555">
                <a:moveTo>
                  <a:pt x="404545" y="86817"/>
                </a:moveTo>
                <a:lnTo>
                  <a:pt x="399872" y="81216"/>
                </a:lnTo>
                <a:lnTo>
                  <a:pt x="400443" y="79667"/>
                </a:lnTo>
                <a:lnTo>
                  <a:pt x="435801" y="18774"/>
                </a:lnTo>
                <a:lnTo>
                  <a:pt x="443382" y="14350"/>
                </a:lnTo>
                <a:lnTo>
                  <a:pt x="451205" y="9906"/>
                </a:lnTo>
                <a:lnTo>
                  <a:pt x="446506" y="1625"/>
                </a:lnTo>
                <a:lnTo>
                  <a:pt x="456763" y="1625"/>
                </a:lnTo>
                <a:lnTo>
                  <a:pt x="408686" y="84442"/>
                </a:lnTo>
                <a:lnTo>
                  <a:pt x="407619" y="85712"/>
                </a:lnTo>
                <a:lnTo>
                  <a:pt x="406184" y="86537"/>
                </a:lnTo>
                <a:lnTo>
                  <a:pt x="404545" y="86817"/>
                </a:lnTo>
                <a:close/>
              </a:path>
              <a:path w="457200" h="376555">
                <a:moveTo>
                  <a:pt x="448805" y="10528"/>
                </a:moveTo>
                <a:lnTo>
                  <a:pt x="440643" y="10435"/>
                </a:lnTo>
                <a:lnTo>
                  <a:pt x="444741" y="3378"/>
                </a:lnTo>
                <a:lnTo>
                  <a:pt x="448805" y="10528"/>
                </a:lnTo>
                <a:close/>
              </a:path>
              <a:path w="457200" h="376555">
                <a:moveTo>
                  <a:pt x="450109" y="10528"/>
                </a:moveTo>
                <a:lnTo>
                  <a:pt x="448805" y="10528"/>
                </a:lnTo>
                <a:lnTo>
                  <a:pt x="444741" y="3378"/>
                </a:lnTo>
                <a:lnTo>
                  <a:pt x="447501" y="3378"/>
                </a:lnTo>
                <a:lnTo>
                  <a:pt x="451205" y="9906"/>
                </a:lnTo>
                <a:lnTo>
                  <a:pt x="450109" y="10528"/>
                </a:lnTo>
                <a:close/>
              </a:path>
              <a:path w="457200" h="376555">
                <a:moveTo>
                  <a:pt x="7200" y="376047"/>
                </a:moveTo>
                <a:lnTo>
                  <a:pt x="36715" y="328396"/>
                </a:lnTo>
                <a:lnTo>
                  <a:pt x="74752" y="288226"/>
                </a:lnTo>
                <a:lnTo>
                  <a:pt x="114071" y="249313"/>
                </a:lnTo>
                <a:lnTo>
                  <a:pt x="154660" y="211709"/>
                </a:lnTo>
                <a:lnTo>
                  <a:pt x="196456" y="175450"/>
                </a:lnTo>
                <a:lnTo>
                  <a:pt x="239458" y="140563"/>
                </a:lnTo>
                <a:lnTo>
                  <a:pt x="283603" y="107086"/>
                </a:lnTo>
                <a:lnTo>
                  <a:pt x="328866" y="75044"/>
                </a:lnTo>
                <a:lnTo>
                  <a:pt x="375208" y="44488"/>
                </a:lnTo>
                <a:lnTo>
                  <a:pt x="422605" y="15443"/>
                </a:lnTo>
                <a:lnTo>
                  <a:pt x="431372" y="10330"/>
                </a:lnTo>
                <a:lnTo>
                  <a:pt x="440643" y="10435"/>
                </a:lnTo>
                <a:lnTo>
                  <a:pt x="435801" y="18774"/>
                </a:lnTo>
                <a:lnTo>
                  <a:pt x="427471" y="23634"/>
                </a:lnTo>
                <a:lnTo>
                  <a:pt x="411578" y="33121"/>
                </a:lnTo>
                <a:lnTo>
                  <a:pt x="364787" y="62522"/>
                </a:lnTo>
                <a:lnTo>
                  <a:pt x="319076" y="93395"/>
                </a:lnTo>
                <a:lnTo>
                  <a:pt x="274422" y="125742"/>
                </a:lnTo>
                <a:lnTo>
                  <a:pt x="230918" y="159499"/>
                </a:lnTo>
                <a:lnTo>
                  <a:pt x="202560" y="182778"/>
                </a:lnTo>
                <a:lnTo>
                  <a:pt x="188551" y="194652"/>
                </a:lnTo>
                <a:lnTo>
                  <a:pt x="147394" y="231152"/>
                </a:lnTo>
                <a:lnTo>
                  <a:pt x="107454" y="268986"/>
                </a:lnTo>
                <a:lnTo>
                  <a:pt x="68772" y="308102"/>
                </a:lnTo>
                <a:lnTo>
                  <a:pt x="31386" y="348462"/>
                </a:lnTo>
                <a:lnTo>
                  <a:pt x="19220" y="362191"/>
                </a:lnTo>
                <a:lnTo>
                  <a:pt x="7200" y="376047"/>
                </a:lnTo>
                <a:close/>
              </a:path>
              <a:path w="457200" h="376555">
                <a:moveTo>
                  <a:pt x="435801" y="18774"/>
                </a:moveTo>
                <a:lnTo>
                  <a:pt x="440643" y="10435"/>
                </a:lnTo>
                <a:lnTo>
                  <a:pt x="448805" y="10528"/>
                </a:lnTo>
                <a:lnTo>
                  <a:pt x="450109" y="10528"/>
                </a:lnTo>
                <a:lnTo>
                  <a:pt x="443338" y="14376"/>
                </a:lnTo>
                <a:lnTo>
                  <a:pt x="435801" y="18774"/>
                </a:lnTo>
                <a:close/>
              </a:path>
              <a:path w="457200" h="376555">
                <a:moveTo>
                  <a:pt x="443331" y="14376"/>
                </a:moveTo>
                <a:close/>
              </a:path>
              <a:path w="457200" h="376555">
                <a:moveTo>
                  <a:pt x="443338" y="14376"/>
                </a:moveTo>
                <a:close/>
              </a:path>
              <a:path w="457200" h="376555">
                <a:moveTo>
                  <a:pt x="427405" y="23672"/>
                </a:moveTo>
                <a:close/>
              </a:path>
              <a:path w="457200" h="376555">
                <a:moveTo>
                  <a:pt x="411581" y="33121"/>
                </a:moveTo>
                <a:close/>
              </a:path>
              <a:path w="457200" h="376555">
                <a:moveTo>
                  <a:pt x="395871" y="42760"/>
                </a:moveTo>
                <a:close/>
              </a:path>
              <a:path w="457200" h="376555">
                <a:moveTo>
                  <a:pt x="380276" y="52552"/>
                </a:moveTo>
                <a:close/>
              </a:path>
              <a:path w="457200" h="376555">
                <a:moveTo>
                  <a:pt x="364794" y="62522"/>
                </a:moveTo>
                <a:close/>
              </a:path>
              <a:path w="457200" h="376555">
                <a:moveTo>
                  <a:pt x="349461" y="72630"/>
                </a:moveTo>
                <a:close/>
              </a:path>
              <a:path w="457200" h="376555">
                <a:moveTo>
                  <a:pt x="349440" y="72643"/>
                </a:moveTo>
                <a:close/>
              </a:path>
              <a:path w="457200" h="376555">
                <a:moveTo>
                  <a:pt x="334187" y="82943"/>
                </a:moveTo>
                <a:close/>
              </a:path>
              <a:path w="457200" h="376555">
                <a:moveTo>
                  <a:pt x="319076" y="93395"/>
                </a:moveTo>
                <a:close/>
              </a:path>
              <a:path w="457200" h="376555">
                <a:moveTo>
                  <a:pt x="304079" y="104012"/>
                </a:moveTo>
                <a:close/>
              </a:path>
              <a:path w="457200" h="376555">
                <a:moveTo>
                  <a:pt x="289195" y="114795"/>
                </a:moveTo>
                <a:close/>
              </a:path>
              <a:path w="457200" h="376555">
                <a:moveTo>
                  <a:pt x="274434" y="125742"/>
                </a:moveTo>
                <a:close/>
              </a:path>
              <a:path w="457200" h="376555">
                <a:moveTo>
                  <a:pt x="259809" y="136829"/>
                </a:moveTo>
                <a:close/>
              </a:path>
              <a:path w="457200" h="376555">
                <a:moveTo>
                  <a:pt x="245290" y="148094"/>
                </a:moveTo>
                <a:close/>
              </a:path>
              <a:path w="457200" h="376555">
                <a:moveTo>
                  <a:pt x="230918" y="159499"/>
                </a:moveTo>
                <a:close/>
              </a:path>
              <a:path w="457200" h="376555">
                <a:moveTo>
                  <a:pt x="216662" y="171069"/>
                </a:moveTo>
                <a:close/>
              </a:path>
              <a:path w="457200" h="376555">
                <a:moveTo>
                  <a:pt x="202560" y="182778"/>
                </a:moveTo>
                <a:close/>
              </a:path>
              <a:path w="457200" h="376555">
                <a:moveTo>
                  <a:pt x="188556" y="194652"/>
                </a:moveTo>
                <a:close/>
              </a:path>
              <a:path w="457200" h="376555">
                <a:moveTo>
                  <a:pt x="174710" y="206667"/>
                </a:moveTo>
                <a:close/>
              </a:path>
              <a:path w="457200" h="376555">
                <a:moveTo>
                  <a:pt x="160972" y="218846"/>
                </a:moveTo>
                <a:close/>
              </a:path>
              <a:path w="457200" h="376555">
                <a:moveTo>
                  <a:pt x="147394" y="231152"/>
                </a:moveTo>
                <a:close/>
              </a:path>
              <a:path w="457200" h="376555">
                <a:moveTo>
                  <a:pt x="133934" y="243624"/>
                </a:moveTo>
                <a:close/>
              </a:path>
              <a:path w="457200" h="376555">
                <a:moveTo>
                  <a:pt x="120624" y="256235"/>
                </a:moveTo>
                <a:close/>
              </a:path>
              <a:path w="457200" h="376555">
                <a:moveTo>
                  <a:pt x="107454" y="268986"/>
                </a:moveTo>
                <a:close/>
              </a:path>
              <a:path w="457200" h="376555">
                <a:moveTo>
                  <a:pt x="94430" y="281857"/>
                </a:moveTo>
                <a:close/>
              </a:path>
              <a:path w="457200" h="376555">
                <a:moveTo>
                  <a:pt x="94412" y="281876"/>
                </a:moveTo>
                <a:close/>
              </a:path>
              <a:path w="457200" h="376555">
                <a:moveTo>
                  <a:pt x="81522" y="294919"/>
                </a:moveTo>
                <a:close/>
              </a:path>
              <a:path w="457200" h="376555">
                <a:moveTo>
                  <a:pt x="68772" y="308102"/>
                </a:moveTo>
                <a:close/>
              </a:path>
              <a:path w="457200" h="376555">
                <a:moveTo>
                  <a:pt x="56162" y="321411"/>
                </a:moveTo>
                <a:close/>
              </a:path>
              <a:path w="457200" h="376555">
                <a:moveTo>
                  <a:pt x="43704" y="334873"/>
                </a:moveTo>
                <a:close/>
              </a:path>
              <a:path w="457200" h="376555">
                <a:moveTo>
                  <a:pt x="31386" y="348462"/>
                </a:moveTo>
                <a:close/>
              </a:path>
              <a:path w="457200" h="376555">
                <a:moveTo>
                  <a:pt x="19220" y="362191"/>
                </a:moveTo>
                <a:close/>
              </a:path>
            </a:pathLst>
          </a:custGeom>
          <a:solidFill>
            <a:srgbClr val="46AAC5"/>
          </a:solidFill>
        </p:spPr>
        <p:txBody>
          <a:bodyPr wrap="square" lIns="0" tIns="0" rIns="0" bIns="0" rtlCol="0"/>
          <a:lstStyle/>
          <a:p/>
        </p:txBody>
      </p:sp>
      <p:sp>
        <p:nvSpPr>
          <p:cNvPr id="16" name="object 16"/>
          <p:cNvSpPr txBox="1"/>
          <p:nvPr/>
        </p:nvSpPr>
        <p:spPr>
          <a:xfrm>
            <a:off x="5571185" y="1833488"/>
            <a:ext cx="6452870" cy="3895725"/>
          </a:xfrm>
          <a:prstGeom prst="rect">
            <a:avLst/>
          </a:prstGeom>
        </p:spPr>
        <p:txBody>
          <a:bodyPr vert="horz" wrap="square" lIns="0" tIns="0" rIns="0" bIns="0" rtlCol="0">
            <a:spAutoFit/>
          </a:bodyPr>
          <a:lstStyle/>
          <a:p>
            <a:pPr marL="12700">
              <a:lnSpc>
                <a:spcPct val="15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3</a:t>
            </a:r>
            <a:r>
              <a:rPr sz="2400" dirty="0">
                <a:latin typeface="华文中宋" panose="02010600040101010101" charset="-122"/>
                <a:ea typeface="华文中宋" panose="02010600040101010101" charset="-122"/>
                <a:cs typeface="微软雅黑" panose="020B0503020204020204" pitchFamily="34" charset="-122"/>
              </a:rPr>
              <a:t>】资本主义经济危机</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a:t>
            </a:r>
            <a:r>
              <a:rPr lang="en-US" sz="2400" b="1" dirty="0">
                <a:solidFill>
                  <a:srgbClr val="00AF50"/>
                </a:solidFill>
                <a:latin typeface="华文中宋" panose="02010600040101010101" charset="-122"/>
                <a:ea typeface="华文中宋" panose="02010600040101010101" charset="-122"/>
                <a:cs typeface="微软雅黑" panose="020B0503020204020204" pitchFamily="34" charset="-122"/>
              </a:rPr>
              <a:t>/</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主观题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dirty="0">
                <a:latin typeface="华文中宋" panose="02010600040101010101" charset="-122"/>
                <a:ea typeface="华文中宋" panose="02010600040101010101" charset="-122"/>
                <a:cs typeface="微软雅黑" panose="020B0503020204020204" pitchFamily="34" charset="-122"/>
              </a:rPr>
              <a:t>一、最根本的</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现象</a:t>
            </a:r>
            <a:r>
              <a:rPr sz="2400" dirty="0">
                <a:latin typeface="华文中宋" panose="02010600040101010101" charset="-122"/>
                <a:ea typeface="华文中宋" panose="02010600040101010101" charset="-122"/>
                <a:cs typeface="微软雅黑" panose="020B0503020204020204" pitchFamily="34" charset="-122"/>
              </a:rPr>
              <a:t>和典型</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特征</a:t>
            </a:r>
            <a:r>
              <a:rPr sz="2400" dirty="0">
                <a:latin typeface="华文中宋" panose="02010600040101010101" charset="-122"/>
                <a:ea typeface="华文中宋" panose="02010600040101010101" charset="-122"/>
                <a:cs typeface="微软雅黑" panose="020B0503020204020204" pitchFamily="34" charset="-122"/>
              </a:rPr>
              <a:t>：</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商品生产过剩</a:t>
            </a:r>
            <a:r>
              <a:rPr sz="2400" dirty="0">
                <a:solidFill>
                  <a:srgbClr val="C00000"/>
                </a:solidFill>
                <a:latin typeface="华文中宋" panose="02010600040101010101" charset="-122"/>
                <a:ea typeface="华文中宋" panose="02010600040101010101" charset="-122"/>
                <a:cs typeface="微软雅黑" panose="020B0503020204020204" pitchFamily="34" charset="-122"/>
              </a:rPr>
              <a:t>。</a:t>
            </a:r>
            <a:endParaRPr sz="2400" dirty="0">
              <a:solidFill>
                <a:srgbClr val="C00000"/>
              </a:solidFill>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二、</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实质</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a:t>
            </a:r>
            <a:r>
              <a:rPr lang="en-US" altLang="zh-CN" sz="2400" b="1" u="sng"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                         )</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b="1" spc="-5" dirty="0">
                <a:latin typeface="华文中宋" panose="02010600040101010101" charset="-122"/>
                <a:ea typeface="华文中宋" panose="02010600040101010101" charset="-122"/>
                <a:cs typeface="微软雅黑" panose="020B0503020204020204" pitchFamily="34" charset="-122"/>
              </a:rPr>
              <a:t>（买不起≠不需要</a:t>
            </a:r>
            <a:r>
              <a:rPr sz="2400" b="1" spc="5"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 </a:t>
            </a:r>
            <a:endParaRPr sz="2400" b="1" dirty="0">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dirty="0">
                <a:latin typeface="华文中宋" panose="02010600040101010101" charset="-122"/>
                <a:ea typeface="华文中宋" panose="02010600040101010101" charset="-122"/>
                <a:cs typeface="微软雅黑" panose="020B0503020204020204" pitchFamily="34" charset="-122"/>
              </a:rPr>
              <a:t>三</a:t>
            </a:r>
            <a:r>
              <a:rPr sz="2400" b="1" dirty="0">
                <a:latin typeface="华文中宋" panose="02010600040101010101" charset="-122"/>
                <a:ea typeface="华文中宋" panose="02010600040101010101" charset="-122"/>
                <a:cs typeface="微软雅黑" panose="020B0503020204020204" pitchFamily="34" charset="-122"/>
              </a:rPr>
              <a:t>、</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根源</a:t>
            </a:r>
            <a:r>
              <a:rPr sz="2400" dirty="0">
                <a:latin typeface="华文中宋" panose="02010600040101010101" charset="-122"/>
                <a:ea typeface="华文中宋" panose="02010600040101010101" charset="-122"/>
                <a:cs typeface="微软雅黑" panose="020B0503020204020204" pitchFamily="34" charset="-122"/>
              </a:rPr>
              <a:t>：资本主义生产方式的</a:t>
            </a:r>
            <a:r>
              <a:rPr lang="en-US" sz="2400" b="1" u="sng" dirty="0">
                <a:solidFill>
                  <a:srgbClr val="C00000"/>
                </a:solidFill>
                <a:latin typeface="华文中宋" panose="02010600040101010101" charset="-122"/>
                <a:ea typeface="华文中宋" panose="02010600040101010101" charset="-122"/>
                <a:cs typeface="微软雅黑" panose="020B0503020204020204" pitchFamily="34" charset="-122"/>
              </a:rPr>
              <a:t>(            )</a:t>
            </a:r>
            <a:r>
              <a:rPr sz="2400" dirty="0">
                <a:latin typeface="华文中宋" panose="02010600040101010101" charset="-122"/>
                <a:ea typeface="华文中宋" panose="02010600040101010101" charset="-122"/>
                <a:cs typeface="微软雅黑" panose="020B0503020204020204" pitchFamily="34" charset="-122"/>
              </a:rPr>
              <a:t>，</a:t>
            </a:r>
            <a:r>
              <a:rPr sz="2400" dirty="0">
                <a:solidFill>
                  <a:schemeClr val="tx1"/>
                </a:solidFill>
                <a:latin typeface="华文中宋" panose="02010600040101010101" charset="-122"/>
                <a:ea typeface="华文中宋" panose="02010600040101010101" charset="-122"/>
                <a:cs typeface="微软雅黑" panose="020B0503020204020204" pitchFamily="34" charset="-122"/>
              </a:rPr>
              <a:t>即生产</a:t>
            </a:r>
            <a:r>
              <a:rPr sz="2400" spc="5" dirty="0">
                <a:solidFill>
                  <a:schemeClr val="tx1"/>
                </a:solidFill>
                <a:latin typeface="华文中宋" panose="02010600040101010101" charset="-122"/>
                <a:ea typeface="华文中宋" panose="02010600040101010101" charset="-122"/>
                <a:cs typeface="微软雅黑" panose="020B0503020204020204" pitchFamily="34" charset="-122"/>
              </a:rPr>
              <a:t>的</a:t>
            </a:r>
            <a:r>
              <a:rPr sz="2400" dirty="0">
                <a:solidFill>
                  <a:schemeClr val="tx1"/>
                </a:solidFill>
                <a:latin typeface="华文中宋" panose="02010600040101010101" charset="-122"/>
                <a:ea typeface="华文中宋" panose="02010600040101010101" charset="-122"/>
                <a:cs typeface="微软雅黑" panose="020B0503020204020204" pitchFamily="34" charset="-122"/>
              </a:rPr>
              <a:t>社会化与生产资料资本主义私人占有形式之间的矛盾</a:t>
            </a:r>
            <a:r>
              <a:rPr sz="2400" spc="5" dirty="0">
                <a:solidFill>
                  <a:schemeClr val="tx1"/>
                </a:solidFill>
                <a:latin typeface="华文中宋" panose="02010600040101010101" charset="-122"/>
                <a:ea typeface="华文中宋" panose="02010600040101010101" charset="-122"/>
                <a:cs typeface="微软雅黑" panose="020B0503020204020204" pitchFamily="34" charset="-122"/>
              </a:rPr>
              <a:t>。</a:t>
            </a:r>
            <a:endParaRPr sz="2400" spc="5" dirty="0">
              <a:solidFill>
                <a:schemeClr val="tx1"/>
              </a:solidFill>
              <a:latin typeface="华文中宋" panose="02010600040101010101" charset="-122"/>
              <a:ea typeface="华文中宋" panose="02010600040101010101" charset="-122"/>
              <a:cs typeface="微软雅黑" panose="020B0503020204020204" pitchFamily="34" charset="-122"/>
            </a:endParaRPr>
          </a:p>
        </p:txBody>
      </p:sp>
      <p:sp>
        <p:nvSpPr>
          <p:cNvPr id="17" name="object 17"/>
          <p:cNvSpPr/>
          <p:nvPr/>
        </p:nvSpPr>
        <p:spPr>
          <a:xfrm>
            <a:off x="2290572" y="3009900"/>
            <a:ext cx="1190625" cy="1112520"/>
          </a:xfrm>
          <a:custGeom>
            <a:avLst/>
            <a:gdLst/>
            <a:ahLst/>
            <a:cxnLst/>
            <a:rect l="l" t="t" r="r" b="b"/>
            <a:pathLst>
              <a:path w="1190625" h="1112520">
                <a:moveTo>
                  <a:pt x="0" y="0"/>
                </a:moveTo>
                <a:lnTo>
                  <a:pt x="1190244" y="0"/>
                </a:lnTo>
                <a:lnTo>
                  <a:pt x="1190244" y="1112520"/>
                </a:lnTo>
                <a:lnTo>
                  <a:pt x="0" y="1112520"/>
                </a:lnTo>
                <a:lnTo>
                  <a:pt x="0" y="0"/>
                </a:lnTo>
                <a:close/>
              </a:path>
            </a:pathLst>
          </a:custGeom>
          <a:solidFill>
            <a:srgbClr val="C00000"/>
          </a:solidFill>
        </p:spPr>
        <p:txBody>
          <a:bodyPr wrap="square" lIns="0" tIns="0" rIns="0" bIns="0" rtlCol="0"/>
          <a:lstStyle/>
          <a:p/>
        </p:txBody>
      </p:sp>
      <p:sp>
        <p:nvSpPr>
          <p:cNvPr id="18" name="object 18"/>
          <p:cNvSpPr txBox="1"/>
          <p:nvPr/>
        </p:nvSpPr>
        <p:spPr>
          <a:xfrm>
            <a:off x="2424938" y="3202714"/>
            <a:ext cx="918210" cy="853440"/>
          </a:xfrm>
          <a:prstGeom prst="rect">
            <a:avLst/>
          </a:prstGeom>
        </p:spPr>
        <p:txBody>
          <a:bodyPr vert="horz" wrap="square" lIns="0" tIns="0" rIns="0" bIns="0" rtlCol="0">
            <a:spAutoFit/>
          </a:bodyPr>
          <a:lstStyle/>
          <a:p>
            <a:pPr>
              <a:lnSpc>
                <a:spcPct val="100000"/>
              </a:lnSpc>
              <a:tabLst>
                <a:tab pos="612775" algn="l"/>
              </a:tabLst>
            </a:pPr>
            <a:r>
              <a:rPr sz="2400" b="1" spc="-10" dirty="0">
                <a:solidFill>
                  <a:srgbClr val="FFFFFF"/>
                </a:solidFill>
                <a:latin typeface="方正清刻本悦宋简体" panose="02000000000000000000" pitchFamily="2" charset="-122"/>
                <a:cs typeface="方正清刻本悦宋简体" panose="02000000000000000000" pitchFamily="2" charset="-122"/>
              </a:rPr>
              <a:t>经	济</a:t>
            </a:r>
            <a:endParaRPr sz="2400">
              <a:latin typeface="方正清刻本悦宋简体" panose="02000000000000000000" pitchFamily="2" charset="-122"/>
              <a:cs typeface="方正清刻本悦宋简体" panose="02000000000000000000" pitchFamily="2" charset="-122"/>
            </a:endParaRPr>
          </a:p>
          <a:p>
            <a:pPr>
              <a:lnSpc>
                <a:spcPct val="100000"/>
              </a:lnSpc>
              <a:spcBef>
                <a:spcPts val="1440"/>
              </a:spcBef>
              <a:tabLst>
                <a:tab pos="612775" algn="l"/>
              </a:tabLst>
            </a:pPr>
            <a:r>
              <a:rPr sz="2400" b="1" spc="-10" dirty="0">
                <a:solidFill>
                  <a:srgbClr val="FFFFFF"/>
                </a:solidFill>
                <a:latin typeface="方正清刻本悦宋简体" panose="02000000000000000000" pitchFamily="2" charset="-122"/>
                <a:cs typeface="方正清刻本悦宋简体" panose="02000000000000000000" pitchFamily="2" charset="-122"/>
              </a:rPr>
              <a:t>危	机</a:t>
            </a:r>
            <a:endParaRPr sz="2400">
              <a:latin typeface="方正清刻本悦宋简体" panose="02000000000000000000" pitchFamily="2" charset="-122"/>
              <a:cs typeface="方正清刻本悦宋简体" panose="02000000000000000000" pitchFamily="2" charset="-122"/>
            </a:endParaRPr>
          </a:p>
        </p:txBody>
      </p:sp>
      <p:sp>
        <p:nvSpPr>
          <p:cNvPr id="20" name="object 20"/>
          <p:cNvSpPr txBox="1">
            <a:spLocks noGrp="1"/>
          </p:cNvSpPr>
          <p:nvPr>
            <p:ph type="sldNum" sz="quarter" idx="7"/>
          </p:nvPr>
        </p:nvSpPr>
        <p:spPr>
          <a:xfrm>
            <a:off x="11082019" y="6463665"/>
            <a:ext cx="205740" cy="177800"/>
          </a:xfrm>
          <a:prstGeom prst="rect">
            <a:avLst/>
          </a:prstGeom>
        </p:spPr>
        <p:txBody>
          <a:bodyPr vert="horz" wrap="square" lIns="0" tIns="0" rIns="0" bIns="0" rtlCol="0">
            <a:spAutoFit/>
          </a:bodyPr>
          <a:lstStyle/>
          <a:p>
            <a:pPr marL="25400">
              <a:lnSpc>
                <a:spcPct val="100000"/>
              </a:lnSpc>
            </a:pPr>
            <a:fld id="{81D60167-4931-47E6-BA6A-407CBD079E47}" type="slidenum">
              <a:rPr spc="-5" dirty="0"/>
            </a:fld>
            <a:endParaRPr spc="-5" dirty="0"/>
          </a:p>
        </p:txBody>
      </p:sp>
      <p:sp>
        <p:nvSpPr>
          <p:cNvPr id="22" name="object 2"/>
          <p:cNvSpPr txBox="1">
            <a:spLocks noGrp="1"/>
          </p:cNvSpPr>
          <p:nvPr>
            <p:ph type="title"/>
          </p:nvPr>
        </p:nvSpPr>
        <p:spPr>
          <a:xfrm>
            <a:off x="1416685" y="619760"/>
            <a:ext cx="8439785" cy="492125"/>
          </a:xfrm>
          <a:prstGeom prst="rect">
            <a:avLst/>
          </a:prstGeom>
        </p:spPr>
        <p:txBody>
          <a:bodyPr vert="horz" wrap="square" lIns="0" tIns="0" rIns="0" bIns="0" rtlCol="0">
            <a:spAutoFit/>
          </a:bodyPr>
          <a:lstStyle/>
          <a:p>
            <a:pPr marL="12700">
              <a:lnSpc>
                <a:spcPct val="100000"/>
              </a:lnSpc>
              <a:tabLst>
                <a:tab pos="1428115" algn="l"/>
              </a:tabLst>
            </a:pPr>
            <a:r>
              <a:rPr sz="3200" b="1" dirty="0">
                <a:solidFill>
                  <a:srgbClr val="000000"/>
                </a:solidFill>
                <a:latin typeface="微软雅黑" panose="020B0503020204020204" pitchFamily="34" charset="-122"/>
                <a:cs typeface="微软雅黑" panose="020B0503020204020204" pitchFamily="34" charset="-122"/>
              </a:rPr>
              <a:t>第三</a:t>
            </a:r>
            <a:r>
              <a:rPr sz="3200" b="1" spc="-5" dirty="0">
                <a:solidFill>
                  <a:srgbClr val="000000"/>
                </a:solidFill>
                <a:latin typeface="微软雅黑" panose="020B0503020204020204" pitchFamily="34" charset="-122"/>
                <a:cs typeface="微软雅黑" panose="020B0503020204020204" pitchFamily="34" charset="-122"/>
              </a:rPr>
              <a:t>节</a:t>
            </a:r>
            <a:r>
              <a:rPr sz="3200" b="1" dirty="0">
                <a:solidFill>
                  <a:srgbClr val="000000"/>
                </a:solidFill>
                <a:latin typeface="微软雅黑" panose="020B0503020204020204" pitchFamily="34" charset="-122"/>
                <a:cs typeface="微软雅黑" panose="020B0503020204020204" pitchFamily="34" charset="-122"/>
              </a:rPr>
              <a:t>	资本的流通过程和剩余价值的分</a:t>
            </a:r>
            <a:r>
              <a:rPr sz="3200" b="1" spc="-5" dirty="0">
                <a:solidFill>
                  <a:srgbClr val="000000"/>
                </a:solidFill>
                <a:latin typeface="微软雅黑" panose="020B0503020204020204" pitchFamily="34" charset="-122"/>
                <a:cs typeface="微软雅黑" panose="020B0503020204020204" pitchFamily="34" charset="-122"/>
              </a:rPr>
              <a:t>配</a:t>
            </a:r>
            <a:endParaRPr sz="3200">
              <a:latin typeface="微软雅黑" panose="020B0503020204020204" pitchFamily="34" charset="-122"/>
              <a:cs typeface="微软雅黑" panose="020B0503020204020204" pitchFamily="34" charset="-122"/>
            </a:endParaRPr>
          </a:p>
        </p:txBody>
      </p:sp>
      <p:sp>
        <p:nvSpPr>
          <p:cNvPr id="28" name="任意多边形 27"/>
          <p:cNvSpPr/>
          <p:nvPr/>
        </p:nvSpPr>
        <p:spPr>
          <a:xfrm>
            <a:off x="585470" y="5728970"/>
            <a:ext cx="4897755" cy="496570"/>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1"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资本主义基本矛盾运动的周期性（阶段性）</a:t>
            </a:r>
            <a:endParaRPr kumimoji="0" lang="zh-CN" altLang="en-US" sz="2000" b="1"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3"/>
          <p:cNvSpPr/>
          <p:nvPr/>
        </p:nvSpPr>
        <p:spPr>
          <a:xfrm>
            <a:off x="2226538" y="1541525"/>
            <a:ext cx="1315173" cy="863600"/>
          </a:xfrm>
          <a:prstGeom prst="rect">
            <a:avLst/>
          </a:prstGeom>
          <a:blipFill>
            <a:blip r:embed="rId1" cstate="print"/>
            <a:stretch>
              <a:fillRect/>
            </a:stretch>
          </a:blipFill>
        </p:spPr>
        <p:txBody>
          <a:bodyPr wrap="square" lIns="0" tIns="0" rIns="0" bIns="0" rtlCol="0"/>
          <a:lstStyle/>
          <a:p/>
        </p:txBody>
      </p:sp>
      <p:sp>
        <p:nvSpPr>
          <p:cNvPr id="2" name="object 2"/>
          <p:cNvSpPr txBox="1"/>
          <p:nvPr/>
        </p:nvSpPr>
        <p:spPr>
          <a:xfrm>
            <a:off x="2314219" y="1833525"/>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生产过</a:t>
            </a:r>
            <a:r>
              <a:rPr sz="2000" spc="5" dirty="0">
                <a:latin typeface="方正清刻本悦宋简体" panose="02000000000000000000" pitchFamily="2" charset="-122"/>
                <a:cs typeface="方正清刻本悦宋简体" panose="02000000000000000000" pitchFamily="2" charset="-122"/>
              </a:rPr>
              <a:t>剩</a:t>
            </a:r>
            <a:endParaRPr sz="2000">
              <a:latin typeface="方正清刻本悦宋简体" panose="02000000000000000000" pitchFamily="2" charset="-122"/>
              <a:cs typeface="方正清刻本悦宋简体" panose="02000000000000000000" pitchFamily="2" charset="-122"/>
            </a:endParaRPr>
          </a:p>
        </p:txBody>
      </p:sp>
      <p:sp>
        <p:nvSpPr>
          <p:cNvPr id="3" name="object 3"/>
          <p:cNvSpPr/>
          <p:nvPr/>
        </p:nvSpPr>
        <p:spPr>
          <a:xfrm>
            <a:off x="3650373" y="2199246"/>
            <a:ext cx="455930" cy="376555"/>
          </a:xfrm>
          <a:custGeom>
            <a:avLst/>
            <a:gdLst/>
            <a:ahLst/>
            <a:cxnLst/>
            <a:rect l="l" t="t" r="r" b="b"/>
            <a:pathLst>
              <a:path w="455929" h="376555">
                <a:moveTo>
                  <a:pt x="35024" y="17424"/>
                </a:moveTo>
                <a:lnTo>
                  <a:pt x="16103" y="17424"/>
                </a:lnTo>
                <a:lnTo>
                  <a:pt x="0" y="8280"/>
                </a:lnTo>
                <a:lnTo>
                  <a:pt x="4699" y="0"/>
                </a:lnTo>
                <a:lnTo>
                  <a:pt x="20853" y="9169"/>
                </a:lnTo>
                <a:lnTo>
                  <a:pt x="35024" y="17424"/>
                </a:lnTo>
                <a:close/>
              </a:path>
              <a:path w="455929" h="376555">
                <a:moveTo>
                  <a:pt x="50607" y="26720"/>
                </a:moveTo>
                <a:lnTo>
                  <a:pt x="32054" y="26720"/>
                </a:lnTo>
                <a:lnTo>
                  <a:pt x="16052" y="17399"/>
                </a:lnTo>
                <a:lnTo>
                  <a:pt x="35024" y="17424"/>
                </a:lnTo>
                <a:lnTo>
                  <a:pt x="36855" y="18491"/>
                </a:lnTo>
                <a:lnTo>
                  <a:pt x="50607" y="26720"/>
                </a:lnTo>
                <a:close/>
              </a:path>
              <a:path w="455929" h="376555">
                <a:moveTo>
                  <a:pt x="66123" y="36195"/>
                </a:moveTo>
                <a:lnTo>
                  <a:pt x="47891" y="36195"/>
                </a:lnTo>
                <a:lnTo>
                  <a:pt x="32003" y="26695"/>
                </a:lnTo>
                <a:lnTo>
                  <a:pt x="50607" y="26720"/>
                </a:lnTo>
                <a:lnTo>
                  <a:pt x="52819" y="28041"/>
                </a:lnTo>
                <a:lnTo>
                  <a:pt x="66123" y="36195"/>
                </a:lnTo>
                <a:close/>
              </a:path>
              <a:path w="455929" h="376555">
                <a:moveTo>
                  <a:pt x="127085" y="75742"/>
                </a:moveTo>
                <a:lnTo>
                  <a:pt x="110070" y="75742"/>
                </a:lnTo>
                <a:lnTo>
                  <a:pt x="94653" y="65570"/>
                </a:lnTo>
                <a:lnTo>
                  <a:pt x="79171" y="55600"/>
                </a:lnTo>
                <a:lnTo>
                  <a:pt x="63563" y="45796"/>
                </a:lnTo>
                <a:lnTo>
                  <a:pt x="47840" y="36169"/>
                </a:lnTo>
                <a:lnTo>
                  <a:pt x="66123" y="36195"/>
                </a:lnTo>
                <a:lnTo>
                  <a:pt x="68630" y="37731"/>
                </a:lnTo>
                <a:lnTo>
                  <a:pt x="84327" y="47599"/>
                </a:lnTo>
                <a:lnTo>
                  <a:pt x="99898" y="57619"/>
                </a:lnTo>
                <a:lnTo>
                  <a:pt x="115354" y="67818"/>
                </a:lnTo>
                <a:lnTo>
                  <a:pt x="127085" y="75742"/>
                </a:lnTo>
                <a:close/>
              </a:path>
              <a:path w="455929" h="376555">
                <a:moveTo>
                  <a:pt x="171696" y="107124"/>
                </a:moveTo>
                <a:lnTo>
                  <a:pt x="155460" y="107124"/>
                </a:lnTo>
                <a:lnTo>
                  <a:pt x="140411" y="96469"/>
                </a:lnTo>
                <a:lnTo>
                  <a:pt x="125285" y="86004"/>
                </a:lnTo>
                <a:lnTo>
                  <a:pt x="110049" y="75728"/>
                </a:lnTo>
                <a:lnTo>
                  <a:pt x="127085" y="75742"/>
                </a:lnTo>
                <a:lnTo>
                  <a:pt x="130695" y="78181"/>
                </a:lnTo>
                <a:lnTo>
                  <a:pt x="145910" y="88696"/>
                </a:lnTo>
                <a:lnTo>
                  <a:pt x="161010" y="99377"/>
                </a:lnTo>
                <a:lnTo>
                  <a:pt x="171696" y="107124"/>
                </a:lnTo>
                <a:close/>
              </a:path>
              <a:path w="455929" h="376555">
                <a:moveTo>
                  <a:pt x="186331" y="117906"/>
                </a:moveTo>
                <a:lnTo>
                  <a:pt x="170345" y="117906"/>
                </a:lnTo>
                <a:lnTo>
                  <a:pt x="155422" y="107099"/>
                </a:lnTo>
                <a:lnTo>
                  <a:pt x="171696" y="107124"/>
                </a:lnTo>
                <a:lnTo>
                  <a:pt x="175971" y="110223"/>
                </a:lnTo>
                <a:lnTo>
                  <a:pt x="186331" y="117906"/>
                </a:lnTo>
                <a:close/>
              </a:path>
              <a:path w="455929" h="376555">
                <a:moveTo>
                  <a:pt x="229569" y="151206"/>
                </a:moveTo>
                <a:lnTo>
                  <a:pt x="214249" y="151206"/>
                </a:lnTo>
                <a:lnTo>
                  <a:pt x="199707" y="139915"/>
                </a:lnTo>
                <a:lnTo>
                  <a:pt x="185064" y="128816"/>
                </a:lnTo>
                <a:lnTo>
                  <a:pt x="170307" y="117881"/>
                </a:lnTo>
                <a:lnTo>
                  <a:pt x="186331" y="117906"/>
                </a:lnTo>
                <a:lnTo>
                  <a:pt x="190817" y="121234"/>
                </a:lnTo>
                <a:lnTo>
                  <a:pt x="205536" y="132397"/>
                </a:lnTo>
                <a:lnTo>
                  <a:pt x="220129" y="143713"/>
                </a:lnTo>
                <a:lnTo>
                  <a:pt x="229569" y="151206"/>
                </a:lnTo>
                <a:close/>
              </a:path>
              <a:path w="455929" h="376555">
                <a:moveTo>
                  <a:pt x="243751" y="162623"/>
                </a:moveTo>
                <a:lnTo>
                  <a:pt x="228638" y="162623"/>
                </a:lnTo>
                <a:lnTo>
                  <a:pt x="214210" y="151180"/>
                </a:lnTo>
                <a:lnTo>
                  <a:pt x="229569" y="151206"/>
                </a:lnTo>
                <a:lnTo>
                  <a:pt x="234594" y="155194"/>
                </a:lnTo>
                <a:lnTo>
                  <a:pt x="243751" y="162623"/>
                </a:lnTo>
                <a:close/>
              </a:path>
              <a:path w="455929" h="376555">
                <a:moveTo>
                  <a:pt x="257791" y="174180"/>
                </a:moveTo>
                <a:lnTo>
                  <a:pt x="242887" y="174180"/>
                </a:lnTo>
                <a:lnTo>
                  <a:pt x="228587" y="162585"/>
                </a:lnTo>
                <a:lnTo>
                  <a:pt x="243751" y="162623"/>
                </a:lnTo>
                <a:lnTo>
                  <a:pt x="248932" y="166827"/>
                </a:lnTo>
                <a:lnTo>
                  <a:pt x="257791" y="174180"/>
                </a:lnTo>
                <a:close/>
              </a:path>
              <a:path w="455929" h="376555">
                <a:moveTo>
                  <a:pt x="312747" y="221957"/>
                </a:moveTo>
                <a:lnTo>
                  <a:pt x="298576" y="221957"/>
                </a:lnTo>
                <a:lnTo>
                  <a:pt x="284810" y="209753"/>
                </a:lnTo>
                <a:lnTo>
                  <a:pt x="270954" y="197739"/>
                </a:lnTo>
                <a:lnTo>
                  <a:pt x="256971" y="185864"/>
                </a:lnTo>
                <a:lnTo>
                  <a:pt x="242849" y="174155"/>
                </a:lnTo>
                <a:lnTo>
                  <a:pt x="257791" y="174180"/>
                </a:lnTo>
                <a:lnTo>
                  <a:pt x="263131" y="178612"/>
                </a:lnTo>
                <a:lnTo>
                  <a:pt x="277152" y="190512"/>
                </a:lnTo>
                <a:lnTo>
                  <a:pt x="291134" y="202628"/>
                </a:lnTo>
                <a:lnTo>
                  <a:pt x="304926" y="214871"/>
                </a:lnTo>
                <a:lnTo>
                  <a:pt x="312747" y="221957"/>
                </a:lnTo>
                <a:close/>
              </a:path>
              <a:path w="455929" h="376555">
                <a:moveTo>
                  <a:pt x="339461" y="246735"/>
                </a:moveTo>
                <a:lnTo>
                  <a:pt x="325615" y="246735"/>
                </a:lnTo>
                <a:lnTo>
                  <a:pt x="312127" y="234238"/>
                </a:lnTo>
                <a:lnTo>
                  <a:pt x="298538" y="221932"/>
                </a:lnTo>
                <a:lnTo>
                  <a:pt x="312747" y="221957"/>
                </a:lnTo>
                <a:lnTo>
                  <a:pt x="318592" y="227253"/>
                </a:lnTo>
                <a:lnTo>
                  <a:pt x="332117" y="239788"/>
                </a:lnTo>
                <a:lnTo>
                  <a:pt x="339461" y="246735"/>
                </a:lnTo>
                <a:close/>
              </a:path>
              <a:path w="455929" h="376555">
                <a:moveTo>
                  <a:pt x="378521" y="284988"/>
                </a:moveTo>
                <a:lnTo>
                  <a:pt x="365125" y="284988"/>
                </a:lnTo>
                <a:lnTo>
                  <a:pt x="352056" y="272059"/>
                </a:lnTo>
                <a:lnTo>
                  <a:pt x="338886" y="259308"/>
                </a:lnTo>
                <a:lnTo>
                  <a:pt x="325577" y="246710"/>
                </a:lnTo>
                <a:lnTo>
                  <a:pt x="339461" y="246735"/>
                </a:lnTo>
                <a:lnTo>
                  <a:pt x="345516" y="252463"/>
                </a:lnTo>
                <a:lnTo>
                  <a:pt x="358762" y="265290"/>
                </a:lnTo>
                <a:lnTo>
                  <a:pt x="372182" y="278574"/>
                </a:lnTo>
                <a:lnTo>
                  <a:pt x="378521" y="284988"/>
                </a:lnTo>
                <a:close/>
              </a:path>
              <a:path w="455929" h="376555">
                <a:moveTo>
                  <a:pt x="455158" y="371995"/>
                </a:moveTo>
                <a:lnTo>
                  <a:pt x="446125" y="371995"/>
                </a:lnTo>
                <a:lnTo>
                  <a:pt x="453326" y="365760"/>
                </a:lnTo>
                <a:lnTo>
                  <a:pt x="447471" y="359003"/>
                </a:lnTo>
                <a:lnTo>
                  <a:pt x="441818" y="352629"/>
                </a:lnTo>
                <a:lnTo>
                  <a:pt x="428713" y="283070"/>
                </a:lnTo>
                <a:lnTo>
                  <a:pt x="428728" y="281305"/>
                </a:lnTo>
                <a:lnTo>
                  <a:pt x="429234" y="279857"/>
                </a:lnTo>
                <a:lnTo>
                  <a:pt x="430288" y="278574"/>
                </a:lnTo>
                <a:lnTo>
                  <a:pt x="431711" y="277736"/>
                </a:lnTo>
                <a:lnTo>
                  <a:pt x="433336" y="277418"/>
                </a:lnTo>
                <a:lnTo>
                  <a:pt x="434962" y="277698"/>
                </a:lnTo>
                <a:lnTo>
                  <a:pt x="436410" y="278498"/>
                </a:lnTo>
                <a:lnTo>
                  <a:pt x="437489" y="279755"/>
                </a:lnTo>
                <a:lnTo>
                  <a:pt x="438073" y="281305"/>
                </a:lnTo>
                <a:lnTo>
                  <a:pt x="455158" y="371995"/>
                </a:lnTo>
                <a:close/>
              </a:path>
              <a:path w="455929" h="376555">
                <a:moveTo>
                  <a:pt x="391273" y="298030"/>
                </a:moveTo>
                <a:lnTo>
                  <a:pt x="378015" y="298030"/>
                </a:lnTo>
                <a:lnTo>
                  <a:pt x="365105" y="284968"/>
                </a:lnTo>
                <a:lnTo>
                  <a:pt x="378521" y="284988"/>
                </a:lnTo>
                <a:lnTo>
                  <a:pt x="384822" y="291363"/>
                </a:lnTo>
                <a:lnTo>
                  <a:pt x="391273" y="298030"/>
                </a:lnTo>
                <a:close/>
              </a:path>
              <a:path w="455929" h="376555">
                <a:moveTo>
                  <a:pt x="403878" y="311200"/>
                </a:moveTo>
                <a:lnTo>
                  <a:pt x="390766" y="311200"/>
                </a:lnTo>
                <a:lnTo>
                  <a:pt x="377977" y="297992"/>
                </a:lnTo>
                <a:lnTo>
                  <a:pt x="391273" y="298030"/>
                </a:lnTo>
                <a:lnTo>
                  <a:pt x="397649" y="304622"/>
                </a:lnTo>
                <a:lnTo>
                  <a:pt x="403878" y="311200"/>
                </a:lnTo>
                <a:close/>
              </a:path>
              <a:path w="455929" h="376555">
                <a:moveTo>
                  <a:pt x="440871" y="351561"/>
                </a:moveTo>
                <a:lnTo>
                  <a:pt x="428142" y="351561"/>
                </a:lnTo>
                <a:lnTo>
                  <a:pt x="415798" y="337934"/>
                </a:lnTo>
                <a:lnTo>
                  <a:pt x="403339" y="324485"/>
                </a:lnTo>
                <a:lnTo>
                  <a:pt x="390728" y="311162"/>
                </a:lnTo>
                <a:lnTo>
                  <a:pt x="403878" y="311200"/>
                </a:lnTo>
                <a:lnTo>
                  <a:pt x="410324" y="318008"/>
                </a:lnTo>
                <a:lnTo>
                  <a:pt x="422859" y="331533"/>
                </a:lnTo>
                <a:lnTo>
                  <a:pt x="435228" y="345198"/>
                </a:lnTo>
                <a:lnTo>
                  <a:pt x="440871" y="351561"/>
                </a:lnTo>
                <a:close/>
              </a:path>
              <a:path w="455929" h="376555">
                <a:moveTo>
                  <a:pt x="455917" y="376021"/>
                </a:moveTo>
                <a:lnTo>
                  <a:pt x="364693" y="344932"/>
                </a:lnTo>
                <a:lnTo>
                  <a:pt x="361518" y="339699"/>
                </a:lnTo>
                <a:lnTo>
                  <a:pt x="362051" y="338124"/>
                </a:lnTo>
                <a:lnTo>
                  <a:pt x="363093" y="336842"/>
                </a:lnTo>
                <a:lnTo>
                  <a:pt x="364502" y="335978"/>
                </a:lnTo>
                <a:lnTo>
                  <a:pt x="366128" y="335661"/>
                </a:lnTo>
                <a:lnTo>
                  <a:pt x="367766" y="335915"/>
                </a:lnTo>
                <a:lnTo>
                  <a:pt x="434414" y="358634"/>
                </a:lnTo>
                <a:lnTo>
                  <a:pt x="440275" y="365239"/>
                </a:lnTo>
                <a:lnTo>
                  <a:pt x="446125" y="371995"/>
                </a:lnTo>
                <a:lnTo>
                  <a:pt x="455158" y="371995"/>
                </a:lnTo>
                <a:lnTo>
                  <a:pt x="455917" y="376021"/>
                </a:lnTo>
                <a:close/>
              </a:path>
              <a:path w="455929" h="376555">
                <a:moveTo>
                  <a:pt x="443535" y="361743"/>
                </a:moveTo>
                <a:lnTo>
                  <a:pt x="434414" y="358634"/>
                </a:lnTo>
                <a:lnTo>
                  <a:pt x="428104" y="351523"/>
                </a:lnTo>
                <a:lnTo>
                  <a:pt x="440871" y="351561"/>
                </a:lnTo>
                <a:lnTo>
                  <a:pt x="441818" y="352629"/>
                </a:lnTo>
                <a:lnTo>
                  <a:pt x="443535" y="361743"/>
                </a:lnTo>
                <a:close/>
              </a:path>
              <a:path w="455929" h="376555">
                <a:moveTo>
                  <a:pt x="448706" y="369760"/>
                </a:moveTo>
                <a:lnTo>
                  <a:pt x="445046" y="369760"/>
                </a:lnTo>
                <a:lnTo>
                  <a:pt x="451256" y="364375"/>
                </a:lnTo>
                <a:lnTo>
                  <a:pt x="443535" y="361743"/>
                </a:lnTo>
                <a:lnTo>
                  <a:pt x="441818" y="352629"/>
                </a:lnTo>
                <a:lnTo>
                  <a:pt x="447471" y="359003"/>
                </a:lnTo>
                <a:lnTo>
                  <a:pt x="453326" y="365760"/>
                </a:lnTo>
                <a:lnTo>
                  <a:pt x="448706" y="369760"/>
                </a:lnTo>
                <a:close/>
              </a:path>
              <a:path w="455929" h="376555">
                <a:moveTo>
                  <a:pt x="444201" y="365277"/>
                </a:moveTo>
                <a:lnTo>
                  <a:pt x="440309" y="365277"/>
                </a:lnTo>
                <a:lnTo>
                  <a:pt x="434414" y="358634"/>
                </a:lnTo>
                <a:lnTo>
                  <a:pt x="443535" y="361743"/>
                </a:lnTo>
                <a:lnTo>
                  <a:pt x="444201" y="365277"/>
                </a:lnTo>
                <a:close/>
              </a:path>
              <a:path w="455929" h="376555">
                <a:moveTo>
                  <a:pt x="445046" y="369760"/>
                </a:moveTo>
                <a:lnTo>
                  <a:pt x="443535" y="361743"/>
                </a:lnTo>
                <a:lnTo>
                  <a:pt x="451256" y="364375"/>
                </a:lnTo>
                <a:lnTo>
                  <a:pt x="445046" y="369760"/>
                </a:lnTo>
                <a:close/>
              </a:path>
              <a:path w="455929" h="376555">
                <a:moveTo>
                  <a:pt x="446125" y="371995"/>
                </a:moveTo>
                <a:lnTo>
                  <a:pt x="440270" y="365239"/>
                </a:lnTo>
                <a:lnTo>
                  <a:pt x="444201" y="365277"/>
                </a:lnTo>
                <a:lnTo>
                  <a:pt x="445046" y="369760"/>
                </a:lnTo>
                <a:lnTo>
                  <a:pt x="448706" y="369760"/>
                </a:lnTo>
                <a:lnTo>
                  <a:pt x="446125" y="371995"/>
                </a:lnTo>
                <a:close/>
              </a:path>
            </a:pathLst>
          </a:custGeom>
          <a:solidFill>
            <a:srgbClr val="46AAC5"/>
          </a:solidFill>
        </p:spPr>
        <p:txBody>
          <a:bodyPr wrap="square" lIns="0" tIns="0" rIns="0" bIns="0" rtlCol="0"/>
          <a:lstStyle/>
          <a:p/>
        </p:txBody>
      </p:sp>
      <p:sp>
        <p:nvSpPr>
          <p:cNvPr id="4" name="object 4"/>
          <p:cNvSpPr/>
          <p:nvPr/>
        </p:nvSpPr>
        <p:spPr>
          <a:xfrm>
            <a:off x="3769715" y="2715005"/>
            <a:ext cx="1315173" cy="863600"/>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3906228" y="2853030"/>
            <a:ext cx="1042035" cy="554355"/>
          </a:xfrm>
          <a:prstGeom prst="rect">
            <a:avLst/>
          </a:prstGeom>
        </p:spPr>
        <p:txBody>
          <a:bodyPr vert="horz" wrap="square" lIns="0" tIns="0" rIns="0" bIns="0" rtlCol="0">
            <a:spAutoFit/>
          </a:bodyPr>
          <a:lstStyle/>
          <a:p>
            <a:pPr marL="393700" marR="5080" indent="-381000">
              <a:lnSpc>
                <a:spcPts val="2160"/>
              </a:lnSpc>
            </a:pPr>
            <a:r>
              <a:rPr sz="2000" dirty="0">
                <a:latin typeface="方正清刻本悦宋简体" panose="02000000000000000000" pitchFamily="2" charset="-122"/>
                <a:cs typeface="方正清刻本悦宋简体" panose="02000000000000000000" pitchFamily="2" charset="-122"/>
              </a:rPr>
              <a:t>购买力</a:t>
            </a:r>
            <a:r>
              <a:rPr sz="2000" spc="5" dirty="0">
                <a:latin typeface="方正清刻本悦宋简体" panose="02000000000000000000" pitchFamily="2" charset="-122"/>
                <a:cs typeface="方正清刻本悦宋简体" panose="02000000000000000000" pitchFamily="2" charset="-122"/>
              </a:rPr>
              <a:t>有</a:t>
            </a:r>
            <a:r>
              <a:rPr sz="2000" dirty="0">
                <a:latin typeface="方正清刻本悦宋简体" panose="02000000000000000000" pitchFamily="2" charset="-122"/>
                <a:cs typeface="方正清刻本悦宋简体" panose="02000000000000000000" pitchFamily="2" charset="-122"/>
              </a:rPr>
              <a:t> 限</a:t>
            </a:r>
            <a:endParaRPr sz="2000">
              <a:latin typeface="方正清刻本悦宋简体" panose="02000000000000000000" pitchFamily="2" charset="-122"/>
              <a:cs typeface="方正清刻本悦宋简体" panose="02000000000000000000" pitchFamily="2" charset="-122"/>
            </a:endParaRPr>
          </a:p>
        </p:txBody>
      </p:sp>
      <p:sp>
        <p:nvSpPr>
          <p:cNvPr id="6" name="object 6"/>
          <p:cNvSpPr/>
          <p:nvPr/>
        </p:nvSpPr>
        <p:spPr>
          <a:xfrm>
            <a:off x="4325385" y="3779773"/>
            <a:ext cx="184785" cy="635000"/>
          </a:xfrm>
          <a:custGeom>
            <a:avLst/>
            <a:gdLst/>
            <a:ahLst/>
            <a:cxnLst/>
            <a:rect l="l" t="t" r="r" b="b"/>
            <a:pathLst>
              <a:path w="184785" h="635000">
                <a:moveTo>
                  <a:pt x="183019" y="21272"/>
                </a:moveTo>
                <a:lnTo>
                  <a:pt x="173475" y="21272"/>
                </a:lnTo>
                <a:lnTo>
                  <a:pt x="175075" y="0"/>
                </a:lnTo>
                <a:lnTo>
                  <a:pt x="184562" y="723"/>
                </a:lnTo>
                <a:lnTo>
                  <a:pt x="183019" y="21272"/>
                </a:lnTo>
                <a:close/>
              </a:path>
              <a:path w="184785" h="635000">
                <a:moveTo>
                  <a:pt x="181181" y="42392"/>
                </a:moveTo>
                <a:lnTo>
                  <a:pt x="171621" y="42392"/>
                </a:lnTo>
                <a:lnTo>
                  <a:pt x="173475" y="21209"/>
                </a:lnTo>
                <a:lnTo>
                  <a:pt x="183019" y="21272"/>
                </a:lnTo>
                <a:lnTo>
                  <a:pt x="181181" y="42392"/>
                </a:lnTo>
                <a:close/>
              </a:path>
              <a:path w="184785" h="635000">
                <a:moveTo>
                  <a:pt x="176714" y="84404"/>
                </a:moveTo>
                <a:lnTo>
                  <a:pt x="167137" y="84404"/>
                </a:lnTo>
                <a:lnTo>
                  <a:pt x="169512" y="63385"/>
                </a:lnTo>
                <a:lnTo>
                  <a:pt x="171621" y="42329"/>
                </a:lnTo>
                <a:lnTo>
                  <a:pt x="181181" y="42392"/>
                </a:lnTo>
                <a:lnTo>
                  <a:pt x="178974" y="64452"/>
                </a:lnTo>
                <a:lnTo>
                  <a:pt x="176714" y="84404"/>
                </a:lnTo>
                <a:close/>
              </a:path>
              <a:path w="184785" h="635000">
                <a:moveTo>
                  <a:pt x="169500" y="63436"/>
                </a:moveTo>
                <a:close/>
              </a:path>
              <a:path w="184785" h="635000">
                <a:moveTo>
                  <a:pt x="157240" y="208445"/>
                </a:moveTo>
                <a:lnTo>
                  <a:pt x="147554" y="208445"/>
                </a:lnTo>
                <a:lnTo>
                  <a:pt x="151453" y="187934"/>
                </a:lnTo>
                <a:lnTo>
                  <a:pt x="155098" y="167386"/>
                </a:lnTo>
                <a:lnTo>
                  <a:pt x="158489" y="146748"/>
                </a:lnTo>
                <a:lnTo>
                  <a:pt x="161626" y="126034"/>
                </a:lnTo>
                <a:lnTo>
                  <a:pt x="164509" y="105232"/>
                </a:lnTo>
                <a:lnTo>
                  <a:pt x="167137" y="84353"/>
                </a:lnTo>
                <a:lnTo>
                  <a:pt x="176714" y="84404"/>
                </a:lnTo>
                <a:lnTo>
                  <a:pt x="171036" y="127457"/>
                </a:lnTo>
                <a:lnTo>
                  <a:pt x="164470" y="169049"/>
                </a:lnTo>
                <a:lnTo>
                  <a:pt x="160813" y="189712"/>
                </a:lnTo>
                <a:lnTo>
                  <a:pt x="157240" y="208445"/>
                </a:lnTo>
                <a:close/>
              </a:path>
              <a:path w="184785" h="635000">
                <a:moveTo>
                  <a:pt x="164496" y="105295"/>
                </a:moveTo>
                <a:close/>
              </a:path>
              <a:path w="184785" h="635000">
                <a:moveTo>
                  <a:pt x="161613" y="126098"/>
                </a:moveTo>
                <a:close/>
              </a:path>
              <a:path w="184785" h="635000">
                <a:moveTo>
                  <a:pt x="158476" y="146812"/>
                </a:moveTo>
                <a:close/>
              </a:path>
              <a:path w="184785" h="635000">
                <a:moveTo>
                  <a:pt x="155085" y="167449"/>
                </a:moveTo>
                <a:close/>
              </a:path>
              <a:path w="184785" h="635000">
                <a:moveTo>
                  <a:pt x="151440" y="187985"/>
                </a:moveTo>
                <a:close/>
              </a:path>
              <a:path w="184785" h="635000">
                <a:moveTo>
                  <a:pt x="147557" y="208429"/>
                </a:moveTo>
                <a:close/>
              </a:path>
              <a:path w="184785" h="635000">
                <a:moveTo>
                  <a:pt x="148776" y="249085"/>
                </a:moveTo>
                <a:lnTo>
                  <a:pt x="139020" y="249085"/>
                </a:lnTo>
                <a:lnTo>
                  <a:pt x="143427" y="228752"/>
                </a:lnTo>
                <a:lnTo>
                  <a:pt x="147557" y="208429"/>
                </a:lnTo>
                <a:lnTo>
                  <a:pt x="157240" y="208445"/>
                </a:lnTo>
                <a:lnTo>
                  <a:pt x="156901" y="210223"/>
                </a:lnTo>
                <a:lnTo>
                  <a:pt x="152736" y="230759"/>
                </a:lnTo>
                <a:lnTo>
                  <a:pt x="148776" y="249085"/>
                </a:lnTo>
                <a:close/>
              </a:path>
              <a:path w="184785" h="635000">
                <a:moveTo>
                  <a:pt x="143414" y="228803"/>
                </a:moveTo>
                <a:close/>
              </a:path>
              <a:path w="184785" h="635000">
                <a:moveTo>
                  <a:pt x="144169" y="269265"/>
                </a:moveTo>
                <a:lnTo>
                  <a:pt x="134397" y="269265"/>
                </a:lnTo>
                <a:lnTo>
                  <a:pt x="139032" y="249021"/>
                </a:lnTo>
                <a:lnTo>
                  <a:pt x="148776" y="249085"/>
                </a:lnTo>
                <a:lnTo>
                  <a:pt x="148329" y="251155"/>
                </a:lnTo>
                <a:lnTo>
                  <a:pt x="144169" y="269265"/>
                </a:lnTo>
                <a:close/>
              </a:path>
              <a:path w="184785" h="635000">
                <a:moveTo>
                  <a:pt x="134243" y="309321"/>
                </a:moveTo>
                <a:lnTo>
                  <a:pt x="124415" y="309321"/>
                </a:lnTo>
                <a:lnTo>
                  <a:pt x="129545" y="289280"/>
                </a:lnTo>
                <a:lnTo>
                  <a:pt x="134410" y="269201"/>
                </a:lnTo>
                <a:lnTo>
                  <a:pt x="144169" y="269265"/>
                </a:lnTo>
                <a:lnTo>
                  <a:pt x="143668" y="271449"/>
                </a:lnTo>
                <a:lnTo>
                  <a:pt x="138766" y="291642"/>
                </a:lnTo>
                <a:lnTo>
                  <a:pt x="134243" y="309321"/>
                </a:lnTo>
                <a:close/>
              </a:path>
              <a:path w="184785" h="635000">
                <a:moveTo>
                  <a:pt x="129520" y="289344"/>
                </a:moveTo>
                <a:close/>
              </a:path>
              <a:path w="184785" h="635000">
                <a:moveTo>
                  <a:pt x="128932" y="329209"/>
                </a:moveTo>
                <a:lnTo>
                  <a:pt x="119068" y="329209"/>
                </a:lnTo>
                <a:lnTo>
                  <a:pt x="124427" y="309270"/>
                </a:lnTo>
                <a:lnTo>
                  <a:pt x="134243" y="309321"/>
                </a:lnTo>
                <a:lnTo>
                  <a:pt x="133622" y="311746"/>
                </a:lnTo>
                <a:lnTo>
                  <a:pt x="128932" y="329209"/>
                </a:lnTo>
                <a:close/>
              </a:path>
              <a:path w="184785" h="635000">
                <a:moveTo>
                  <a:pt x="117585" y="368680"/>
                </a:moveTo>
                <a:lnTo>
                  <a:pt x="107651" y="368680"/>
                </a:lnTo>
                <a:lnTo>
                  <a:pt x="113493" y="348945"/>
                </a:lnTo>
                <a:lnTo>
                  <a:pt x="119081" y="329158"/>
                </a:lnTo>
                <a:lnTo>
                  <a:pt x="128932" y="329209"/>
                </a:lnTo>
                <a:lnTo>
                  <a:pt x="128250" y="331749"/>
                </a:lnTo>
                <a:lnTo>
                  <a:pt x="122624" y="351650"/>
                </a:lnTo>
                <a:lnTo>
                  <a:pt x="117585" y="368680"/>
                </a:lnTo>
                <a:close/>
              </a:path>
              <a:path w="184785" h="635000">
                <a:moveTo>
                  <a:pt x="113467" y="348996"/>
                </a:moveTo>
                <a:close/>
              </a:path>
              <a:path w="184785" h="635000">
                <a:moveTo>
                  <a:pt x="111561" y="388264"/>
                </a:moveTo>
                <a:lnTo>
                  <a:pt x="101593" y="388264"/>
                </a:lnTo>
                <a:lnTo>
                  <a:pt x="107663" y="368630"/>
                </a:lnTo>
                <a:lnTo>
                  <a:pt x="117585" y="368680"/>
                </a:lnTo>
                <a:lnTo>
                  <a:pt x="116769" y="371436"/>
                </a:lnTo>
                <a:lnTo>
                  <a:pt x="111561" y="388264"/>
                </a:lnTo>
                <a:close/>
              </a:path>
              <a:path w="184785" h="635000">
                <a:moveTo>
                  <a:pt x="98823" y="427113"/>
                </a:moveTo>
                <a:lnTo>
                  <a:pt x="88778" y="427113"/>
                </a:lnTo>
                <a:lnTo>
                  <a:pt x="95319" y="407682"/>
                </a:lnTo>
                <a:lnTo>
                  <a:pt x="101605" y="388213"/>
                </a:lnTo>
                <a:lnTo>
                  <a:pt x="111561" y="388264"/>
                </a:lnTo>
                <a:lnTo>
                  <a:pt x="110673" y="391134"/>
                </a:lnTo>
                <a:lnTo>
                  <a:pt x="104349" y="410717"/>
                </a:lnTo>
                <a:lnTo>
                  <a:pt x="98823" y="427113"/>
                </a:lnTo>
                <a:close/>
              </a:path>
              <a:path w="184785" h="635000">
                <a:moveTo>
                  <a:pt x="95294" y="407733"/>
                </a:moveTo>
                <a:close/>
              </a:path>
              <a:path w="184785" h="635000">
                <a:moveTo>
                  <a:pt x="85185" y="465518"/>
                </a:moveTo>
                <a:lnTo>
                  <a:pt x="75050" y="465518"/>
                </a:lnTo>
                <a:lnTo>
                  <a:pt x="82047" y="446316"/>
                </a:lnTo>
                <a:lnTo>
                  <a:pt x="88791" y="427050"/>
                </a:lnTo>
                <a:lnTo>
                  <a:pt x="98823" y="427113"/>
                </a:lnTo>
                <a:lnTo>
                  <a:pt x="97783" y="430199"/>
                </a:lnTo>
                <a:lnTo>
                  <a:pt x="90988" y="449579"/>
                </a:lnTo>
                <a:lnTo>
                  <a:pt x="85185" y="465518"/>
                </a:lnTo>
                <a:close/>
              </a:path>
              <a:path w="184785" h="635000">
                <a:moveTo>
                  <a:pt x="82022" y="446366"/>
                </a:moveTo>
                <a:close/>
              </a:path>
              <a:path w="184785" h="635000">
                <a:moveTo>
                  <a:pt x="70643" y="503491"/>
                </a:moveTo>
                <a:lnTo>
                  <a:pt x="60407" y="503491"/>
                </a:lnTo>
                <a:lnTo>
                  <a:pt x="67862" y="484504"/>
                </a:lnTo>
                <a:lnTo>
                  <a:pt x="75062" y="465467"/>
                </a:lnTo>
                <a:lnTo>
                  <a:pt x="85185" y="465518"/>
                </a:lnTo>
                <a:lnTo>
                  <a:pt x="83978" y="468833"/>
                </a:lnTo>
                <a:lnTo>
                  <a:pt x="76726" y="487984"/>
                </a:lnTo>
                <a:lnTo>
                  <a:pt x="70643" y="503491"/>
                </a:lnTo>
                <a:close/>
              </a:path>
              <a:path w="184785" h="635000">
                <a:moveTo>
                  <a:pt x="67836" y="484555"/>
                </a:moveTo>
                <a:close/>
              </a:path>
              <a:path w="184785" h="635000">
                <a:moveTo>
                  <a:pt x="60418" y="503461"/>
                </a:moveTo>
                <a:close/>
              </a:path>
              <a:path w="184785" h="635000">
                <a:moveTo>
                  <a:pt x="63045" y="522300"/>
                </a:moveTo>
                <a:lnTo>
                  <a:pt x="52761" y="522300"/>
                </a:lnTo>
                <a:lnTo>
                  <a:pt x="60418" y="503461"/>
                </a:lnTo>
                <a:lnTo>
                  <a:pt x="70643" y="503491"/>
                </a:lnTo>
                <a:lnTo>
                  <a:pt x="69259" y="507022"/>
                </a:lnTo>
                <a:lnTo>
                  <a:pt x="63045" y="522300"/>
                </a:lnTo>
                <a:close/>
              </a:path>
              <a:path w="184785" h="635000">
                <a:moveTo>
                  <a:pt x="55217" y="540994"/>
                </a:moveTo>
                <a:lnTo>
                  <a:pt x="44887" y="540994"/>
                </a:lnTo>
                <a:lnTo>
                  <a:pt x="52774" y="522249"/>
                </a:lnTo>
                <a:lnTo>
                  <a:pt x="63045" y="522300"/>
                </a:lnTo>
                <a:lnTo>
                  <a:pt x="61562" y="525945"/>
                </a:lnTo>
                <a:lnTo>
                  <a:pt x="55217" y="540994"/>
                </a:lnTo>
                <a:close/>
              </a:path>
              <a:path w="184785" h="635000">
                <a:moveTo>
                  <a:pt x="6521" y="634796"/>
                </a:moveTo>
                <a:lnTo>
                  <a:pt x="91" y="540994"/>
                </a:lnTo>
                <a:lnTo>
                  <a:pt x="0" y="537984"/>
                </a:lnTo>
                <a:lnTo>
                  <a:pt x="107" y="536994"/>
                </a:lnTo>
                <a:lnTo>
                  <a:pt x="831" y="535508"/>
                </a:lnTo>
                <a:lnTo>
                  <a:pt x="2025" y="534365"/>
                </a:lnTo>
                <a:lnTo>
                  <a:pt x="3536" y="533692"/>
                </a:lnTo>
                <a:lnTo>
                  <a:pt x="5187" y="533577"/>
                </a:lnTo>
                <a:lnTo>
                  <a:pt x="6775" y="534035"/>
                </a:lnTo>
                <a:lnTo>
                  <a:pt x="8108" y="535012"/>
                </a:lnTo>
                <a:lnTo>
                  <a:pt x="9035" y="536384"/>
                </a:lnTo>
                <a:lnTo>
                  <a:pt x="9429" y="537984"/>
                </a:lnTo>
                <a:lnTo>
                  <a:pt x="14245" y="608254"/>
                </a:lnTo>
                <a:lnTo>
                  <a:pt x="11207" y="614591"/>
                </a:lnTo>
                <a:lnTo>
                  <a:pt x="6444" y="624204"/>
                </a:lnTo>
                <a:lnTo>
                  <a:pt x="14979" y="628434"/>
                </a:lnTo>
                <a:lnTo>
                  <a:pt x="16166" y="628434"/>
                </a:lnTo>
                <a:lnTo>
                  <a:pt x="6521" y="634796"/>
                </a:lnTo>
                <a:close/>
              </a:path>
              <a:path w="184785" h="635000">
                <a:moveTo>
                  <a:pt x="14904" y="617859"/>
                </a:moveTo>
                <a:lnTo>
                  <a:pt x="14245" y="608254"/>
                </a:lnTo>
                <a:lnTo>
                  <a:pt x="19970" y="596315"/>
                </a:lnTo>
                <a:lnTo>
                  <a:pt x="28504" y="577976"/>
                </a:lnTo>
                <a:lnTo>
                  <a:pt x="36810" y="559523"/>
                </a:lnTo>
                <a:lnTo>
                  <a:pt x="44900" y="540943"/>
                </a:lnTo>
                <a:lnTo>
                  <a:pt x="55217" y="540994"/>
                </a:lnTo>
                <a:lnTo>
                  <a:pt x="37140" y="582002"/>
                </a:lnTo>
                <a:lnTo>
                  <a:pt x="22656" y="612745"/>
                </a:lnTo>
                <a:lnTo>
                  <a:pt x="14904" y="617859"/>
                </a:lnTo>
                <a:close/>
              </a:path>
              <a:path w="184785" h="635000">
                <a:moveTo>
                  <a:pt x="36785" y="559574"/>
                </a:moveTo>
                <a:close/>
              </a:path>
              <a:path w="184785" h="635000">
                <a:moveTo>
                  <a:pt x="16166" y="628434"/>
                </a:moveTo>
                <a:lnTo>
                  <a:pt x="14979" y="628434"/>
                </a:lnTo>
                <a:lnTo>
                  <a:pt x="19767" y="618756"/>
                </a:lnTo>
                <a:lnTo>
                  <a:pt x="22656" y="612745"/>
                </a:lnTo>
                <a:lnTo>
                  <a:pt x="81730" y="573773"/>
                </a:lnTo>
                <a:lnTo>
                  <a:pt x="83254" y="573112"/>
                </a:lnTo>
                <a:lnTo>
                  <a:pt x="84905" y="573011"/>
                </a:lnTo>
                <a:lnTo>
                  <a:pt x="86480" y="573493"/>
                </a:lnTo>
                <a:lnTo>
                  <a:pt x="87813" y="574471"/>
                </a:lnTo>
                <a:lnTo>
                  <a:pt x="88728" y="575856"/>
                </a:lnTo>
                <a:lnTo>
                  <a:pt x="89109" y="577468"/>
                </a:lnTo>
                <a:lnTo>
                  <a:pt x="88918" y="579107"/>
                </a:lnTo>
                <a:lnTo>
                  <a:pt x="88182" y="580580"/>
                </a:lnTo>
                <a:lnTo>
                  <a:pt x="86975" y="581723"/>
                </a:lnTo>
                <a:lnTo>
                  <a:pt x="16166" y="628434"/>
                </a:lnTo>
                <a:close/>
              </a:path>
              <a:path w="184785" h="635000">
                <a:moveTo>
                  <a:pt x="28479" y="578027"/>
                </a:moveTo>
                <a:close/>
              </a:path>
              <a:path w="184785" h="635000">
                <a:moveTo>
                  <a:pt x="19944" y="596366"/>
                </a:moveTo>
                <a:close/>
              </a:path>
              <a:path w="184785" h="635000">
                <a:moveTo>
                  <a:pt x="14979" y="628434"/>
                </a:moveTo>
                <a:lnTo>
                  <a:pt x="6444" y="624204"/>
                </a:lnTo>
                <a:lnTo>
                  <a:pt x="11232" y="614540"/>
                </a:lnTo>
                <a:lnTo>
                  <a:pt x="14245" y="608254"/>
                </a:lnTo>
                <a:lnTo>
                  <a:pt x="14904" y="617859"/>
                </a:lnTo>
                <a:lnTo>
                  <a:pt x="8095" y="622350"/>
                </a:lnTo>
                <a:lnTo>
                  <a:pt x="15461" y="625995"/>
                </a:lnTo>
                <a:lnTo>
                  <a:pt x="16185" y="625995"/>
                </a:lnTo>
                <a:lnTo>
                  <a:pt x="14979" y="628434"/>
                </a:lnTo>
                <a:close/>
              </a:path>
              <a:path w="184785" h="635000">
                <a:moveTo>
                  <a:pt x="16185" y="625995"/>
                </a:moveTo>
                <a:lnTo>
                  <a:pt x="15461" y="625995"/>
                </a:lnTo>
                <a:lnTo>
                  <a:pt x="14904" y="617859"/>
                </a:lnTo>
                <a:lnTo>
                  <a:pt x="22656" y="612745"/>
                </a:lnTo>
                <a:lnTo>
                  <a:pt x="19767" y="618756"/>
                </a:lnTo>
                <a:lnTo>
                  <a:pt x="16185" y="625995"/>
                </a:lnTo>
                <a:close/>
              </a:path>
              <a:path w="184785" h="635000">
                <a:moveTo>
                  <a:pt x="11207" y="614591"/>
                </a:moveTo>
                <a:close/>
              </a:path>
              <a:path w="184785" h="635000">
                <a:moveTo>
                  <a:pt x="11207" y="614591"/>
                </a:moveTo>
                <a:close/>
              </a:path>
              <a:path w="184785" h="635000">
                <a:moveTo>
                  <a:pt x="15461" y="625995"/>
                </a:moveTo>
                <a:lnTo>
                  <a:pt x="8095" y="622350"/>
                </a:lnTo>
                <a:lnTo>
                  <a:pt x="14904" y="617859"/>
                </a:lnTo>
                <a:lnTo>
                  <a:pt x="15461" y="625995"/>
                </a:lnTo>
                <a:close/>
              </a:path>
            </a:pathLst>
          </a:custGeom>
          <a:solidFill>
            <a:srgbClr val="46AAC5"/>
          </a:solidFill>
        </p:spPr>
        <p:txBody>
          <a:bodyPr wrap="square" lIns="0" tIns="0" rIns="0" bIns="0" rtlCol="0"/>
          <a:lstStyle/>
          <a:p/>
        </p:txBody>
      </p:sp>
      <p:sp>
        <p:nvSpPr>
          <p:cNvPr id="7" name="object 7"/>
          <p:cNvSpPr/>
          <p:nvPr/>
        </p:nvSpPr>
        <p:spPr>
          <a:xfrm>
            <a:off x="3161614" y="4586516"/>
            <a:ext cx="1315186" cy="863600"/>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3298139" y="486170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商人赔</a:t>
            </a:r>
            <a:r>
              <a:rPr sz="2000" spc="5" dirty="0">
                <a:latin typeface="方正清刻本悦宋简体" panose="02000000000000000000" pitchFamily="2" charset="-122"/>
                <a:cs typeface="方正清刻本悦宋简体" panose="02000000000000000000" pitchFamily="2" charset="-122"/>
              </a:rPr>
              <a:t>钱</a:t>
            </a:r>
            <a:endParaRPr sz="2000">
              <a:latin typeface="方正清刻本悦宋简体" panose="02000000000000000000" pitchFamily="2" charset="-122"/>
              <a:cs typeface="方正清刻本悦宋简体" panose="02000000000000000000" pitchFamily="2" charset="-122"/>
            </a:endParaRPr>
          </a:p>
        </p:txBody>
      </p:sp>
      <p:sp>
        <p:nvSpPr>
          <p:cNvPr id="9" name="object 9"/>
          <p:cNvSpPr/>
          <p:nvPr/>
        </p:nvSpPr>
        <p:spPr>
          <a:xfrm>
            <a:off x="2629141" y="5286387"/>
            <a:ext cx="412115" cy="98425"/>
          </a:xfrm>
          <a:custGeom>
            <a:avLst/>
            <a:gdLst/>
            <a:ahLst/>
            <a:cxnLst/>
            <a:rect l="l" t="t" r="r" b="b"/>
            <a:pathLst>
              <a:path w="412114" h="98425">
                <a:moveTo>
                  <a:pt x="80276" y="97828"/>
                </a:moveTo>
                <a:lnTo>
                  <a:pt x="78638" y="97637"/>
                </a:lnTo>
                <a:lnTo>
                  <a:pt x="77165" y="96888"/>
                </a:lnTo>
                <a:lnTo>
                  <a:pt x="0" y="39128"/>
                </a:lnTo>
                <a:lnTo>
                  <a:pt x="88252" y="393"/>
                </a:lnTo>
                <a:lnTo>
                  <a:pt x="89852" y="0"/>
                </a:lnTo>
                <a:lnTo>
                  <a:pt x="91503" y="177"/>
                </a:lnTo>
                <a:lnTo>
                  <a:pt x="92989" y="914"/>
                </a:lnTo>
                <a:lnTo>
                  <a:pt x="94119" y="2108"/>
                </a:lnTo>
                <a:lnTo>
                  <a:pt x="94792" y="3632"/>
                </a:lnTo>
                <a:lnTo>
                  <a:pt x="94894" y="5283"/>
                </a:lnTo>
                <a:lnTo>
                  <a:pt x="94437" y="6870"/>
                </a:lnTo>
                <a:lnTo>
                  <a:pt x="93459" y="8191"/>
                </a:lnTo>
                <a:lnTo>
                  <a:pt x="92075" y="9118"/>
                </a:lnTo>
                <a:lnTo>
                  <a:pt x="32016" y="35483"/>
                </a:lnTo>
                <a:lnTo>
                  <a:pt x="9931" y="35483"/>
                </a:lnTo>
                <a:lnTo>
                  <a:pt x="8839" y="44945"/>
                </a:lnTo>
                <a:lnTo>
                  <a:pt x="24650" y="46761"/>
                </a:lnTo>
                <a:lnTo>
                  <a:pt x="26309" y="46926"/>
                </a:lnTo>
                <a:lnTo>
                  <a:pt x="82867" y="89255"/>
                </a:lnTo>
                <a:lnTo>
                  <a:pt x="83997" y="90462"/>
                </a:lnTo>
                <a:lnTo>
                  <a:pt x="84645" y="91986"/>
                </a:lnTo>
                <a:lnTo>
                  <a:pt x="84747" y="93637"/>
                </a:lnTo>
                <a:lnTo>
                  <a:pt x="84264" y="95224"/>
                </a:lnTo>
                <a:lnTo>
                  <a:pt x="83273" y="96545"/>
                </a:lnTo>
                <a:lnTo>
                  <a:pt x="81889" y="97447"/>
                </a:lnTo>
                <a:lnTo>
                  <a:pt x="80276" y="97828"/>
                </a:lnTo>
                <a:close/>
              </a:path>
              <a:path w="412114" h="98425">
                <a:moveTo>
                  <a:pt x="411194" y="37261"/>
                </a:moveTo>
                <a:lnTo>
                  <a:pt x="385381" y="37261"/>
                </a:lnTo>
                <a:lnTo>
                  <a:pt x="410857" y="34340"/>
                </a:lnTo>
                <a:lnTo>
                  <a:pt x="411194" y="37261"/>
                </a:lnTo>
                <a:close/>
              </a:path>
              <a:path w="412114" h="98425">
                <a:moveTo>
                  <a:pt x="26309" y="46926"/>
                </a:moveTo>
                <a:lnTo>
                  <a:pt x="24650" y="46761"/>
                </a:lnTo>
                <a:lnTo>
                  <a:pt x="8839" y="44945"/>
                </a:lnTo>
                <a:lnTo>
                  <a:pt x="9931" y="35483"/>
                </a:lnTo>
                <a:lnTo>
                  <a:pt x="17892" y="36398"/>
                </a:lnTo>
                <a:lnTo>
                  <a:pt x="12242" y="36398"/>
                </a:lnTo>
                <a:lnTo>
                  <a:pt x="11303" y="44577"/>
                </a:lnTo>
                <a:lnTo>
                  <a:pt x="23170" y="44577"/>
                </a:lnTo>
                <a:lnTo>
                  <a:pt x="26309" y="46926"/>
                </a:lnTo>
                <a:close/>
              </a:path>
              <a:path w="412114" h="98425">
                <a:moveTo>
                  <a:pt x="27493" y="37469"/>
                </a:moveTo>
                <a:lnTo>
                  <a:pt x="25300" y="37249"/>
                </a:lnTo>
                <a:lnTo>
                  <a:pt x="9931" y="35483"/>
                </a:lnTo>
                <a:lnTo>
                  <a:pt x="32016" y="35483"/>
                </a:lnTo>
                <a:lnTo>
                  <a:pt x="27493" y="37469"/>
                </a:lnTo>
                <a:close/>
              </a:path>
              <a:path w="412114" h="98425">
                <a:moveTo>
                  <a:pt x="11303" y="44577"/>
                </a:moveTo>
                <a:lnTo>
                  <a:pt x="12242" y="36398"/>
                </a:lnTo>
                <a:lnTo>
                  <a:pt x="18783" y="41293"/>
                </a:lnTo>
                <a:lnTo>
                  <a:pt x="11303" y="44577"/>
                </a:lnTo>
                <a:close/>
              </a:path>
              <a:path w="412114" h="98425">
                <a:moveTo>
                  <a:pt x="18783" y="41293"/>
                </a:moveTo>
                <a:lnTo>
                  <a:pt x="12242" y="36398"/>
                </a:lnTo>
                <a:lnTo>
                  <a:pt x="17892" y="36398"/>
                </a:lnTo>
                <a:lnTo>
                  <a:pt x="25742" y="37299"/>
                </a:lnTo>
                <a:lnTo>
                  <a:pt x="27493" y="37469"/>
                </a:lnTo>
                <a:lnTo>
                  <a:pt x="18783" y="41293"/>
                </a:lnTo>
                <a:close/>
              </a:path>
              <a:path w="412114" h="98425">
                <a:moveTo>
                  <a:pt x="411735" y="41948"/>
                </a:moveTo>
                <a:lnTo>
                  <a:pt x="334365" y="41948"/>
                </a:lnTo>
                <a:lnTo>
                  <a:pt x="359981" y="39789"/>
                </a:lnTo>
                <a:lnTo>
                  <a:pt x="385457" y="37249"/>
                </a:lnTo>
                <a:lnTo>
                  <a:pt x="411194" y="37261"/>
                </a:lnTo>
                <a:lnTo>
                  <a:pt x="411735" y="41948"/>
                </a:lnTo>
                <a:close/>
              </a:path>
              <a:path w="412114" h="98425">
                <a:moveTo>
                  <a:pt x="205473" y="56375"/>
                </a:moveTo>
                <a:lnTo>
                  <a:pt x="153162" y="55575"/>
                </a:lnTo>
                <a:lnTo>
                  <a:pt x="101434" y="53212"/>
                </a:lnTo>
                <a:lnTo>
                  <a:pt x="50076" y="49288"/>
                </a:lnTo>
                <a:lnTo>
                  <a:pt x="18783" y="41293"/>
                </a:lnTo>
                <a:lnTo>
                  <a:pt x="27493" y="37469"/>
                </a:lnTo>
                <a:lnTo>
                  <a:pt x="51015" y="39814"/>
                </a:lnTo>
                <a:lnTo>
                  <a:pt x="76441" y="41948"/>
                </a:lnTo>
                <a:lnTo>
                  <a:pt x="102019" y="43700"/>
                </a:lnTo>
                <a:lnTo>
                  <a:pt x="127711" y="45072"/>
                </a:lnTo>
                <a:lnTo>
                  <a:pt x="153530" y="46062"/>
                </a:lnTo>
                <a:lnTo>
                  <a:pt x="179451" y="46659"/>
                </a:lnTo>
                <a:lnTo>
                  <a:pt x="205441" y="46850"/>
                </a:lnTo>
                <a:lnTo>
                  <a:pt x="385248" y="46850"/>
                </a:lnTo>
                <a:lnTo>
                  <a:pt x="335165" y="51435"/>
                </a:lnTo>
                <a:lnTo>
                  <a:pt x="283540" y="54597"/>
                </a:lnTo>
                <a:lnTo>
                  <a:pt x="231584" y="56184"/>
                </a:lnTo>
                <a:lnTo>
                  <a:pt x="205473" y="56375"/>
                </a:lnTo>
                <a:close/>
              </a:path>
              <a:path w="412114" h="98425">
                <a:moveTo>
                  <a:pt x="23170" y="44577"/>
                </a:moveTo>
                <a:lnTo>
                  <a:pt x="11303" y="44577"/>
                </a:lnTo>
                <a:lnTo>
                  <a:pt x="18783" y="41293"/>
                </a:lnTo>
                <a:lnTo>
                  <a:pt x="23170" y="44577"/>
                </a:lnTo>
                <a:close/>
              </a:path>
              <a:path w="412114" h="98425">
                <a:moveTo>
                  <a:pt x="400777" y="45085"/>
                </a:moveTo>
                <a:lnTo>
                  <a:pt x="283032" y="45085"/>
                </a:lnTo>
                <a:lnTo>
                  <a:pt x="308813" y="43700"/>
                </a:lnTo>
                <a:lnTo>
                  <a:pt x="334441" y="41935"/>
                </a:lnTo>
                <a:lnTo>
                  <a:pt x="411735" y="41948"/>
                </a:lnTo>
                <a:lnTo>
                  <a:pt x="411949" y="43802"/>
                </a:lnTo>
                <a:lnTo>
                  <a:pt x="400777" y="45085"/>
                </a:lnTo>
                <a:close/>
              </a:path>
              <a:path w="412114" h="98425">
                <a:moveTo>
                  <a:pt x="385248" y="46850"/>
                </a:moveTo>
                <a:lnTo>
                  <a:pt x="205441" y="46850"/>
                </a:lnTo>
                <a:lnTo>
                  <a:pt x="231444" y="46659"/>
                </a:lnTo>
                <a:lnTo>
                  <a:pt x="257314" y="46062"/>
                </a:lnTo>
                <a:lnTo>
                  <a:pt x="283108" y="45072"/>
                </a:lnTo>
                <a:lnTo>
                  <a:pt x="400777" y="45085"/>
                </a:lnTo>
                <a:lnTo>
                  <a:pt x="386397" y="46736"/>
                </a:lnTo>
                <a:lnTo>
                  <a:pt x="385248" y="46850"/>
                </a:lnTo>
                <a:close/>
              </a:path>
            </a:pathLst>
          </a:custGeom>
          <a:solidFill>
            <a:srgbClr val="46AAC5"/>
          </a:solidFill>
        </p:spPr>
        <p:txBody>
          <a:bodyPr wrap="square" lIns="0" tIns="0" rIns="0" bIns="0" rtlCol="0"/>
          <a:lstStyle/>
          <a:p/>
        </p:txBody>
      </p:sp>
      <p:sp>
        <p:nvSpPr>
          <p:cNvPr id="10" name="object 10"/>
          <p:cNvSpPr/>
          <p:nvPr/>
        </p:nvSpPr>
        <p:spPr>
          <a:xfrm>
            <a:off x="1193787" y="4586516"/>
            <a:ext cx="1315186" cy="863600"/>
          </a:xfrm>
          <a:prstGeom prst="rect">
            <a:avLst/>
          </a:prstGeom>
          <a:blipFill>
            <a:blip r:embed="rId4" cstate="print"/>
            <a:stretch>
              <a:fillRect/>
            </a:stretch>
          </a:blipFill>
        </p:spPr>
        <p:txBody>
          <a:bodyPr wrap="square" lIns="0" tIns="0" rIns="0" bIns="0" rtlCol="0"/>
          <a:lstStyle/>
          <a:p/>
        </p:txBody>
      </p:sp>
      <p:sp>
        <p:nvSpPr>
          <p:cNvPr id="11" name="object 11"/>
          <p:cNvSpPr txBox="1"/>
          <p:nvPr/>
        </p:nvSpPr>
        <p:spPr>
          <a:xfrm>
            <a:off x="1330312" y="486170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大量裁</a:t>
            </a:r>
            <a:r>
              <a:rPr sz="2000" spc="5" dirty="0">
                <a:latin typeface="方正清刻本悦宋简体" panose="02000000000000000000" pitchFamily="2" charset="-122"/>
                <a:cs typeface="方正清刻本悦宋简体" panose="02000000000000000000" pitchFamily="2" charset="-122"/>
              </a:rPr>
              <a:t>员</a:t>
            </a:r>
            <a:endParaRPr sz="2000">
              <a:latin typeface="方正清刻本悦宋简体" panose="02000000000000000000" pitchFamily="2" charset="-122"/>
              <a:cs typeface="方正清刻本悦宋简体" panose="02000000000000000000" pitchFamily="2" charset="-122"/>
            </a:endParaRPr>
          </a:p>
        </p:txBody>
      </p:sp>
      <p:sp>
        <p:nvSpPr>
          <p:cNvPr id="12" name="object 12"/>
          <p:cNvSpPr/>
          <p:nvPr/>
        </p:nvSpPr>
        <p:spPr>
          <a:xfrm>
            <a:off x="1122870" y="3780205"/>
            <a:ext cx="220345" cy="636270"/>
          </a:xfrm>
          <a:custGeom>
            <a:avLst/>
            <a:gdLst/>
            <a:ahLst/>
            <a:cxnLst/>
            <a:rect l="l" t="t" r="r" b="b"/>
            <a:pathLst>
              <a:path w="220344" h="636270">
                <a:moveTo>
                  <a:pt x="5067" y="93484"/>
                </a:moveTo>
                <a:lnTo>
                  <a:pt x="0" y="88226"/>
                </a:lnTo>
                <a:lnTo>
                  <a:pt x="446" y="86677"/>
                </a:lnTo>
                <a:lnTo>
                  <a:pt x="42671" y="0"/>
                </a:lnTo>
                <a:lnTo>
                  <a:pt x="48912" y="9067"/>
                </a:lnTo>
                <a:lnTo>
                  <a:pt x="48120" y="9067"/>
                </a:lnTo>
                <a:lnTo>
                  <a:pt x="38633" y="9778"/>
                </a:lnTo>
                <a:lnTo>
                  <a:pt x="39509" y="21615"/>
                </a:lnTo>
                <a:lnTo>
                  <a:pt x="40001" y="27230"/>
                </a:lnTo>
                <a:lnTo>
                  <a:pt x="9016" y="90817"/>
                </a:lnTo>
                <a:lnTo>
                  <a:pt x="8051" y="92151"/>
                </a:lnTo>
                <a:lnTo>
                  <a:pt x="6680" y="93078"/>
                </a:lnTo>
                <a:lnTo>
                  <a:pt x="5067" y="93484"/>
                </a:lnTo>
                <a:close/>
              </a:path>
              <a:path w="220344" h="636270">
                <a:moveTo>
                  <a:pt x="40001" y="27230"/>
                </a:moveTo>
                <a:lnTo>
                  <a:pt x="39447" y="20777"/>
                </a:lnTo>
                <a:lnTo>
                  <a:pt x="38633" y="9778"/>
                </a:lnTo>
                <a:lnTo>
                  <a:pt x="48120" y="9067"/>
                </a:lnTo>
                <a:lnTo>
                  <a:pt x="48304" y="11506"/>
                </a:lnTo>
                <a:lnTo>
                  <a:pt x="47663" y="11506"/>
                </a:lnTo>
                <a:lnTo>
                  <a:pt x="39458" y="12128"/>
                </a:lnTo>
                <a:lnTo>
                  <a:pt x="44084" y="18849"/>
                </a:lnTo>
                <a:lnTo>
                  <a:pt x="40001" y="27230"/>
                </a:lnTo>
                <a:close/>
              </a:path>
              <a:path w="220344" h="636270">
                <a:moveTo>
                  <a:pt x="57014" y="20840"/>
                </a:moveTo>
                <a:lnTo>
                  <a:pt x="49009" y="20840"/>
                </a:lnTo>
                <a:lnTo>
                  <a:pt x="48120" y="9067"/>
                </a:lnTo>
                <a:lnTo>
                  <a:pt x="48912" y="9067"/>
                </a:lnTo>
                <a:lnTo>
                  <a:pt x="57014" y="20840"/>
                </a:lnTo>
                <a:close/>
              </a:path>
              <a:path w="220344" h="636270">
                <a:moveTo>
                  <a:pt x="44084" y="18849"/>
                </a:moveTo>
                <a:lnTo>
                  <a:pt x="39458" y="12128"/>
                </a:lnTo>
                <a:lnTo>
                  <a:pt x="47663" y="11506"/>
                </a:lnTo>
                <a:lnTo>
                  <a:pt x="44084" y="18849"/>
                </a:lnTo>
                <a:close/>
              </a:path>
              <a:path w="220344" h="636270">
                <a:moveTo>
                  <a:pt x="49520" y="26748"/>
                </a:moveTo>
                <a:lnTo>
                  <a:pt x="44084" y="18849"/>
                </a:lnTo>
                <a:lnTo>
                  <a:pt x="47663" y="11506"/>
                </a:lnTo>
                <a:lnTo>
                  <a:pt x="48304" y="11506"/>
                </a:lnTo>
                <a:lnTo>
                  <a:pt x="49004" y="20777"/>
                </a:lnTo>
                <a:lnTo>
                  <a:pt x="49520" y="26748"/>
                </a:lnTo>
                <a:close/>
              </a:path>
              <a:path w="220344" h="636270">
                <a:moveTo>
                  <a:pt x="211747" y="636270"/>
                </a:moveTo>
                <a:lnTo>
                  <a:pt x="193916" y="599694"/>
                </a:lnTo>
                <a:lnTo>
                  <a:pt x="176961" y="562622"/>
                </a:lnTo>
                <a:lnTo>
                  <a:pt x="160883" y="525081"/>
                </a:lnTo>
                <a:lnTo>
                  <a:pt x="145694" y="487083"/>
                </a:lnTo>
                <a:lnTo>
                  <a:pt x="131419" y="448640"/>
                </a:lnTo>
                <a:lnTo>
                  <a:pt x="118059" y="409765"/>
                </a:lnTo>
                <a:lnTo>
                  <a:pt x="105638" y="370471"/>
                </a:lnTo>
                <a:lnTo>
                  <a:pt x="94157" y="330784"/>
                </a:lnTo>
                <a:lnTo>
                  <a:pt x="83629" y="290690"/>
                </a:lnTo>
                <a:lnTo>
                  <a:pt x="74079" y="250228"/>
                </a:lnTo>
                <a:lnTo>
                  <a:pt x="65519" y="209461"/>
                </a:lnTo>
                <a:lnTo>
                  <a:pt x="57950" y="168287"/>
                </a:lnTo>
                <a:lnTo>
                  <a:pt x="51384" y="126707"/>
                </a:lnTo>
                <a:lnTo>
                  <a:pt x="45843" y="84797"/>
                </a:lnTo>
                <a:lnTo>
                  <a:pt x="41280" y="41846"/>
                </a:lnTo>
                <a:lnTo>
                  <a:pt x="40001" y="27230"/>
                </a:lnTo>
                <a:lnTo>
                  <a:pt x="44084" y="18849"/>
                </a:lnTo>
                <a:lnTo>
                  <a:pt x="49520" y="26748"/>
                </a:lnTo>
                <a:lnTo>
                  <a:pt x="50946" y="42799"/>
                </a:lnTo>
                <a:lnTo>
                  <a:pt x="52952" y="62826"/>
                </a:lnTo>
                <a:lnTo>
                  <a:pt x="55710" y="86842"/>
                </a:lnTo>
                <a:lnTo>
                  <a:pt x="57942" y="104584"/>
                </a:lnTo>
                <a:lnTo>
                  <a:pt x="60827" y="125399"/>
                </a:lnTo>
                <a:lnTo>
                  <a:pt x="63947" y="146024"/>
                </a:lnTo>
                <a:lnTo>
                  <a:pt x="67339" y="166624"/>
                </a:lnTo>
                <a:lnTo>
                  <a:pt x="70969" y="187134"/>
                </a:lnTo>
                <a:lnTo>
                  <a:pt x="74856" y="207568"/>
                </a:lnTo>
                <a:lnTo>
                  <a:pt x="79007" y="227964"/>
                </a:lnTo>
                <a:lnTo>
                  <a:pt x="83390" y="248221"/>
                </a:lnTo>
                <a:lnTo>
                  <a:pt x="88013" y="268376"/>
                </a:lnTo>
                <a:lnTo>
                  <a:pt x="92875" y="288391"/>
                </a:lnTo>
                <a:lnTo>
                  <a:pt x="97994" y="308419"/>
                </a:lnTo>
                <a:lnTo>
                  <a:pt x="103335" y="328244"/>
                </a:lnTo>
                <a:lnTo>
                  <a:pt x="108942" y="348081"/>
                </a:lnTo>
                <a:lnTo>
                  <a:pt x="114754" y="367715"/>
                </a:lnTo>
                <a:lnTo>
                  <a:pt x="120835" y="387362"/>
                </a:lnTo>
                <a:lnTo>
                  <a:pt x="127106" y="406781"/>
                </a:lnTo>
                <a:lnTo>
                  <a:pt x="133637" y="426161"/>
                </a:lnTo>
                <a:lnTo>
                  <a:pt x="140393" y="445439"/>
                </a:lnTo>
                <a:lnTo>
                  <a:pt x="147377" y="464604"/>
                </a:lnTo>
                <a:lnTo>
                  <a:pt x="154585" y="483654"/>
                </a:lnTo>
                <a:lnTo>
                  <a:pt x="162052" y="502665"/>
                </a:lnTo>
                <a:lnTo>
                  <a:pt x="169711" y="521500"/>
                </a:lnTo>
                <a:lnTo>
                  <a:pt x="177557" y="540156"/>
                </a:lnTo>
                <a:lnTo>
                  <a:pt x="185659" y="558761"/>
                </a:lnTo>
                <a:lnTo>
                  <a:pt x="193995" y="577253"/>
                </a:lnTo>
                <a:lnTo>
                  <a:pt x="202528" y="595629"/>
                </a:lnTo>
                <a:lnTo>
                  <a:pt x="211321" y="613930"/>
                </a:lnTo>
                <a:lnTo>
                  <a:pt x="220281" y="632053"/>
                </a:lnTo>
                <a:lnTo>
                  <a:pt x="211747" y="636270"/>
                </a:lnTo>
                <a:close/>
              </a:path>
              <a:path w="220344" h="636270">
                <a:moveTo>
                  <a:pt x="93764" y="86842"/>
                </a:moveTo>
                <a:lnTo>
                  <a:pt x="49520" y="26748"/>
                </a:lnTo>
                <a:lnTo>
                  <a:pt x="48996" y="20777"/>
                </a:lnTo>
                <a:lnTo>
                  <a:pt x="57014" y="20840"/>
                </a:lnTo>
                <a:lnTo>
                  <a:pt x="97307" y="79387"/>
                </a:lnTo>
                <a:lnTo>
                  <a:pt x="97993" y="80899"/>
                </a:lnTo>
                <a:lnTo>
                  <a:pt x="98132" y="82550"/>
                </a:lnTo>
                <a:lnTo>
                  <a:pt x="97688" y="84137"/>
                </a:lnTo>
                <a:lnTo>
                  <a:pt x="96723" y="85483"/>
                </a:lnTo>
                <a:lnTo>
                  <a:pt x="95364" y="86423"/>
                </a:lnTo>
                <a:lnTo>
                  <a:pt x="93764" y="86842"/>
                </a:lnTo>
                <a:close/>
              </a:path>
              <a:path w="220344" h="636270">
                <a:moveTo>
                  <a:pt x="50855" y="41897"/>
                </a:moveTo>
                <a:close/>
              </a:path>
              <a:path w="220344" h="636270">
                <a:moveTo>
                  <a:pt x="55329" y="83807"/>
                </a:moveTo>
                <a:close/>
              </a:path>
              <a:path w="220344" h="636270">
                <a:moveTo>
                  <a:pt x="60827" y="125399"/>
                </a:moveTo>
                <a:close/>
              </a:path>
              <a:path w="220344" h="636270">
                <a:moveTo>
                  <a:pt x="177599" y="540219"/>
                </a:moveTo>
                <a:close/>
              </a:path>
              <a:path w="220344" h="636270">
                <a:moveTo>
                  <a:pt x="185702" y="558825"/>
                </a:moveTo>
                <a:close/>
              </a:path>
            </a:pathLst>
          </a:custGeom>
          <a:solidFill>
            <a:srgbClr val="46AAC5"/>
          </a:solidFill>
        </p:spPr>
        <p:txBody>
          <a:bodyPr wrap="square" lIns="0" tIns="0" rIns="0" bIns="0" rtlCol="0"/>
          <a:lstStyle/>
          <a:p/>
        </p:txBody>
      </p:sp>
      <p:sp>
        <p:nvSpPr>
          <p:cNvPr id="13" name="object 13"/>
          <p:cNvSpPr/>
          <p:nvPr/>
        </p:nvSpPr>
        <p:spPr>
          <a:xfrm>
            <a:off x="585698" y="2715005"/>
            <a:ext cx="1315173" cy="863600"/>
          </a:xfrm>
          <a:prstGeom prst="rect">
            <a:avLst/>
          </a:prstGeom>
          <a:blipFill>
            <a:blip r:embed="rId1" cstate="print"/>
            <a:stretch>
              <a:fillRect/>
            </a:stretch>
          </a:blipFill>
        </p:spPr>
        <p:txBody>
          <a:bodyPr wrap="square" lIns="0" tIns="0" rIns="0" bIns="0" rtlCol="0"/>
          <a:lstStyle/>
          <a:p/>
        </p:txBody>
      </p:sp>
      <p:sp>
        <p:nvSpPr>
          <p:cNvPr id="14" name="object 14"/>
          <p:cNvSpPr txBox="1"/>
          <p:nvPr/>
        </p:nvSpPr>
        <p:spPr>
          <a:xfrm>
            <a:off x="722210" y="2990190"/>
            <a:ext cx="1042035" cy="280035"/>
          </a:xfrm>
          <a:prstGeom prst="rect">
            <a:avLst/>
          </a:prstGeom>
        </p:spPr>
        <p:txBody>
          <a:bodyPr vert="horz" wrap="square" lIns="0" tIns="0" rIns="0" bIns="0" rtlCol="0">
            <a:spAutoFit/>
          </a:bodyPr>
          <a:lstStyle/>
          <a:p>
            <a:pPr marL="12700">
              <a:lnSpc>
                <a:spcPct val="100000"/>
              </a:lnSpc>
            </a:pPr>
            <a:r>
              <a:rPr sz="2000" dirty="0">
                <a:latin typeface="方正清刻本悦宋简体" panose="02000000000000000000" pitchFamily="2" charset="-122"/>
                <a:cs typeface="方正清刻本悦宋简体" panose="02000000000000000000" pitchFamily="2" charset="-122"/>
              </a:rPr>
              <a:t>没钱购</a:t>
            </a:r>
            <a:r>
              <a:rPr sz="2000" spc="5" dirty="0">
                <a:latin typeface="方正清刻本悦宋简体" panose="02000000000000000000" pitchFamily="2" charset="-122"/>
                <a:cs typeface="方正清刻本悦宋简体" panose="02000000000000000000" pitchFamily="2" charset="-122"/>
              </a:rPr>
              <a:t>买</a:t>
            </a:r>
            <a:endParaRPr sz="2000">
              <a:latin typeface="方正清刻本悦宋简体" panose="02000000000000000000" pitchFamily="2" charset="-122"/>
              <a:cs typeface="方正清刻本悦宋简体" panose="02000000000000000000" pitchFamily="2" charset="-122"/>
            </a:endParaRPr>
          </a:p>
        </p:txBody>
      </p:sp>
      <p:sp>
        <p:nvSpPr>
          <p:cNvPr id="15" name="object 15"/>
          <p:cNvSpPr/>
          <p:nvPr/>
        </p:nvSpPr>
        <p:spPr>
          <a:xfrm>
            <a:off x="1560487" y="2202141"/>
            <a:ext cx="457200" cy="376555"/>
          </a:xfrm>
          <a:custGeom>
            <a:avLst/>
            <a:gdLst/>
            <a:ahLst/>
            <a:cxnLst/>
            <a:rect l="l" t="t" r="r" b="b"/>
            <a:pathLst>
              <a:path w="457200" h="376555">
                <a:moveTo>
                  <a:pt x="431372" y="10330"/>
                </a:moveTo>
                <a:lnTo>
                  <a:pt x="360591" y="9525"/>
                </a:lnTo>
                <a:lnTo>
                  <a:pt x="355942" y="5537"/>
                </a:lnTo>
                <a:lnTo>
                  <a:pt x="355968" y="3873"/>
                </a:lnTo>
                <a:lnTo>
                  <a:pt x="356552" y="2336"/>
                </a:lnTo>
                <a:lnTo>
                  <a:pt x="357631" y="1079"/>
                </a:lnTo>
                <a:lnTo>
                  <a:pt x="359067" y="266"/>
                </a:lnTo>
                <a:lnTo>
                  <a:pt x="360705" y="0"/>
                </a:lnTo>
                <a:lnTo>
                  <a:pt x="457073" y="1092"/>
                </a:lnTo>
                <a:lnTo>
                  <a:pt x="456763" y="1625"/>
                </a:lnTo>
                <a:lnTo>
                  <a:pt x="446506" y="1625"/>
                </a:lnTo>
                <a:lnTo>
                  <a:pt x="438632" y="6096"/>
                </a:lnTo>
                <a:lnTo>
                  <a:pt x="431372" y="10330"/>
                </a:lnTo>
                <a:close/>
              </a:path>
              <a:path w="457200" h="376555">
                <a:moveTo>
                  <a:pt x="440643" y="10435"/>
                </a:moveTo>
                <a:lnTo>
                  <a:pt x="431372" y="10330"/>
                </a:lnTo>
                <a:lnTo>
                  <a:pt x="438632" y="6096"/>
                </a:lnTo>
                <a:lnTo>
                  <a:pt x="446506" y="1625"/>
                </a:lnTo>
                <a:lnTo>
                  <a:pt x="447501" y="3378"/>
                </a:lnTo>
                <a:lnTo>
                  <a:pt x="444741" y="3378"/>
                </a:lnTo>
                <a:lnTo>
                  <a:pt x="440643" y="10435"/>
                </a:lnTo>
                <a:close/>
              </a:path>
              <a:path w="457200" h="376555">
                <a:moveTo>
                  <a:pt x="404545" y="86817"/>
                </a:moveTo>
                <a:lnTo>
                  <a:pt x="399872" y="81216"/>
                </a:lnTo>
                <a:lnTo>
                  <a:pt x="400443" y="79667"/>
                </a:lnTo>
                <a:lnTo>
                  <a:pt x="435801" y="18774"/>
                </a:lnTo>
                <a:lnTo>
                  <a:pt x="443382" y="14350"/>
                </a:lnTo>
                <a:lnTo>
                  <a:pt x="451205" y="9906"/>
                </a:lnTo>
                <a:lnTo>
                  <a:pt x="446506" y="1625"/>
                </a:lnTo>
                <a:lnTo>
                  <a:pt x="456763" y="1625"/>
                </a:lnTo>
                <a:lnTo>
                  <a:pt x="408686" y="84442"/>
                </a:lnTo>
                <a:lnTo>
                  <a:pt x="407619" y="85712"/>
                </a:lnTo>
                <a:lnTo>
                  <a:pt x="406184" y="86537"/>
                </a:lnTo>
                <a:lnTo>
                  <a:pt x="404545" y="86817"/>
                </a:lnTo>
                <a:close/>
              </a:path>
              <a:path w="457200" h="376555">
                <a:moveTo>
                  <a:pt x="448805" y="10528"/>
                </a:moveTo>
                <a:lnTo>
                  <a:pt x="440643" y="10435"/>
                </a:lnTo>
                <a:lnTo>
                  <a:pt x="444741" y="3378"/>
                </a:lnTo>
                <a:lnTo>
                  <a:pt x="448805" y="10528"/>
                </a:lnTo>
                <a:close/>
              </a:path>
              <a:path w="457200" h="376555">
                <a:moveTo>
                  <a:pt x="450109" y="10528"/>
                </a:moveTo>
                <a:lnTo>
                  <a:pt x="448805" y="10528"/>
                </a:lnTo>
                <a:lnTo>
                  <a:pt x="444741" y="3378"/>
                </a:lnTo>
                <a:lnTo>
                  <a:pt x="447501" y="3378"/>
                </a:lnTo>
                <a:lnTo>
                  <a:pt x="451205" y="9906"/>
                </a:lnTo>
                <a:lnTo>
                  <a:pt x="450109" y="10528"/>
                </a:lnTo>
                <a:close/>
              </a:path>
              <a:path w="457200" h="376555">
                <a:moveTo>
                  <a:pt x="7200" y="376047"/>
                </a:moveTo>
                <a:lnTo>
                  <a:pt x="36715" y="328396"/>
                </a:lnTo>
                <a:lnTo>
                  <a:pt x="74752" y="288226"/>
                </a:lnTo>
                <a:lnTo>
                  <a:pt x="114071" y="249313"/>
                </a:lnTo>
                <a:lnTo>
                  <a:pt x="154660" y="211709"/>
                </a:lnTo>
                <a:lnTo>
                  <a:pt x="196456" y="175450"/>
                </a:lnTo>
                <a:lnTo>
                  <a:pt x="239458" y="140563"/>
                </a:lnTo>
                <a:lnTo>
                  <a:pt x="283603" y="107086"/>
                </a:lnTo>
                <a:lnTo>
                  <a:pt x="328866" y="75044"/>
                </a:lnTo>
                <a:lnTo>
                  <a:pt x="375208" y="44488"/>
                </a:lnTo>
                <a:lnTo>
                  <a:pt x="422605" y="15443"/>
                </a:lnTo>
                <a:lnTo>
                  <a:pt x="431372" y="10330"/>
                </a:lnTo>
                <a:lnTo>
                  <a:pt x="440643" y="10435"/>
                </a:lnTo>
                <a:lnTo>
                  <a:pt x="435801" y="18774"/>
                </a:lnTo>
                <a:lnTo>
                  <a:pt x="427471" y="23634"/>
                </a:lnTo>
                <a:lnTo>
                  <a:pt x="411578" y="33121"/>
                </a:lnTo>
                <a:lnTo>
                  <a:pt x="364787" y="62522"/>
                </a:lnTo>
                <a:lnTo>
                  <a:pt x="319076" y="93395"/>
                </a:lnTo>
                <a:lnTo>
                  <a:pt x="274422" y="125742"/>
                </a:lnTo>
                <a:lnTo>
                  <a:pt x="230918" y="159499"/>
                </a:lnTo>
                <a:lnTo>
                  <a:pt x="202560" y="182778"/>
                </a:lnTo>
                <a:lnTo>
                  <a:pt x="188551" y="194652"/>
                </a:lnTo>
                <a:lnTo>
                  <a:pt x="147394" y="231152"/>
                </a:lnTo>
                <a:lnTo>
                  <a:pt x="107454" y="268986"/>
                </a:lnTo>
                <a:lnTo>
                  <a:pt x="68772" y="308102"/>
                </a:lnTo>
                <a:lnTo>
                  <a:pt x="31386" y="348462"/>
                </a:lnTo>
                <a:lnTo>
                  <a:pt x="19220" y="362191"/>
                </a:lnTo>
                <a:lnTo>
                  <a:pt x="7200" y="376047"/>
                </a:lnTo>
                <a:close/>
              </a:path>
              <a:path w="457200" h="376555">
                <a:moveTo>
                  <a:pt x="435801" y="18774"/>
                </a:moveTo>
                <a:lnTo>
                  <a:pt x="440643" y="10435"/>
                </a:lnTo>
                <a:lnTo>
                  <a:pt x="448805" y="10528"/>
                </a:lnTo>
                <a:lnTo>
                  <a:pt x="450109" y="10528"/>
                </a:lnTo>
                <a:lnTo>
                  <a:pt x="443338" y="14376"/>
                </a:lnTo>
                <a:lnTo>
                  <a:pt x="435801" y="18774"/>
                </a:lnTo>
                <a:close/>
              </a:path>
              <a:path w="457200" h="376555">
                <a:moveTo>
                  <a:pt x="443331" y="14376"/>
                </a:moveTo>
                <a:close/>
              </a:path>
              <a:path w="457200" h="376555">
                <a:moveTo>
                  <a:pt x="443338" y="14376"/>
                </a:moveTo>
                <a:close/>
              </a:path>
              <a:path w="457200" h="376555">
                <a:moveTo>
                  <a:pt x="427405" y="23672"/>
                </a:moveTo>
                <a:close/>
              </a:path>
              <a:path w="457200" h="376555">
                <a:moveTo>
                  <a:pt x="411581" y="33121"/>
                </a:moveTo>
                <a:close/>
              </a:path>
              <a:path w="457200" h="376555">
                <a:moveTo>
                  <a:pt x="395871" y="42760"/>
                </a:moveTo>
                <a:close/>
              </a:path>
              <a:path w="457200" h="376555">
                <a:moveTo>
                  <a:pt x="380276" y="52552"/>
                </a:moveTo>
                <a:close/>
              </a:path>
              <a:path w="457200" h="376555">
                <a:moveTo>
                  <a:pt x="364794" y="62522"/>
                </a:moveTo>
                <a:close/>
              </a:path>
              <a:path w="457200" h="376555">
                <a:moveTo>
                  <a:pt x="349461" y="72630"/>
                </a:moveTo>
                <a:close/>
              </a:path>
              <a:path w="457200" h="376555">
                <a:moveTo>
                  <a:pt x="349440" y="72643"/>
                </a:moveTo>
                <a:close/>
              </a:path>
              <a:path w="457200" h="376555">
                <a:moveTo>
                  <a:pt x="334187" y="82943"/>
                </a:moveTo>
                <a:close/>
              </a:path>
              <a:path w="457200" h="376555">
                <a:moveTo>
                  <a:pt x="319076" y="93395"/>
                </a:moveTo>
                <a:close/>
              </a:path>
              <a:path w="457200" h="376555">
                <a:moveTo>
                  <a:pt x="304079" y="104012"/>
                </a:moveTo>
                <a:close/>
              </a:path>
              <a:path w="457200" h="376555">
                <a:moveTo>
                  <a:pt x="289195" y="114795"/>
                </a:moveTo>
                <a:close/>
              </a:path>
              <a:path w="457200" h="376555">
                <a:moveTo>
                  <a:pt x="274434" y="125742"/>
                </a:moveTo>
                <a:close/>
              </a:path>
              <a:path w="457200" h="376555">
                <a:moveTo>
                  <a:pt x="259809" y="136829"/>
                </a:moveTo>
                <a:close/>
              </a:path>
              <a:path w="457200" h="376555">
                <a:moveTo>
                  <a:pt x="245290" y="148094"/>
                </a:moveTo>
                <a:close/>
              </a:path>
              <a:path w="457200" h="376555">
                <a:moveTo>
                  <a:pt x="230918" y="159499"/>
                </a:moveTo>
                <a:close/>
              </a:path>
              <a:path w="457200" h="376555">
                <a:moveTo>
                  <a:pt x="216662" y="171069"/>
                </a:moveTo>
                <a:close/>
              </a:path>
              <a:path w="457200" h="376555">
                <a:moveTo>
                  <a:pt x="202560" y="182778"/>
                </a:moveTo>
                <a:close/>
              </a:path>
              <a:path w="457200" h="376555">
                <a:moveTo>
                  <a:pt x="188556" y="194652"/>
                </a:moveTo>
                <a:close/>
              </a:path>
              <a:path w="457200" h="376555">
                <a:moveTo>
                  <a:pt x="174710" y="206667"/>
                </a:moveTo>
                <a:close/>
              </a:path>
              <a:path w="457200" h="376555">
                <a:moveTo>
                  <a:pt x="160972" y="218846"/>
                </a:moveTo>
                <a:close/>
              </a:path>
              <a:path w="457200" h="376555">
                <a:moveTo>
                  <a:pt x="147394" y="231152"/>
                </a:moveTo>
                <a:close/>
              </a:path>
              <a:path w="457200" h="376555">
                <a:moveTo>
                  <a:pt x="133934" y="243624"/>
                </a:moveTo>
                <a:close/>
              </a:path>
              <a:path w="457200" h="376555">
                <a:moveTo>
                  <a:pt x="120624" y="256235"/>
                </a:moveTo>
                <a:close/>
              </a:path>
              <a:path w="457200" h="376555">
                <a:moveTo>
                  <a:pt x="107454" y="268986"/>
                </a:moveTo>
                <a:close/>
              </a:path>
              <a:path w="457200" h="376555">
                <a:moveTo>
                  <a:pt x="94430" y="281857"/>
                </a:moveTo>
                <a:close/>
              </a:path>
              <a:path w="457200" h="376555">
                <a:moveTo>
                  <a:pt x="94412" y="281876"/>
                </a:moveTo>
                <a:close/>
              </a:path>
              <a:path w="457200" h="376555">
                <a:moveTo>
                  <a:pt x="81522" y="294919"/>
                </a:moveTo>
                <a:close/>
              </a:path>
              <a:path w="457200" h="376555">
                <a:moveTo>
                  <a:pt x="68772" y="308102"/>
                </a:moveTo>
                <a:close/>
              </a:path>
              <a:path w="457200" h="376555">
                <a:moveTo>
                  <a:pt x="56162" y="321411"/>
                </a:moveTo>
                <a:close/>
              </a:path>
              <a:path w="457200" h="376555">
                <a:moveTo>
                  <a:pt x="43704" y="334873"/>
                </a:moveTo>
                <a:close/>
              </a:path>
              <a:path w="457200" h="376555">
                <a:moveTo>
                  <a:pt x="31386" y="348462"/>
                </a:moveTo>
                <a:close/>
              </a:path>
              <a:path w="457200" h="376555">
                <a:moveTo>
                  <a:pt x="19220" y="362191"/>
                </a:moveTo>
                <a:close/>
              </a:path>
            </a:pathLst>
          </a:custGeom>
          <a:solidFill>
            <a:srgbClr val="46AAC5"/>
          </a:solidFill>
        </p:spPr>
        <p:txBody>
          <a:bodyPr wrap="square" lIns="0" tIns="0" rIns="0" bIns="0" rtlCol="0"/>
          <a:lstStyle/>
          <a:p/>
        </p:txBody>
      </p:sp>
      <p:sp>
        <p:nvSpPr>
          <p:cNvPr id="16" name="object 16"/>
          <p:cNvSpPr txBox="1"/>
          <p:nvPr/>
        </p:nvSpPr>
        <p:spPr>
          <a:xfrm>
            <a:off x="5571185" y="1833488"/>
            <a:ext cx="6452870" cy="3895725"/>
          </a:xfrm>
          <a:prstGeom prst="rect">
            <a:avLst/>
          </a:prstGeom>
        </p:spPr>
        <p:txBody>
          <a:bodyPr vert="horz" wrap="square" lIns="0" tIns="0" rIns="0" bIns="0" rtlCol="0">
            <a:spAutoFit/>
          </a:bodyPr>
          <a:lstStyle/>
          <a:p>
            <a:pPr marL="12700">
              <a:lnSpc>
                <a:spcPct val="150000"/>
              </a:lnSpc>
            </a:pPr>
            <a:r>
              <a:rPr sz="2400" dirty="0">
                <a:latin typeface="华文中宋" panose="02010600040101010101" charset="-122"/>
                <a:ea typeface="华文中宋" panose="02010600040101010101" charset="-122"/>
                <a:cs typeface="微软雅黑" panose="020B0503020204020204" pitchFamily="34" charset="-122"/>
              </a:rPr>
              <a:t>【知识点</a:t>
            </a:r>
            <a:r>
              <a:rPr sz="2400" spc="-5" dirty="0">
                <a:latin typeface="华文中宋" panose="02010600040101010101" charset="-122"/>
                <a:ea typeface="华文中宋" panose="02010600040101010101" charset="-122"/>
                <a:cs typeface="微软雅黑" panose="020B0503020204020204" pitchFamily="34" charset="-122"/>
              </a:rPr>
              <a:t>3</a:t>
            </a:r>
            <a:r>
              <a:rPr sz="2400" dirty="0">
                <a:latin typeface="华文中宋" panose="02010600040101010101" charset="-122"/>
                <a:ea typeface="华文中宋" panose="02010600040101010101" charset="-122"/>
                <a:cs typeface="微软雅黑" panose="020B0503020204020204" pitchFamily="34" charset="-122"/>
              </a:rPr>
              <a:t>】资本主义经济危机</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a:t>
            </a:r>
            <a:r>
              <a:rPr lang="en-US" sz="2400" b="1" dirty="0">
                <a:solidFill>
                  <a:srgbClr val="00AF50"/>
                </a:solidFill>
                <a:latin typeface="华文中宋" panose="02010600040101010101" charset="-122"/>
                <a:ea typeface="华文中宋" panose="02010600040101010101" charset="-122"/>
                <a:cs typeface="微软雅黑" panose="020B0503020204020204" pitchFamily="34" charset="-122"/>
              </a:rPr>
              <a:t>/</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主观题</a:t>
            </a:r>
            <a:r>
              <a:rPr sz="2400" b="1" spc="5" dirty="0">
                <a:solidFill>
                  <a:srgbClr val="00AF50"/>
                </a:solidFill>
                <a:latin typeface="华文中宋" panose="02010600040101010101" charset="-122"/>
                <a:ea typeface="华文中宋" panose="02010600040101010101" charset="-122"/>
                <a:cs typeface="微软雅黑" panose="020B0503020204020204" pitchFamily="34" charset="-122"/>
              </a:rPr>
              <a:t>）</a:t>
            </a:r>
            <a:endParaRPr sz="2400">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dirty="0">
                <a:latin typeface="华文中宋" panose="02010600040101010101" charset="-122"/>
                <a:ea typeface="华文中宋" panose="02010600040101010101" charset="-122"/>
                <a:cs typeface="微软雅黑" panose="020B0503020204020204" pitchFamily="34" charset="-122"/>
              </a:rPr>
              <a:t>一、最根本的</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现象</a:t>
            </a:r>
            <a:r>
              <a:rPr sz="2400" dirty="0">
                <a:latin typeface="华文中宋" panose="02010600040101010101" charset="-122"/>
                <a:ea typeface="华文中宋" panose="02010600040101010101" charset="-122"/>
                <a:cs typeface="微软雅黑" panose="020B0503020204020204" pitchFamily="34" charset="-122"/>
              </a:rPr>
              <a:t>和典型</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特征</a:t>
            </a:r>
            <a:r>
              <a:rPr sz="2400" dirty="0">
                <a:latin typeface="华文中宋" panose="02010600040101010101" charset="-122"/>
                <a:ea typeface="华文中宋" panose="02010600040101010101" charset="-122"/>
                <a:cs typeface="微软雅黑" panose="020B0503020204020204" pitchFamily="34" charset="-122"/>
              </a:rPr>
              <a:t>：</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商品生产过剩</a:t>
            </a:r>
            <a:r>
              <a:rPr sz="2400" dirty="0">
                <a:solidFill>
                  <a:srgbClr val="C00000"/>
                </a:solidFill>
                <a:latin typeface="华文中宋" panose="02010600040101010101" charset="-122"/>
                <a:ea typeface="华文中宋" panose="02010600040101010101" charset="-122"/>
                <a:cs typeface="微软雅黑" panose="020B0503020204020204" pitchFamily="34" charset="-122"/>
              </a:rPr>
              <a:t>。</a:t>
            </a:r>
            <a:endParaRPr sz="2400" dirty="0">
              <a:solidFill>
                <a:srgbClr val="C00000"/>
              </a:solidFill>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二、</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实质</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生产相对过剩的危机</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a:t>
            </a:r>
            <a:endParaRPr sz="2400" b="1" dirty="0">
              <a:solidFill>
                <a:srgbClr val="C00000"/>
              </a:solidFill>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b="1" spc="-5" dirty="0">
                <a:latin typeface="华文中宋" panose="02010600040101010101" charset="-122"/>
                <a:ea typeface="华文中宋" panose="02010600040101010101" charset="-122"/>
                <a:cs typeface="微软雅黑" panose="020B0503020204020204" pitchFamily="34" charset="-122"/>
              </a:rPr>
              <a:t>（买不起≠不需要</a:t>
            </a:r>
            <a:r>
              <a:rPr sz="2400" b="1" spc="5" dirty="0">
                <a:latin typeface="华文中宋" panose="02010600040101010101" charset="-122"/>
                <a:ea typeface="华文中宋" panose="02010600040101010101" charset="-122"/>
                <a:cs typeface="微软雅黑" panose="020B0503020204020204" pitchFamily="34" charset="-122"/>
              </a:rPr>
              <a:t>）</a:t>
            </a:r>
            <a:r>
              <a:rPr sz="2400" b="1" dirty="0">
                <a:latin typeface="华文中宋" panose="02010600040101010101" charset="-122"/>
                <a:ea typeface="华文中宋" panose="02010600040101010101" charset="-122"/>
                <a:cs typeface="微软雅黑" panose="020B0503020204020204" pitchFamily="34" charset="-122"/>
              </a:rPr>
              <a:t> </a:t>
            </a:r>
            <a:endParaRPr sz="2400" b="1" dirty="0">
              <a:latin typeface="华文中宋" panose="02010600040101010101" charset="-122"/>
              <a:ea typeface="华文中宋" panose="02010600040101010101" charset="-122"/>
              <a:cs typeface="微软雅黑" panose="020B0503020204020204" pitchFamily="34" charset="-122"/>
            </a:endParaRPr>
          </a:p>
          <a:p>
            <a:pPr marL="12700" marR="336550">
              <a:lnSpc>
                <a:spcPct val="150000"/>
              </a:lnSpc>
              <a:spcBef>
                <a:spcPts val="35"/>
              </a:spcBef>
            </a:pPr>
            <a:r>
              <a:rPr sz="2400" dirty="0">
                <a:latin typeface="华文中宋" panose="02010600040101010101" charset="-122"/>
                <a:ea typeface="华文中宋" panose="02010600040101010101" charset="-122"/>
                <a:cs typeface="微软雅黑" panose="020B0503020204020204" pitchFamily="34" charset="-122"/>
              </a:rPr>
              <a:t>三</a:t>
            </a:r>
            <a:r>
              <a:rPr sz="2400" b="1" dirty="0">
                <a:latin typeface="华文中宋" panose="02010600040101010101" charset="-122"/>
                <a:ea typeface="华文中宋" panose="02010600040101010101" charset="-122"/>
                <a:cs typeface="微软雅黑" panose="020B0503020204020204" pitchFamily="34" charset="-122"/>
              </a:rPr>
              <a:t>、</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根源</a:t>
            </a:r>
            <a:r>
              <a:rPr sz="2400" dirty="0">
                <a:latin typeface="华文中宋" panose="02010600040101010101" charset="-122"/>
                <a:ea typeface="华文中宋" panose="02010600040101010101" charset="-122"/>
                <a:cs typeface="微软雅黑" panose="020B0503020204020204" pitchFamily="34" charset="-122"/>
              </a:rPr>
              <a:t>：资本主义生产方式的</a:t>
            </a:r>
            <a:r>
              <a:rPr sz="2400" b="1" u="sng" dirty="0">
                <a:solidFill>
                  <a:srgbClr val="C00000"/>
                </a:solidFill>
                <a:latin typeface="华文中宋" panose="02010600040101010101" charset="-122"/>
                <a:ea typeface="华文中宋" panose="02010600040101010101" charset="-122"/>
                <a:cs typeface="微软雅黑" panose="020B0503020204020204" pitchFamily="34" charset="-122"/>
              </a:rPr>
              <a:t>基本矛盾</a:t>
            </a:r>
            <a:r>
              <a:rPr sz="2400" dirty="0">
                <a:latin typeface="华文中宋" panose="02010600040101010101" charset="-122"/>
                <a:ea typeface="华文中宋" panose="02010600040101010101" charset="-122"/>
                <a:cs typeface="微软雅黑" panose="020B0503020204020204" pitchFamily="34" charset="-122"/>
              </a:rPr>
              <a:t>，</a:t>
            </a:r>
            <a:r>
              <a:rPr sz="2400" dirty="0">
                <a:solidFill>
                  <a:schemeClr val="tx1"/>
                </a:solidFill>
                <a:latin typeface="华文中宋" panose="02010600040101010101" charset="-122"/>
                <a:ea typeface="华文中宋" panose="02010600040101010101" charset="-122"/>
                <a:cs typeface="微软雅黑" panose="020B0503020204020204" pitchFamily="34" charset="-122"/>
              </a:rPr>
              <a:t>即生产</a:t>
            </a:r>
            <a:r>
              <a:rPr sz="2400" spc="5" dirty="0">
                <a:solidFill>
                  <a:schemeClr val="tx1"/>
                </a:solidFill>
                <a:latin typeface="华文中宋" panose="02010600040101010101" charset="-122"/>
                <a:ea typeface="华文中宋" panose="02010600040101010101" charset="-122"/>
                <a:cs typeface="微软雅黑" panose="020B0503020204020204" pitchFamily="34" charset="-122"/>
              </a:rPr>
              <a:t>的</a:t>
            </a:r>
            <a:r>
              <a:rPr sz="2400" dirty="0">
                <a:solidFill>
                  <a:schemeClr val="tx1"/>
                </a:solidFill>
                <a:latin typeface="华文中宋" panose="02010600040101010101" charset="-122"/>
                <a:ea typeface="华文中宋" panose="02010600040101010101" charset="-122"/>
                <a:cs typeface="微软雅黑" panose="020B0503020204020204" pitchFamily="34" charset="-122"/>
              </a:rPr>
              <a:t>社会化与生产资料资本主义私人占有形式之间的矛盾</a:t>
            </a:r>
            <a:r>
              <a:rPr sz="2400" spc="5" dirty="0">
                <a:solidFill>
                  <a:schemeClr val="tx1"/>
                </a:solidFill>
                <a:latin typeface="华文中宋" panose="02010600040101010101" charset="-122"/>
                <a:ea typeface="华文中宋" panose="02010600040101010101" charset="-122"/>
                <a:cs typeface="微软雅黑" panose="020B0503020204020204" pitchFamily="34" charset="-122"/>
              </a:rPr>
              <a:t>。</a:t>
            </a:r>
            <a:endParaRPr sz="2400" spc="5" dirty="0">
              <a:solidFill>
                <a:schemeClr val="tx1"/>
              </a:solidFill>
              <a:latin typeface="华文中宋" panose="02010600040101010101" charset="-122"/>
              <a:ea typeface="华文中宋" panose="02010600040101010101" charset="-122"/>
              <a:cs typeface="微软雅黑" panose="020B0503020204020204" pitchFamily="34" charset="-122"/>
            </a:endParaRPr>
          </a:p>
        </p:txBody>
      </p:sp>
      <p:sp>
        <p:nvSpPr>
          <p:cNvPr id="17" name="object 17"/>
          <p:cNvSpPr/>
          <p:nvPr/>
        </p:nvSpPr>
        <p:spPr>
          <a:xfrm>
            <a:off x="2290572" y="3009900"/>
            <a:ext cx="1190625" cy="1112520"/>
          </a:xfrm>
          <a:custGeom>
            <a:avLst/>
            <a:gdLst/>
            <a:ahLst/>
            <a:cxnLst/>
            <a:rect l="l" t="t" r="r" b="b"/>
            <a:pathLst>
              <a:path w="1190625" h="1112520">
                <a:moveTo>
                  <a:pt x="0" y="0"/>
                </a:moveTo>
                <a:lnTo>
                  <a:pt x="1190244" y="0"/>
                </a:lnTo>
                <a:lnTo>
                  <a:pt x="1190244" y="1112520"/>
                </a:lnTo>
                <a:lnTo>
                  <a:pt x="0" y="1112520"/>
                </a:lnTo>
                <a:lnTo>
                  <a:pt x="0" y="0"/>
                </a:lnTo>
                <a:close/>
              </a:path>
            </a:pathLst>
          </a:custGeom>
          <a:solidFill>
            <a:srgbClr val="C00000"/>
          </a:solidFill>
        </p:spPr>
        <p:txBody>
          <a:bodyPr wrap="square" lIns="0" tIns="0" rIns="0" bIns="0" rtlCol="0"/>
          <a:lstStyle/>
          <a:p/>
        </p:txBody>
      </p:sp>
      <p:sp>
        <p:nvSpPr>
          <p:cNvPr id="18" name="object 18"/>
          <p:cNvSpPr txBox="1"/>
          <p:nvPr/>
        </p:nvSpPr>
        <p:spPr>
          <a:xfrm>
            <a:off x="2424938" y="3202714"/>
            <a:ext cx="918210" cy="853440"/>
          </a:xfrm>
          <a:prstGeom prst="rect">
            <a:avLst/>
          </a:prstGeom>
        </p:spPr>
        <p:txBody>
          <a:bodyPr vert="horz" wrap="square" lIns="0" tIns="0" rIns="0" bIns="0" rtlCol="0">
            <a:spAutoFit/>
          </a:bodyPr>
          <a:lstStyle/>
          <a:p>
            <a:pPr>
              <a:lnSpc>
                <a:spcPct val="100000"/>
              </a:lnSpc>
              <a:tabLst>
                <a:tab pos="612775" algn="l"/>
              </a:tabLst>
            </a:pPr>
            <a:r>
              <a:rPr sz="2400" b="1" spc="-10" dirty="0">
                <a:solidFill>
                  <a:srgbClr val="FFFFFF"/>
                </a:solidFill>
                <a:latin typeface="方正清刻本悦宋简体" panose="02000000000000000000" pitchFamily="2" charset="-122"/>
                <a:cs typeface="方正清刻本悦宋简体" panose="02000000000000000000" pitchFamily="2" charset="-122"/>
              </a:rPr>
              <a:t>经	济</a:t>
            </a:r>
            <a:endParaRPr sz="2400">
              <a:latin typeface="方正清刻本悦宋简体" panose="02000000000000000000" pitchFamily="2" charset="-122"/>
              <a:cs typeface="方正清刻本悦宋简体" panose="02000000000000000000" pitchFamily="2" charset="-122"/>
            </a:endParaRPr>
          </a:p>
          <a:p>
            <a:pPr>
              <a:lnSpc>
                <a:spcPct val="100000"/>
              </a:lnSpc>
              <a:spcBef>
                <a:spcPts val="1440"/>
              </a:spcBef>
              <a:tabLst>
                <a:tab pos="612775" algn="l"/>
              </a:tabLst>
            </a:pPr>
            <a:r>
              <a:rPr sz="2400" b="1" spc="-10" dirty="0">
                <a:solidFill>
                  <a:srgbClr val="FFFFFF"/>
                </a:solidFill>
                <a:latin typeface="方正清刻本悦宋简体" panose="02000000000000000000" pitchFamily="2" charset="-122"/>
                <a:cs typeface="方正清刻本悦宋简体" panose="02000000000000000000" pitchFamily="2" charset="-122"/>
              </a:rPr>
              <a:t>危	机</a:t>
            </a:r>
            <a:endParaRPr sz="2400">
              <a:latin typeface="方正清刻本悦宋简体" panose="02000000000000000000" pitchFamily="2" charset="-122"/>
              <a:cs typeface="方正清刻本悦宋简体" panose="02000000000000000000" pitchFamily="2" charset="-122"/>
            </a:endParaRPr>
          </a:p>
        </p:txBody>
      </p:sp>
      <p:sp>
        <p:nvSpPr>
          <p:cNvPr id="20" name="object 20"/>
          <p:cNvSpPr txBox="1">
            <a:spLocks noGrp="1"/>
          </p:cNvSpPr>
          <p:nvPr>
            <p:ph type="sldNum" sz="quarter" idx="7"/>
          </p:nvPr>
        </p:nvSpPr>
        <p:spPr>
          <a:xfrm>
            <a:off x="11082019" y="6463665"/>
            <a:ext cx="205740" cy="177800"/>
          </a:xfrm>
          <a:prstGeom prst="rect">
            <a:avLst/>
          </a:prstGeom>
        </p:spPr>
        <p:txBody>
          <a:bodyPr vert="horz" wrap="square" lIns="0" tIns="0" rIns="0" bIns="0" rtlCol="0">
            <a:spAutoFit/>
          </a:bodyPr>
          <a:lstStyle/>
          <a:p>
            <a:pPr marL="25400">
              <a:lnSpc>
                <a:spcPct val="100000"/>
              </a:lnSpc>
            </a:pPr>
            <a:fld id="{81D60167-4931-47E6-BA6A-407CBD079E47}" type="slidenum">
              <a:rPr spc="-5" dirty="0"/>
            </a:fld>
            <a:endParaRPr spc="-5" dirty="0"/>
          </a:p>
        </p:txBody>
      </p:sp>
      <p:sp>
        <p:nvSpPr>
          <p:cNvPr id="22" name="object 2"/>
          <p:cNvSpPr txBox="1">
            <a:spLocks noGrp="1"/>
          </p:cNvSpPr>
          <p:nvPr>
            <p:ph type="title"/>
          </p:nvPr>
        </p:nvSpPr>
        <p:spPr>
          <a:xfrm>
            <a:off x="1416685" y="619760"/>
            <a:ext cx="8439785" cy="492125"/>
          </a:xfrm>
          <a:prstGeom prst="rect">
            <a:avLst/>
          </a:prstGeom>
        </p:spPr>
        <p:txBody>
          <a:bodyPr vert="horz" wrap="square" lIns="0" tIns="0" rIns="0" bIns="0" rtlCol="0">
            <a:spAutoFit/>
          </a:bodyPr>
          <a:lstStyle/>
          <a:p>
            <a:pPr marL="12700">
              <a:lnSpc>
                <a:spcPct val="100000"/>
              </a:lnSpc>
              <a:tabLst>
                <a:tab pos="1428115" algn="l"/>
              </a:tabLst>
            </a:pPr>
            <a:r>
              <a:rPr sz="3200" b="1" dirty="0">
                <a:solidFill>
                  <a:srgbClr val="000000"/>
                </a:solidFill>
                <a:latin typeface="微软雅黑" panose="020B0503020204020204" pitchFamily="34" charset="-122"/>
                <a:cs typeface="微软雅黑" panose="020B0503020204020204" pitchFamily="34" charset="-122"/>
              </a:rPr>
              <a:t>第三</a:t>
            </a:r>
            <a:r>
              <a:rPr sz="3200" b="1" spc="-5" dirty="0">
                <a:solidFill>
                  <a:srgbClr val="000000"/>
                </a:solidFill>
                <a:latin typeface="微软雅黑" panose="020B0503020204020204" pitchFamily="34" charset="-122"/>
                <a:cs typeface="微软雅黑" panose="020B0503020204020204" pitchFamily="34" charset="-122"/>
              </a:rPr>
              <a:t>节</a:t>
            </a:r>
            <a:r>
              <a:rPr sz="3200" b="1" dirty="0">
                <a:solidFill>
                  <a:srgbClr val="000000"/>
                </a:solidFill>
                <a:latin typeface="微软雅黑" panose="020B0503020204020204" pitchFamily="34" charset="-122"/>
                <a:cs typeface="微软雅黑" panose="020B0503020204020204" pitchFamily="34" charset="-122"/>
              </a:rPr>
              <a:t>	资本的流通过程和剩余价值的分</a:t>
            </a:r>
            <a:r>
              <a:rPr sz="3200" b="1" spc="-5" dirty="0">
                <a:solidFill>
                  <a:srgbClr val="000000"/>
                </a:solidFill>
                <a:latin typeface="微软雅黑" panose="020B0503020204020204" pitchFamily="34" charset="-122"/>
                <a:cs typeface="微软雅黑" panose="020B0503020204020204" pitchFamily="34" charset="-122"/>
              </a:rPr>
              <a:t>配</a:t>
            </a:r>
            <a:endParaRPr sz="3200">
              <a:latin typeface="微软雅黑" panose="020B0503020204020204" pitchFamily="34" charset="-122"/>
              <a:cs typeface="微软雅黑" panose="020B0503020204020204" pitchFamily="34" charset="-122"/>
            </a:endParaRPr>
          </a:p>
        </p:txBody>
      </p:sp>
      <p:sp>
        <p:nvSpPr>
          <p:cNvPr id="28" name="任意多边形 27"/>
          <p:cNvSpPr/>
          <p:nvPr/>
        </p:nvSpPr>
        <p:spPr>
          <a:xfrm>
            <a:off x="585470" y="5728970"/>
            <a:ext cx="4897755" cy="496570"/>
          </a:xfrm>
          <a:custGeom>
            <a:avLst/>
            <a:gdLst>
              <a:gd name="connsiteX0" fmla="*/ 0 w 1287777"/>
              <a:gd name="connsiteY0" fmla="*/ 0 h 392615"/>
              <a:gd name="connsiteX1" fmla="*/ 1287777 w 1287777"/>
              <a:gd name="connsiteY1" fmla="*/ 0 h 392615"/>
              <a:gd name="connsiteX2" fmla="*/ 1287777 w 1287777"/>
              <a:gd name="connsiteY2" fmla="*/ 392615 h 392615"/>
              <a:gd name="connsiteX3" fmla="*/ 0 w 1287777"/>
              <a:gd name="connsiteY3" fmla="*/ 392615 h 392615"/>
              <a:gd name="connsiteX4" fmla="*/ 0 w 1287777"/>
              <a:gd name="connsiteY4" fmla="*/ 0 h 392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77" h="392615">
                <a:moveTo>
                  <a:pt x="0" y="0"/>
                </a:moveTo>
                <a:lnTo>
                  <a:pt x="1287777" y="0"/>
                </a:lnTo>
                <a:lnTo>
                  <a:pt x="1287777" y="392615"/>
                </a:lnTo>
                <a:lnTo>
                  <a:pt x="0" y="392615"/>
                </a:lnTo>
                <a:lnTo>
                  <a:pt x="0" y="0"/>
                </a:lnTo>
                <a:close/>
              </a:path>
            </a:pathLst>
          </a:custGeom>
          <a:solidFill>
            <a:sysClr val="window" lastClr="FFFFFF">
              <a:hueOff val="0"/>
              <a:satOff val="0"/>
              <a:lumOff val="0"/>
              <a:alphaOff val="0"/>
            </a:sys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7620" tIns="7620" rIns="7620" bIns="762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2000" b="1"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rPr>
              <a:t>资本主义基本矛盾运动的周期性（阶段性）</a:t>
            </a:r>
            <a:endParaRPr kumimoji="0" lang="zh-CN" altLang="en-US" sz="2000" b="1" i="0" u="none" strike="noStrike" kern="1200" cap="none" spc="0" normalizeH="0" baseline="0" noProof="0" dirty="0" smtClean="0">
              <a:ln>
                <a:noFill/>
              </a:ln>
              <a:solidFill>
                <a:sysClr val="windowText" lastClr="000000">
                  <a:hueOff val="0"/>
                  <a:satOff val="0"/>
                  <a:lumOff val="0"/>
                  <a:alphaOff val="0"/>
                </a:sys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nvSpPr>
        <p:spPr>
          <a:xfrm>
            <a:off x="1416685" y="619760"/>
            <a:ext cx="843978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428115" algn="l"/>
              </a:tabLst>
            </a:pPr>
            <a:r>
              <a:rPr sz="3200" b="1" dirty="0">
                <a:solidFill>
                  <a:srgbClr val="000000"/>
                </a:solidFill>
                <a:latin typeface="微软雅黑" panose="020B0503020204020204" pitchFamily="34" charset="-122"/>
                <a:cs typeface="微软雅黑" panose="020B0503020204020204" pitchFamily="34" charset="-122"/>
              </a:rPr>
              <a:t>第三</a:t>
            </a:r>
            <a:r>
              <a:rPr sz="3200" b="1" spc="-5" dirty="0">
                <a:solidFill>
                  <a:srgbClr val="000000"/>
                </a:solidFill>
                <a:latin typeface="微软雅黑" panose="020B0503020204020204" pitchFamily="34" charset="-122"/>
                <a:cs typeface="微软雅黑" panose="020B0503020204020204" pitchFamily="34" charset="-122"/>
              </a:rPr>
              <a:t>节</a:t>
            </a:r>
            <a:r>
              <a:rPr sz="3200" b="1" dirty="0">
                <a:solidFill>
                  <a:srgbClr val="000000"/>
                </a:solidFill>
                <a:latin typeface="微软雅黑" panose="020B0503020204020204" pitchFamily="34" charset="-122"/>
                <a:cs typeface="微软雅黑" panose="020B0503020204020204" pitchFamily="34" charset="-122"/>
              </a:rPr>
              <a:t>	资本的流通过程和剩余价值的分</a:t>
            </a:r>
            <a:r>
              <a:rPr sz="3200" b="1" spc="-5" dirty="0">
                <a:solidFill>
                  <a:srgbClr val="000000"/>
                </a:solidFill>
                <a:latin typeface="微软雅黑" panose="020B0503020204020204" pitchFamily="34" charset="-122"/>
                <a:cs typeface="微软雅黑" panose="020B0503020204020204" pitchFamily="34" charset="-122"/>
              </a:rPr>
              <a:t>配</a:t>
            </a:r>
            <a:endParaRPr sz="3200">
              <a:latin typeface="微软雅黑" panose="020B0503020204020204" pitchFamily="34" charset="-122"/>
              <a:cs typeface="微软雅黑" panose="020B0503020204020204" pitchFamily="34" charset="-122"/>
            </a:endParaRPr>
          </a:p>
        </p:txBody>
      </p:sp>
      <p:sp>
        <p:nvSpPr>
          <p:cNvPr id="4" name="矩形 3"/>
          <p:cNvSpPr/>
          <p:nvPr/>
        </p:nvSpPr>
        <p:spPr>
          <a:xfrm>
            <a:off x="839470" y="1268730"/>
            <a:ext cx="11415395" cy="4523105"/>
          </a:xfrm>
          <a:prstGeom prst="rect">
            <a:avLst/>
          </a:prstGeom>
        </p:spPr>
        <p:txBody>
          <a:bodyPr wrap="square">
            <a:spAutoFit/>
          </a:bodyPr>
          <a:lstStyle/>
          <a:p>
            <a:pPr lvl="0" defTabSz="914400">
              <a:lnSpc>
                <a:spcPct val="150000"/>
              </a:lnSpc>
            </a:pPr>
            <a:r>
              <a:rPr lang="en-US" altLang="zh-CN" sz="2400"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知识点</a:t>
            </a:r>
            <a:r>
              <a:rPr lang="en-US" altLang="zh-CN" sz="2400" dirty="0" smtClean="0">
                <a:solidFill>
                  <a:prstClr val="black"/>
                </a:solidFill>
                <a:latin typeface="华文中宋" panose="02010600040101010101" charset="-122"/>
                <a:ea typeface="华文中宋" panose="02010600040101010101" charset="-122"/>
              </a:rPr>
              <a:t>4】</a:t>
            </a:r>
            <a:r>
              <a:rPr lang="zh-CN" altLang="en-US" sz="2400" dirty="0" smtClean="0">
                <a:solidFill>
                  <a:prstClr val="black"/>
                </a:solidFill>
                <a:latin typeface="华文中宋" panose="02010600040101010101" charset="-122"/>
                <a:ea typeface="华文中宋" panose="02010600040101010101" charset="-122"/>
              </a:rPr>
              <a:t>剩余价值</a:t>
            </a:r>
            <a:r>
              <a:rPr lang="zh-CN" altLang="en-US" sz="2400" dirty="0">
                <a:solidFill>
                  <a:prstClr val="black"/>
                </a:solidFill>
                <a:latin typeface="华文中宋" panose="02010600040101010101" charset="-122"/>
                <a:ea typeface="华文中宋" panose="02010600040101010101" charset="-122"/>
              </a:rPr>
              <a:t>的分配</a:t>
            </a:r>
            <a:r>
              <a:rPr lang="zh-CN" altLang="en-US" sz="2400" b="1" dirty="0">
                <a:solidFill>
                  <a:srgbClr val="00B050"/>
                </a:solidFill>
                <a:latin typeface="华文中宋" panose="02010600040101010101" charset="-122"/>
                <a:ea typeface="华文中宋" panose="02010600040101010101" charset="-122"/>
              </a:rPr>
              <a:t>（</a:t>
            </a:r>
            <a:r>
              <a:rPr lang="zh-CN" altLang="en-US" sz="2400" b="1" dirty="0" smtClean="0">
                <a:solidFill>
                  <a:srgbClr val="00B050"/>
                </a:solidFill>
                <a:latin typeface="华文中宋" panose="02010600040101010101" charset="-122"/>
                <a:ea typeface="华文中宋" panose="02010600040101010101" charset="-122"/>
              </a:rPr>
              <a:t>选择题）</a:t>
            </a:r>
            <a:r>
              <a:rPr lang="en-US" altLang="zh-CN" sz="2400" b="1" dirty="0" smtClean="0">
                <a:solidFill>
                  <a:srgbClr val="00B050"/>
                </a:solidFill>
                <a:latin typeface="华文中宋" panose="02010600040101010101" charset="-122"/>
                <a:ea typeface="华文中宋" panose="02010600040101010101" charset="-122"/>
              </a:rPr>
              <a:t> </a:t>
            </a:r>
            <a:endParaRPr lang="en-US" altLang="zh-CN" sz="2400" dirty="0">
              <a:solidFill>
                <a:srgbClr val="00B050"/>
              </a:solidFill>
              <a:latin typeface="华文中宋" panose="02010600040101010101" charset="-122"/>
              <a:ea typeface="华文中宋" panose="02010600040101010101" charset="-122"/>
            </a:endParaRPr>
          </a:p>
          <a:p>
            <a:pPr marL="457200" lvl="0" indent="-457200" defTabSz="914400">
              <a:lnSpc>
                <a:spcPct val="150000"/>
              </a:lnSpc>
              <a:buFont typeface="+mj-lt"/>
              <a:buAutoNum type="arabicPeriod"/>
            </a:pPr>
            <a:r>
              <a:rPr lang="zh-CN" altLang="zh-CN" sz="2400" dirty="0">
                <a:solidFill>
                  <a:prstClr val="black"/>
                </a:solidFill>
                <a:latin typeface="华文中宋" panose="02010600040101010101" charset="-122"/>
                <a:ea typeface="华文中宋" panose="02010600040101010101" charset="-122"/>
              </a:rPr>
              <a:t>资本的</a:t>
            </a:r>
            <a:r>
              <a:rPr lang="zh-CN" altLang="zh-CN" sz="2400" b="1" u="sng" dirty="0">
                <a:solidFill>
                  <a:srgbClr val="C00000"/>
                </a:solidFill>
                <a:latin typeface="华文中宋" panose="02010600040101010101" charset="-122"/>
                <a:ea typeface="华文中宋" panose="02010600040101010101" charset="-122"/>
              </a:rPr>
              <a:t>具体形式</a:t>
            </a:r>
            <a:r>
              <a:rPr lang="zh-CN" altLang="en-US" sz="2400" dirty="0">
                <a:solidFill>
                  <a:prstClr val="black"/>
                </a:solidFill>
                <a:latin typeface="华文中宋" panose="02010600040101010101" charset="-122"/>
                <a:ea typeface="华文中宋" panose="02010600040101010101" charset="-122"/>
              </a:rPr>
              <a:t>：</a:t>
            </a:r>
            <a:r>
              <a:rPr lang="zh-CN" altLang="zh-CN" sz="2400" dirty="0">
                <a:solidFill>
                  <a:prstClr val="black"/>
                </a:solidFill>
                <a:latin typeface="华文中宋" panose="02010600040101010101" charset="-122"/>
                <a:ea typeface="华文中宋" panose="02010600040101010101" charset="-122"/>
              </a:rPr>
              <a:t>产业资本、</a:t>
            </a:r>
            <a:r>
              <a:rPr lang="zh-CN" altLang="zh-CN" sz="2400" dirty="0">
                <a:solidFill>
                  <a:schemeClr val="tx1"/>
                </a:solidFill>
                <a:latin typeface="华文中宋" panose="02010600040101010101" charset="-122"/>
                <a:ea typeface="华文中宋" panose="02010600040101010101" charset="-122"/>
              </a:rPr>
              <a:t>商业资本、借贷资本</a:t>
            </a:r>
            <a:r>
              <a:rPr lang="en-US" altLang="zh-CN" sz="2400" dirty="0">
                <a:solidFill>
                  <a:prstClr val="black"/>
                </a:solidFill>
                <a:latin typeface="华文中宋" panose="02010600040101010101" charset="-122"/>
                <a:ea typeface="华文中宋" panose="02010600040101010101" charset="-122"/>
              </a:rPr>
              <a:t>(</a:t>
            </a:r>
            <a:r>
              <a:rPr lang="zh-CN" altLang="zh-CN" sz="2400" dirty="0">
                <a:solidFill>
                  <a:prstClr val="black"/>
                </a:solidFill>
                <a:latin typeface="华文中宋" panose="02010600040101010101" charset="-122"/>
                <a:ea typeface="华文中宋" panose="02010600040101010101" charset="-122"/>
              </a:rPr>
              <a:t>其中包括银行资本</a:t>
            </a:r>
            <a:r>
              <a:rPr lang="en-US" altLang="zh-CN" sz="2400" dirty="0">
                <a:solidFill>
                  <a:prstClr val="black"/>
                </a:solidFill>
                <a:latin typeface="华文中宋" panose="02010600040101010101" charset="-122"/>
                <a:ea typeface="华文中宋" panose="02010600040101010101" charset="-122"/>
              </a:rPr>
              <a:t>)</a:t>
            </a:r>
            <a:r>
              <a:rPr lang="zh-CN" altLang="zh-CN" sz="2400" dirty="0">
                <a:solidFill>
                  <a:prstClr val="black"/>
                </a:solidFill>
                <a:latin typeface="华文中宋" panose="02010600040101010101" charset="-122"/>
                <a:ea typeface="华文中宋" panose="02010600040101010101" charset="-122"/>
              </a:rPr>
              <a:t>等；</a:t>
            </a:r>
            <a:endParaRPr lang="zh-CN" altLang="zh-CN" sz="2400" dirty="0">
              <a:solidFill>
                <a:prstClr val="black"/>
              </a:solidFill>
              <a:latin typeface="华文中宋" panose="02010600040101010101" charset="-122"/>
              <a:ea typeface="华文中宋" panose="02010600040101010101" charset="-122"/>
            </a:endParaRPr>
          </a:p>
          <a:p>
            <a:pPr defTabSz="914400">
              <a:lnSpc>
                <a:spcPct val="150000"/>
              </a:lnSpc>
            </a:pPr>
            <a:r>
              <a:rPr lang="zh-CN" altLang="en-US" sz="2400" b="1" dirty="0"/>
              <a:t>补充</a:t>
            </a:r>
            <a:r>
              <a:rPr lang="zh-CN" altLang="en-US" sz="2400" b="1" dirty="0" smtClean="0"/>
              <a:t>：</a:t>
            </a:r>
            <a:endParaRPr lang="en-US" altLang="zh-CN" sz="2400" b="1" dirty="0" smtClean="0"/>
          </a:p>
          <a:p>
            <a:pPr defTabSz="914400">
              <a:lnSpc>
                <a:spcPct val="150000"/>
              </a:lnSpc>
            </a:pPr>
            <a:r>
              <a:rPr lang="en-US" altLang="zh-CN" sz="2400" b="1" dirty="0">
                <a:solidFill>
                  <a:srgbClr val="FF0000"/>
                </a:solidFill>
              </a:rPr>
              <a:t>A.</a:t>
            </a:r>
            <a:r>
              <a:rPr lang="zh-CN" altLang="en-US" sz="2400" b="1" dirty="0" smtClean="0">
                <a:solidFill>
                  <a:srgbClr val="FF0000"/>
                </a:solidFill>
              </a:rPr>
              <a:t>借贷</a:t>
            </a:r>
            <a:r>
              <a:rPr lang="zh-CN" altLang="en-US" sz="2400" b="1" dirty="0">
                <a:solidFill>
                  <a:srgbClr val="FF0000"/>
                </a:solidFill>
              </a:rPr>
              <a:t>资本</a:t>
            </a:r>
            <a:r>
              <a:rPr lang="zh-CN" altLang="en-US" sz="2400" dirty="0"/>
              <a:t>的本质是为了取得利息而暂时贷给职能资本家使用的</a:t>
            </a:r>
            <a:r>
              <a:rPr lang="zh-CN" altLang="en-US" sz="2400" b="1" dirty="0">
                <a:solidFill>
                  <a:srgbClr val="FF0000"/>
                </a:solidFill>
              </a:rPr>
              <a:t>货币资本</a:t>
            </a:r>
            <a:r>
              <a:rPr lang="zh-CN" altLang="en-US" sz="2400" dirty="0" smtClean="0"/>
              <a:t>。</a:t>
            </a:r>
            <a:endParaRPr lang="en-US" altLang="zh-CN" sz="2400" dirty="0" smtClean="0"/>
          </a:p>
          <a:p>
            <a:pPr defTabSz="914400">
              <a:lnSpc>
                <a:spcPct val="150000"/>
              </a:lnSpc>
            </a:pPr>
            <a:r>
              <a:rPr lang="en-US" altLang="zh-CN" sz="2400" b="1" dirty="0" smtClean="0">
                <a:solidFill>
                  <a:srgbClr val="FF0000"/>
                </a:solidFill>
              </a:rPr>
              <a:t>B.</a:t>
            </a:r>
            <a:r>
              <a:rPr lang="zh-CN" altLang="en-US" sz="2400" b="1" dirty="0" smtClean="0">
                <a:solidFill>
                  <a:srgbClr val="FF0000"/>
                </a:solidFill>
              </a:rPr>
              <a:t>利息</a:t>
            </a:r>
            <a:r>
              <a:rPr lang="zh-CN" altLang="en-US" sz="2400" dirty="0"/>
              <a:t>就是</a:t>
            </a:r>
            <a:r>
              <a:rPr lang="zh-CN" altLang="en-US" sz="2400" u="sng" dirty="0"/>
              <a:t>职能资本家使用借贷资本而让给借贷资本家的一部分剩余价值，</a:t>
            </a:r>
            <a:r>
              <a:rPr lang="zh-CN" altLang="en-US" sz="2400" b="1" u="sng" dirty="0">
                <a:solidFill>
                  <a:srgbClr val="FF0000"/>
                </a:solidFill>
              </a:rPr>
              <a:t>它是剩余价值的特殊转化</a:t>
            </a:r>
            <a:r>
              <a:rPr lang="zh-CN" altLang="en-US" sz="2400" b="1" u="sng" dirty="0" smtClean="0">
                <a:solidFill>
                  <a:srgbClr val="FF0000"/>
                </a:solidFill>
              </a:rPr>
              <a:t>方式</a:t>
            </a:r>
            <a:r>
              <a:rPr lang="zh-CN" altLang="en-US" sz="2400" b="1" dirty="0">
                <a:solidFill>
                  <a:srgbClr val="00B050"/>
                </a:solidFill>
                <a:latin typeface="华文中宋" panose="02010600040101010101" charset="-122"/>
                <a:ea typeface="华文中宋" panose="02010600040101010101" charset="-122"/>
                <a:sym typeface="+mn-ea"/>
              </a:rPr>
              <a:t>（选择题）</a:t>
            </a:r>
            <a:r>
              <a:rPr lang="en-US" altLang="zh-CN" sz="2400" b="1" dirty="0">
                <a:solidFill>
                  <a:srgbClr val="00B050"/>
                </a:solidFill>
                <a:latin typeface="华文中宋" panose="02010600040101010101" charset="-122"/>
                <a:ea typeface="华文中宋" panose="02010600040101010101" charset="-122"/>
                <a:sym typeface="+mn-ea"/>
              </a:rPr>
              <a:t> </a:t>
            </a:r>
            <a:r>
              <a:rPr lang="zh-CN" altLang="en-US" sz="2400" dirty="0"/>
              <a:t> </a:t>
            </a:r>
            <a:endParaRPr lang="zh-CN" altLang="en-US" sz="2400" u="sng" dirty="0">
              <a:latin typeface="微软雅黑" panose="020B0503020204020204" pitchFamily="34" charset="-122"/>
              <a:cs typeface="微软雅黑" panose="020B0503020204020204" pitchFamily="34" charset="-122"/>
            </a:endParaRPr>
          </a:p>
          <a:p>
            <a:pPr lvl="0" indent="0" defTabSz="914400">
              <a:lnSpc>
                <a:spcPct val="150000"/>
              </a:lnSpc>
              <a:buFont typeface="+mj-lt"/>
              <a:buNone/>
            </a:pPr>
            <a:endParaRPr lang="zh-CN" altLang="zh-CN" sz="2400" dirty="0">
              <a:solidFill>
                <a:prstClr val="black"/>
              </a:solidFill>
              <a:latin typeface="华文中宋" panose="02010600040101010101" charset="-122"/>
              <a:ea typeface="华文中宋" panose="02010600040101010101" charset="-122"/>
            </a:endParaRPr>
          </a:p>
          <a:p>
            <a:pPr lvl="0" indent="0" defTabSz="914400">
              <a:lnSpc>
                <a:spcPct val="150000"/>
              </a:lnSpc>
              <a:buFont typeface="+mj-lt"/>
              <a:buNone/>
            </a:pPr>
            <a:endParaRPr lang="zh-CN" altLang="zh-CN" sz="2400" dirty="0">
              <a:solidFill>
                <a:prstClr val="black"/>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77615" y="736932"/>
            <a:ext cx="6962775" cy="5641919"/>
            <a:chOff x="720748" y="972702"/>
            <a:chExt cx="5147775" cy="5641919"/>
          </a:xfrm>
        </p:grpSpPr>
        <p:sp>
          <p:nvSpPr>
            <p:cNvPr id="55" name="任意多边形 54"/>
            <p:cNvSpPr/>
            <p:nvPr/>
          </p:nvSpPr>
          <p:spPr>
            <a:xfrm>
              <a:off x="1107594" y="4014987"/>
              <a:ext cx="253985" cy="2463800"/>
            </a:xfrm>
            <a:custGeom>
              <a:avLst/>
              <a:gdLst>
                <a:gd name="connsiteX0" fmla="*/ 0 w 253833"/>
                <a:gd name="connsiteY0" fmla="*/ 0 h 1874245"/>
                <a:gd name="connsiteX1" fmla="*/ 126916 w 253833"/>
                <a:gd name="connsiteY1" fmla="*/ 0 h 1874245"/>
                <a:gd name="connsiteX2" fmla="*/ 126916 w 253833"/>
                <a:gd name="connsiteY2" fmla="*/ 1874245 h 1874245"/>
                <a:gd name="connsiteX3" fmla="*/ 253833 w 253833"/>
                <a:gd name="connsiteY3" fmla="*/ 1874245 h 1874245"/>
              </a:gdLst>
              <a:ahLst/>
              <a:cxnLst>
                <a:cxn ang="0">
                  <a:pos x="connsiteX0" y="connsiteY0"/>
                </a:cxn>
                <a:cxn ang="0">
                  <a:pos x="connsiteX1" y="connsiteY1"/>
                </a:cxn>
                <a:cxn ang="0">
                  <a:pos x="connsiteX2" y="connsiteY2"/>
                </a:cxn>
                <a:cxn ang="0">
                  <a:pos x="connsiteX3" y="connsiteY3"/>
                </a:cxn>
              </a:cxnLst>
              <a:rect l="l" t="t" r="r" b="b"/>
              <a:pathLst>
                <a:path w="253833" h="1874245">
                  <a:moveTo>
                    <a:pt x="0" y="0"/>
                  </a:moveTo>
                  <a:lnTo>
                    <a:pt x="126916" y="0"/>
                  </a:lnTo>
                  <a:lnTo>
                    <a:pt x="126916" y="1874245"/>
                  </a:lnTo>
                  <a:lnTo>
                    <a:pt x="253833" y="1874245"/>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2333" tIns="889838" rIns="92333" bIns="88984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103924" y="5405346"/>
              <a:ext cx="253833" cy="483676"/>
            </a:xfrm>
            <a:custGeom>
              <a:avLst/>
              <a:gdLst>
                <a:gd name="connsiteX0" fmla="*/ 0 w 253833"/>
                <a:gd name="connsiteY0" fmla="*/ 0 h 483676"/>
                <a:gd name="connsiteX1" fmla="*/ 126916 w 253833"/>
                <a:gd name="connsiteY1" fmla="*/ 0 h 483676"/>
                <a:gd name="connsiteX2" fmla="*/ 126916 w 253833"/>
                <a:gd name="connsiteY2" fmla="*/ 483676 h 483676"/>
                <a:gd name="connsiteX3" fmla="*/ 253833 w 253833"/>
                <a:gd name="connsiteY3" fmla="*/ 483676 h 483676"/>
              </a:gdLst>
              <a:ahLst/>
              <a:cxnLst>
                <a:cxn ang="0">
                  <a:pos x="connsiteX0" y="connsiteY0"/>
                </a:cxn>
                <a:cxn ang="0">
                  <a:pos x="connsiteX1" y="connsiteY1"/>
                </a:cxn>
                <a:cxn ang="0">
                  <a:pos x="connsiteX2" y="connsiteY2"/>
                </a:cxn>
                <a:cxn ang="0">
                  <a:pos x="connsiteX3" y="connsiteY3"/>
                </a:cxn>
              </a:cxnLst>
              <a:rect l="l" t="t" r="r" b="b"/>
              <a:pathLst>
                <a:path w="253833" h="483676">
                  <a:moveTo>
                    <a:pt x="0" y="0"/>
                  </a:moveTo>
                  <a:lnTo>
                    <a:pt x="126916" y="0"/>
                  </a:lnTo>
                  <a:lnTo>
                    <a:pt x="126916" y="483676"/>
                  </a:lnTo>
                  <a:lnTo>
                    <a:pt x="253833" y="483676"/>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5961" tIns="228182" rIns="125961" bIns="22818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3103924" y="5359626"/>
              <a:ext cx="253833" cy="91440"/>
            </a:xfrm>
            <a:custGeom>
              <a:avLst/>
              <a:gdLst>
                <a:gd name="connsiteX0" fmla="*/ 0 w 253833"/>
                <a:gd name="connsiteY0" fmla="*/ 45720 h 91440"/>
                <a:gd name="connsiteX1" fmla="*/ 253833 w 253833"/>
                <a:gd name="connsiteY1" fmla="*/ 45720 h 91440"/>
              </a:gdLst>
              <a:ahLst/>
              <a:cxnLst>
                <a:cxn ang="0">
                  <a:pos x="connsiteX0" y="connsiteY0"/>
                </a:cxn>
                <a:cxn ang="0">
                  <a:pos x="connsiteX1" y="connsiteY1"/>
                </a:cxn>
              </a:cxnLst>
              <a:rect l="l" t="t" r="r" b="b"/>
              <a:pathLst>
                <a:path w="253833" h="91440">
                  <a:moveTo>
                    <a:pt x="0" y="45720"/>
                  </a:moveTo>
                  <a:lnTo>
                    <a:pt x="253833"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271" tIns="39374" rIns="133271" bIns="3937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3103924" y="4921670"/>
              <a:ext cx="253833" cy="483676"/>
            </a:xfrm>
            <a:custGeom>
              <a:avLst/>
              <a:gdLst>
                <a:gd name="connsiteX0" fmla="*/ 0 w 253833"/>
                <a:gd name="connsiteY0" fmla="*/ 483676 h 483676"/>
                <a:gd name="connsiteX1" fmla="*/ 126916 w 253833"/>
                <a:gd name="connsiteY1" fmla="*/ 483676 h 483676"/>
                <a:gd name="connsiteX2" fmla="*/ 126916 w 253833"/>
                <a:gd name="connsiteY2" fmla="*/ 0 h 483676"/>
                <a:gd name="connsiteX3" fmla="*/ 253833 w 253833"/>
                <a:gd name="connsiteY3" fmla="*/ 0 h 483676"/>
              </a:gdLst>
              <a:ahLst/>
              <a:cxnLst>
                <a:cxn ang="0">
                  <a:pos x="connsiteX0" y="connsiteY0"/>
                </a:cxn>
                <a:cxn ang="0">
                  <a:pos x="connsiteX1" y="connsiteY1"/>
                </a:cxn>
                <a:cxn ang="0">
                  <a:pos x="connsiteX2" y="connsiteY2"/>
                </a:cxn>
                <a:cxn ang="0">
                  <a:pos x="connsiteX3" y="connsiteY3"/>
                </a:cxn>
              </a:cxnLst>
              <a:rect l="l" t="t" r="r" b="b"/>
              <a:pathLst>
                <a:path w="253833" h="483676">
                  <a:moveTo>
                    <a:pt x="0" y="483676"/>
                  </a:moveTo>
                  <a:lnTo>
                    <a:pt x="126916" y="483676"/>
                  </a:lnTo>
                  <a:lnTo>
                    <a:pt x="126916" y="0"/>
                  </a:lnTo>
                  <a:lnTo>
                    <a:pt x="25383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5961" tIns="228182" rIns="125961" bIns="22818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1107689" y="4014777"/>
              <a:ext cx="253833" cy="1390569"/>
            </a:xfrm>
            <a:custGeom>
              <a:avLst/>
              <a:gdLst>
                <a:gd name="connsiteX0" fmla="*/ 0 w 253833"/>
                <a:gd name="connsiteY0" fmla="*/ 0 h 1390569"/>
                <a:gd name="connsiteX1" fmla="*/ 126916 w 253833"/>
                <a:gd name="connsiteY1" fmla="*/ 0 h 1390569"/>
                <a:gd name="connsiteX2" fmla="*/ 126916 w 253833"/>
                <a:gd name="connsiteY2" fmla="*/ 1390569 h 1390569"/>
                <a:gd name="connsiteX3" fmla="*/ 253833 w 253833"/>
                <a:gd name="connsiteY3" fmla="*/ 1390569 h 1390569"/>
              </a:gdLst>
              <a:ahLst/>
              <a:cxnLst>
                <a:cxn ang="0">
                  <a:pos x="connsiteX0" y="connsiteY0"/>
                </a:cxn>
                <a:cxn ang="0">
                  <a:pos x="connsiteX1" y="connsiteY1"/>
                </a:cxn>
                <a:cxn ang="0">
                  <a:pos x="connsiteX2" y="connsiteY2"/>
                </a:cxn>
                <a:cxn ang="0">
                  <a:pos x="connsiteX3" y="connsiteY3"/>
                </a:cxn>
              </a:cxnLst>
              <a:rect l="l" t="t" r="r" b="b"/>
              <a:pathLst>
                <a:path w="253833" h="1390569">
                  <a:moveTo>
                    <a:pt x="0" y="0"/>
                  </a:moveTo>
                  <a:lnTo>
                    <a:pt x="126916" y="0"/>
                  </a:lnTo>
                  <a:lnTo>
                    <a:pt x="126916" y="1390569"/>
                  </a:lnTo>
                  <a:lnTo>
                    <a:pt x="253833" y="1390569"/>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04278" tIns="659946" rIns="104278" bIns="65994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1107689" y="4014777"/>
              <a:ext cx="253833" cy="423216"/>
            </a:xfrm>
            <a:custGeom>
              <a:avLst/>
              <a:gdLst>
                <a:gd name="connsiteX0" fmla="*/ 0 w 253833"/>
                <a:gd name="connsiteY0" fmla="*/ 0 h 423216"/>
                <a:gd name="connsiteX1" fmla="*/ 126916 w 253833"/>
                <a:gd name="connsiteY1" fmla="*/ 0 h 423216"/>
                <a:gd name="connsiteX2" fmla="*/ 126916 w 253833"/>
                <a:gd name="connsiteY2" fmla="*/ 423216 h 423216"/>
                <a:gd name="connsiteX3" fmla="*/ 253833 w 253833"/>
                <a:gd name="connsiteY3" fmla="*/ 423216 h 423216"/>
              </a:gdLst>
              <a:ahLst/>
              <a:cxnLst>
                <a:cxn ang="0">
                  <a:pos x="connsiteX0" y="connsiteY0"/>
                </a:cxn>
                <a:cxn ang="0">
                  <a:pos x="connsiteX1" y="connsiteY1"/>
                </a:cxn>
                <a:cxn ang="0">
                  <a:pos x="connsiteX2" y="connsiteY2"/>
                </a:cxn>
                <a:cxn ang="0">
                  <a:pos x="connsiteX3" y="connsiteY3"/>
                </a:cxn>
              </a:cxnLst>
              <a:rect l="l" t="t" r="r" b="b"/>
              <a:pathLst>
                <a:path w="253833" h="423216">
                  <a:moveTo>
                    <a:pt x="0" y="0"/>
                  </a:moveTo>
                  <a:lnTo>
                    <a:pt x="126916" y="0"/>
                  </a:lnTo>
                  <a:lnTo>
                    <a:pt x="126916" y="423216"/>
                  </a:lnTo>
                  <a:lnTo>
                    <a:pt x="253833" y="423216"/>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7279" tIns="199270" rIns="127279" bIns="1992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3103924" y="3817157"/>
              <a:ext cx="253833" cy="91440"/>
            </a:xfrm>
            <a:custGeom>
              <a:avLst/>
              <a:gdLst>
                <a:gd name="connsiteX0" fmla="*/ 0 w 253833"/>
                <a:gd name="connsiteY0" fmla="*/ 45720 h 91440"/>
                <a:gd name="connsiteX1" fmla="*/ 253833 w 253833"/>
                <a:gd name="connsiteY1" fmla="*/ 45720 h 91440"/>
              </a:gdLst>
              <a:ahLst/>
              <a:cxnLst>
                <a:cxn ang="0">
                  <a:pos x="connsiteX0" y="connsiteY0"/>
                </a:cxn>
                <a:cxn ang="0">
                  <a:pos x="connsiteX1" y="connsiteY1"/>
                </a:cxn>
              </a:cxnLst>
              <a:rect l="l" t="t" r="r" b="b"/>
              <a:pathLst>
                <a:path w="253833" h="91440">
                  <a:moveTo>
                    <a:pt x="0" y="45720"/>
                  </a:moveTo>
                  <a:lnTo>
                    <a:pt x="253833"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271" tIns="39374" rIns="133271" bIns="3937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1107689" y="3908597"/>
              <a:ext cx="253833" cy="91440"/>
            </a:xfrm>
            <a:custGeom>
              <a:avLst/>
              <a:gdLst>
                <a:gd name="connsiteX0" fmla="*/ 0 w 253833"/>
                <a:gd name="connsiteY0" fmla="*/ 106179 h 91440"/>
                <a:gd name="connsiteX1" fmla="*/ 126916 w 253833"/>
                <a:gd name="connsiteY1" fmla="*/ 106179 h 91440"/>
                <a:gd name="connsiteX2" fmla="*/ 126916 w 253833"/>
                <a:gd name="connsiteY2" fmla="*/ 45720 h 91440"/>
                <a:gd name="connsiteX3" fmla="*/ 253833 w 253833"/>
                <a:gd name="connsiteY3" fmla="*/ 45720 h 91440"/>
              </a:gdLst>
              <a:ahLst/>
              <a:cxnLst>
                <a:cxn ang="0">
                  <a:pos x="connsiteX0" y="connsiteY0"/>
                </a:cxn>
                <a:cxn ang="0">
                  <a:pos x="connsiteX1" y="connsiteY1"/>
                </a:cxn>
                <a:cxn ang="0">
                  <a:pos x="connsiteX2" y="connsiteY2"/>
                </a:cxn>
                <a:cxn ang="0">
                  <a:pos x="connsiteX3" y="connsiteY3"/>
                </a:cxn>
              </a:cxnLst>
              <a:rect l="l" t="t" r="r" b="b"/>
              <a:pathLst>
                <a:path w="253833" h="91440">
                  <a:moveTo>
                    <a:pt x="0" y="106179"/>
                  </a:moveTo>
                  <a:lnTo>
                    <a:pt x="126916" y="106179"/>
                  </a:lnTo>
                  <a:lnTo>
                    <a:pt x="126916" y="45720"/>
                  </a:lnTo>
                  <a:lnTo>
                    <a:pt x="253833" y="4572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093" tIns="39197" rIns="133094" bIns="3919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4" name="任意多边形 73"/>
            <p:cNvSpPr/>
            <p:nvPr/>
          </p:nvSpPr>
          <p:spPr>
            <a:xfrm>
              <a:off x="3103924" y="2140531"/>
              <a:ext cx="253833" cy="846433"/>
            </a:xfrm>
            <a:custGeom>
              <a:avLst/>
              <a:gdLst>
                <a:gd name="connsiteX0" fmla="*/ 0 w 253833"/>
                <a:gd name="connsiteY0" fmla="*/ 0 h 846433"/>
                <a:gd name="connsiteX1" fmla="*/ 126916 w 253833"/>
                <a:gd name="connsiteY1" fmla="*/ 0 h 846433"/>
                <a:gd name="connsiteX2" fmla="*/ 126916 w 253833"/>
                <a:gd name="connsiteY2" fmla="*/ 846433 h 846433"/>
                <a:gd name="connsiteX3" fmla="*/ 253833 w 253833"/>
                <a:gd name="connsiteY3" fmla="*/ 846433 h 846433"/>
              </a:gdLst>
              <a:ahLst/>
              <a:cxnLst>
                <a:cxn ang="0">
                  <a:pos x="connsiteX0" y="connsiteY0"/>
                </a:cxn>
                <a:cxn ang="0">
                  <a:pos x="connsiteX1" y="connsiteY1"/>
                </a:cxn>
                <a:cxn ang="0">
                  <a:pos x="connsiteX2" y="connsiteY2"/>
                </a:cxn>
                <a:cxn ang="0">
                  <a:pos x="connsiteX3" y="connsiteY3"/>
                </a:cxn>
              </a:cxnLst>
              <a:rect l="l" t="t" r="r" b="b"/>
              <a:pathLst>
                <a:path w="253833" h="846433">
                  <a:moveTo>
                    <a:pt x="0" y="0"/>
                  </a:moveTo>
                  <a:lnTo>
                    <a:pt x="126916" y="0"/>
                  </a:lnTo>
                  <a:lnTo>
                    <a:pt x="126916" y="846433"/>
                  </a:lnTo>
                  <a:lnTo>
                    <a:pt x="253833" y="846433"/>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7525" tIns="401125" rIns="117525" bIns="40112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6" name="任意多边形 75"/>
            <p:cNvSpPr/>
            <p:nvPr/>
          </p:nvSpPr>
          <p:spPr>
            <a:xfrm>
              <a:off x="3103924" y="1294098"/>
              <a:ext cx="253833" cy="846433"/>
            </a:xfrm>
            <a:custGeom>
              <a:avLst/>
              <a:gdLst>
                <a:gd name="connsiteX0" fmla="*/ 0 w 253833"/>
                <a:gd name="connsiteY0" fmla="*/ 846433 h 846433"/>
                <a:gd name="connsiteX1" fmla="*/ 126916 w 253833"/>
                <a:gd name="connsiteY1" fmla="*/ 846433 h 846433"/>
                <a:gd name="connsiteX2" fmla="*/ 126916 w 253833"/>
                <a:gd name="connsiteY2" fmla="*/ 0 h 846433"/>
                <a:gd name="connsiteX3" fmla="*/ 253833 w 253833"/>
                <a:gd name="connsiteY3" fmla="*/ 0 h 846433"/>
              </a:gdLst>
              <a:ahLst/>
              <a:cxnLst>
                <a:cxn ang="0">
                  <a:pos x="connsiteX0" y="connsiteY0"/>
                </a:cxn>
                <a:cxn ang="0">
                  <a:pos x="connsiteX1" y="connsiteY1"/>
                </a:cxn>
                <a:cxn ang="0">
                  <a:pos x="connsiteX2" y="connsiteY2"/>
                </a:cxn>
                <a:cxn ang="0">
                  <a:pos x="connsiteX3" y="connsiteY3"/>
                </a:cxn>
              </a:cxnLst>
              <a:rect l="l" t="t" r="r" b="b"/>
              <a:pathLst>
                <a:path w="253833" h="846433">
                  <a:moveTo>
                    <a:pt x="0" y="846433"/>
                  </a:moveTo>
                  <a:lnTo>
                    <a:pt x="126916" y="846433"/>
                  </a:lnTo>
                  <a:lnTo>
                    <a:pt x="126916" y="0"/>
                  </a:lnTo>
                  <a:lnTo>
                    <a:pt x="25383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7525" tIns="401125" rIns="117525" bIns="40112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7" name="任意多边形 76"/>
            <p:cNvSpPr/>
            <p:nvPr/>
          </p:nvSpPr>
          <p:spPr>
            <a:xfrm>
              <a:off x="1107689" y="2140531"/>
              <a:ext cx="253833" cy="1874245"/>
            </a:xfrm>
            <a:custGeom>
              <a:avLst/>
              <a:gdLst>
                <a:gd name="connsiteX0" fmla="*/ 0 w 253833"/>
                <a:gd name="connsiteY0" fmla="*/ 1874245 h 1874245"/>
                <a:gd name="connsiteX1" fmla="*/ 126916 w 253833"/>
                <a:gd name="connsiteY1" fmla="*/ 1874245 h 1874245"/>
                <a:gd name="connsiteX2" fmla="*/ 126916 w 253833"/>
                <a:gd name="connsiteY2" fmla="*/ 0 h 1874245"/>
                <a:gd name="connsiteX3" fmla="*/ 253833 w 253833"/>
                <a:gd name="connsiteY3" fmla="*/ 0 h 1874245"/>
              </a:gdLst>
              <a:ahLst/>
              <a:cxnLst>
                <a:cxn ang="0">
                  <a:pos x="connsiteX0" y="connsiteY0"/>
                </a:cxn>
                <a:cxn ang="0">
                  <a:pos x="connsiteX1" y="connsiteY1"/>
                </a:cxn>
                <a:cxn ang="0">
                  <a:pos x="connsiteX2" y="connsiteY2"/>
                </a:cxn>
                <a:cxn ang="0">
                  <a:pos x="connsiteX3" y="connsiteY3"/>
                </a:cxn>
              </a:cxnLst>
              <a:rect l="l" t="t" r="r" b="b"/>
              <a:pathLst>
                <a:path w="253833" h="1874245">
                  <a:moveTo>
                    <a:pt x="0" y="1874245"/>
                  </a:moveTo>
                  <a:lnTo>
                    <a:pt x="126916" y="1874245"/>
                  </a:lnTo>
                  <a:lnTo>
                    <a:pt x="126916" y="0"/>
                  </a:lnTo>
                  <a:lnTo>
                    <a:pt x="25383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2333" tIns="889839" rIns="92333" bIns="8898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8" name="任意多边形 77"/>
            <p:cNvSpPr/>
            <p:nvPr/>
          </p:nvSpPr>
          <p:spPr>
            <a:xfrm rot="16200000">
              <a:off x="-104048" y="3821306"/>
              <a:ext cx="2036531" cy="386940"/>
            </a:xfrm>
            <a:custGeom>
              <a:avLst/>
              <a:gdLst>
                <a:gd name="connsiteX0" fmla="*/ 0 w 2036531"/>
                <a:gd name="connsiteY0" fmla="*/ 0 h 386940"/>
                <a:gd name="connsiteX1" fmla="*/ 2036531 w 2036531"/>
                <a:gd name="connsiteY1" fmla="*/ 0 h 386940"/>
                <a:gd name="connsiteX2" fmla="*/ 2036531 w 2036531"/>
                <a:gd name="connsiteY2" fmla="*/ 386940 h 386940"/>
                <a:gd name="connsiteX3" fmla="*/ 0 w 2036531"/>
                <a:gd name="connsiteY3" fmla="*/ 386940 h 386940"/>
                <a:gd name="connsiteX4" fmla="*/ 0 w 2036531"/>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531" h="386940">
                  <a:moveTo>
                    <a:pt x="0" y="0"/>
                  </a:moveTo>
                  <a:lnTo>
                    <a:pt x="2036531" y="0"/>
                  </a:lnTo>
                  <a:lnTo>
                    <a:pt x="2036531"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700" rIns="12700" bIns="12699"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政治制度</a:t>
              </a:r>
              <a:endParaRPr lang="zh-CN" altLang="en-US" sz="2000" dirty="0">
                <a:solidFill>
                  <a:prstClr val="black">
                    <a:hueOff val="0"/>
                    <a:satOff val="0"/>
                    <a:lumOff val="0"/>
                    <a:alphaOff val="0"/>
                  </a:prstClr>
                </a:solidFill>
              </a:endParaRPr>
            </a:p>
          </p:txBody>
        </p:sp>
        <p:sp>
          <p:nvSpPr>
            <p:cNvPr id="79" name="任意多边形 78"/>
            <p:cNvSpPr/>
            <p:nvPr/>
          </p:nvSpPr>
          <p:spPr>
            <a:xfrm>
              <a:off x="1361520" y="1947061"/>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000" b="1" dirty="0">
                  <a:solidFill>
                    <a:srgbClr val="C00000"/>
                  </a:solidFill>
                </a:rPr>
                <a:t>----  </a:t>
              </a:r>
              <a:r>
                <a:rPr lang="zh-CN" altLang="en-US" sz="2000" b="1" dirty="0">
                  <a:solidFill>
                    <a:srgbClr val="C00000"/>
                  </a:solidFill>
                </a:rPr>
                <a:t>（核心）</a:t>
              </a:r>
              <a:endParaRPr lang="zh-CN" altLang="en-US" sz="2000" b="1" dirty="0">
                <a:solidFill>
                  <a:srgbClr val="C00000"/>
                </a:solidFill>
              </a:endParaRPr>
            </a:p>
          </p:txBody>
        </p:sp>
        <p:sp>
          <p:nvSpPr>
            <p:cNvPr id="82" name="任意多边形 81"/>
            <p:cNvSpPr/>
            <p:nvPr/>
          </p:nvSpPr>
          <p:spPr>
            <a:xfrm>
              <a:off x="3267150" y="1359664"/>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主要政体</a:t>
              </a:r>
              <a:endParaRPr lang="zh-CN" altLang="en-US" sz="2000" b="1" dirty="0">
                <a:solidFill>
                  <a:srgbClr val="C00000"/>
                </a:solidFill>
              </a:endParaRPr>
            </a:p>
          </p:txBody>
        </p:sp>
        <p:sp>
          <p:nvSpPr>
            <p:cNvPr id="83" name="任意多边形 82"/>
            <p:cNvSpPr/>
            <p:nvPr/>
          </p:nvSpPr>
          <p:spPr>
            <a:xfrm>
              <a:off x="4536164" y="972702"/>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a:solidFill>
                  <a:srgbClr val="C00000"/>
                </a:solidFill>
              </a:endParaRPr>
            </a:p>
          </p:txBody>
        </p:sp>
        <p:sp>
          <p:nvSpPr>
            <p:cNvPr id="86" name="任意多边形 85"/>
            <p:cNvSpPr/>
            <p:nvPr/>
          </p:nvSpPr>
          <p:spPr>
            <a:xfrm>
              <a:off x="4536158" y="1658502"/>
              <a:ext cx="1332365" cy="386715"/>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a:solidFill>
                  <a:srgbClr val="C00000"/>
                </a:solidFill>
              </a:endParaRPr>
            </a:p>
          </p:txBody>
        </p:sp>
        <p:sp>
          <p:nvSpPr>
            <p:cNvPr id="92" name="任意多边形 91"/>
            <p:cNvSpPr/>
            <p:nvPr/>
          </p:nvSpPr>
          <p:spPr>
            <a:xfrm>
              <a:off x="1361520" y="3628767"/>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政党制度</a:t>
              </a:r>
              <a:endParaRPr lang="zh-CN" altLang="en-US" sz="2000" dirty="0">
                <a:solidFill>
                  <a:prstClr val="black">
                    <a:hueOff val="0"/>
                    <a:satOff val="0"/>
                    <a:lumOff val="0"/>
                    <a:alphaOff val="0"/>
                  </a:prstClr>
                </a:solidFill>
              </a:endParaRPr>
            </a:p>
          </p:txBody>
        </p:sp>
        <p:sp>
          <p:nvSpPr>
            <p:cNvPr id="94" name="任意多边形 93"/>
            <p:cNvSpPr/>
            <p:nvPr/>
          </p:nvSpPr>
          <p:spPr>
            <a:xfrm>
              <a:off x="3357758" y="3628132"/>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两党制</a:t>
              </a:r>
              <a:endParaRPr lang="zh-CN" altLang="en-US" sz="2000" dirty="0">
                <a:solidFill>
                  <a:prstClr val="black">
                    <a:hueOff val="0"/>
                    <a:satOff val="0"/>
                    <a:lumOff val="0"/>
                    <a:alphaOff val="0"/>
                  </a:prstClr>
                </a:solidFill>
              </a:endParaRPr>
            </a:p>
          </p:txBody>
        </p:sp>
        <p:sp>
          <p:nvSpPr>
            <p:cNvPr id="96" name="任意多边形 95"/>
            <p:cNvSpPr/>
            <p:nvPr/>
          </p:nvSpPr>
          <p:spPr>
            <a:xfrm>
              <a:off x="1361520" y="4244523"/>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普选制度</a:t>
              </a:r>
              <a:endParaRPr lang="zh-CN" altLang="en-US" sz="2000" dirty="0">
                <a:solidFill>
                  <a:prstClr val="black">
                    <a:hueOff val="0"/>
                    <a:satOff val="0"/>
                    <a:lumOff val="0"/>
                    <a:alphaOff val="0"/>
                  </a:prstClr>
                </a:solidFill>
              </a:endParaRPr>
            </a:p>
          </p:txBody>
        </p:sp>
        <p:sp>
          <p:nvSpPr>
            <p:cNvPr id="97" name="任意多边形 96"/>
            <p:cNvSpPr/>
            <p:nvPr/>
          </p:nvSpPr>
          <p:spPr>
            <a:xfrm>
              <a:off x="1361520" y="5211875"/>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三权分立</a:t>
              </a:r>
              <a:endParaRPr lang="zh-CN" altLang="en-US" sz="2000" b="1" dirty="0">
                <a:solidFill>
                  <a:srgbClr val="C00000"/>
                </a:solidFill>
              </a:endParaRPr>
            </a:p>
          </p:txBody>
        </p:sp>
        <p:sp>
          <p:nvSpPr>
            <p:cNvPr id="98" name="任意多边形 97"/>
            <p:cNvSpPr/>
            <p:nvPr/>
          </p:nvSpPr>
          <p:spPr>
            <a:xfrm>
              <a:off x="3357758" y="4728199"/>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a:solidFill>
                  <a:srgbClr val="C00000"/>
                </a:solidFill>
              </a:endParaRPr>
            </a:p>
          </p:txBody>
        </p:sp>
        <p:sp>
          <p:nvSpPr>
            <p:cNvPr id="99" name="任意多边形 98"/>
            <p:cNvSpPr/>
            <p:nvPr/>
          </p:nvSpPr>
          <p:spPr>
            <a:xfrm>
              <a:off x="3365270" y="5212510"/>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a:solidFill>
                  <a:srgbClr val="C00000"/>
                </a:solidFill>
              </a:endParaRPr>
            </a:p>
          </p:txBody>
        </p:sp>
        <p:sp>
          <p:nvSpPr>
            <p:cNvPr id="100" name="任意多边形 99"/>
            <p:cNvSpPr/>
            <p:nvPr/>
          </p:nvSpPr>
          <p:spPr>
            <a:xfrm>
              <a:off x="3357758" y="5695551"/>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a:solidFill>
                  <a:srgbClr val="C00000"/>
                </a:solidFill>
              </a:endParaRPr>
            </a:p>
          </p:txBody>
        </p:sp>
        <p:sp>
          <p:nvSpPr>
            <p:cNvPr id="101" name="任意多边形 100"/>
            <p:cNvSpPr/>
            <p:nvPr/>
          </p:nvSpPr>
          <p:spPr>
            <a:xfrm>
              <a:off x="1307061" y="6227681"/>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民主制度</a:t>
              </a:r>
              <a:endParaRPr lang="zh-CN" altLang="en-US" sz="2000" b="1" dirty="0">
                <a:solidFill>
                  <a:srgbClr val="C00000"/>
                </a:solidFill>
              </a:endParaRPr>
            </a:p>
          </p:txBody>
        </p:sp>
      </p:gr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2" name="文本框 1"/>
          <p:cNvSpPr txBox="1"/>
          <p:nvPr/>
        </p:nvSpPr>
        <p:spPr>
          <a:xfrm>
            <a:off x="708660" y="702310"/>
            <a:ext cx="3545840" cy="383540"/>
          </a:xfrm>
          <a:prstGeom prst="rect">
            <a:avLst/>
          </a:prstGeom>
          <a:noFill/>
        </p:spPr>
        <p:txBody>
          <a:bodyPr wrap="square" rtlCol="0" anchor="t">
            <a:spAutoFit/>
          </a:bodyPr>
          <a:lstStyle/>
          <a:p>
            <a:r>
              <a:rPr lang="zh-CN" altLang="en-US" b="1" dirty="0" smtClean="0">
                <a:solidFill>
                  <a:srgbClr val="00B050"/>
                </a:solidFill>
                <a:latin typeface="华文中宋" panose="02010600040101010101" charset="-122"/>
                <a:ea typeface="华文中宋" panose="02010600040101010101" charset="-122"/>
                <a:sym typeface="+mn-ea"/>
              </a:rPr>
              <a:t>（选择题）</a:t>
            </a:r>
            <a:endParaRPr lang="zh-CN" altLang="en-US"/>
          </a:p>
        </p:txBody>
      </p:sp>
      <p:sp>
        <p:nvSpPr>
          <p:cNvPr id="5" name="文本框 4"/>
          <p:cNvSpPr txBox="1"/>
          <p:nvPr/>
        </p:nvSpPr>
        <p:spPr>
          <a:xfrm>
            <a:off x="2254885" y="32385"/>
            <a:ext cx="5006340" cy="383540"/>
          </a:xfrm>
          <a:prstGeom prst="rect">
            <a:avLst/>
          </a:prstGeom>
          <a:noFill/>
        </p:spPr>
        <p:txBody>
          <a:bodyPr wrap="none" rtlCol="0" anchor="t">
            <a:spAutoFit/>
          </a:bodyPr>
          <a:p>
            <a:pPr>
              <a:lnSpc>
                <a:spcPct val="100000"/>
              </a:lnSpc>
              <a:tabLst>
                <a:tab pos="1428115" algn="l"/>
              </a:tabLst>
            </a:pPr>
            <a:r>
              <a:rPr b="1" dirty="0">
                <a:solidFill>
                  <a:srgbClr val="000000"/>
                </a:solidFill>
                <a:latin typeface="微软雅黑" panose="020B0503020204020204" pitchFamily="34" charset="-122"/>
                <a:cs typeface="微软雅黑" panose="020B0503020204020204" pitchFamily="34" charset="-122"/>
                <a:sym typeface="+mn-ea"/>
              </a:rPr>
              <a:t>第四</a:t>
            </a:r>
            <a:r>
              <a:rPr b="1" spc="-5" dirty="0">
                <a:solidFill>
                  <a:srgbClr val="000000"/>
                </a:solidFill>
                <a:latin typeface="微软雅黑" panose="020B0503020204020204" pitchFamily="34" charset="-122"/>
                <a:cs typeface="微软雅黑" panose="020B0503020204020204" pitchFamily="34" charset="-122"/>
                <a:sym typeface="+mn-ea"/>
              </a:rPr>
              <a:t>节</a:t>
            </a:r>
            <a:r>
              <a:rPr b="1" dirty="0">
                <a:solidFill>
                  <a:srgbClr val="000000"/>
                </a:solidFill>
                <a:latin typeface="微软雅黑" panose="020B0503020204020204" pitchFamily="34" charset="-122"/>
                <a:cs typeface="微软雅黑" panose="020B0503020204020204" pitchFamily="34" charset="-122"/>
                <a:sym typeface="+mn-ea"/>
              </a:rPr>
              <a:t>	资本主义的政治制度和意识形</a:t>
            </a:r>
            <a:r>
              <a:rPr b="1" spc="-5" dirty="0">
                <a:solidFill>
                  <a:srgbClr val="000000"/>
                </a:solidFill>
                <a:latin typeface="微软雅黑" panose="020B0503020204020204" pitchFamily="34" charset="-122"/>
                <a:cs typeface="微软雅黑" panose="020B0503020204020204" pitchFamily="34" charset="-122"/>
                <a:sym typeface="+mn-ea"/>
              </a:rPr>
              <a:t>态</a:t>
            </a:r>
            <a:endParaRPr lang="zh-CN" altLang="en-US"/>
          </a:p>
        </p:txBody>
      </p:sp>
      <p:sp>
        <p:nvSpPr>
          <p:cNvPr id="6" name="object 2"/>
          <p:cNvSpPr txBox="1"/>
          <p:nvPr/>
        </p:nvSpPr>
        <p:spPr>
          <a:xfrm>
            <a:off x="710565" y="6378575"/>
            <a:ext cx="11510645" cy="1384935"/>
          </a:xfrm>
          <a:prstGeom prst="rect">
            <a:avLst/>
          </a:prstGeom>
        </p:spPr>
        <p:txBody>
          <a:bodyPr vert="horz" wrap="square" lIns="0" tIns="0" rIns="0" bIns="0" rtlCol="0">
            <a:spAutoFit/>
          </a:bodyPr>
          <a:p>
            <a:pPr marL="0" indent="0" algn="just">
              <a:lnSpc>
                <a:spcPct val="150000"/>
              </a:lnSpc>
              <a:buNone/>
            </a:pPr>
            <a:r>
              <a:rPr 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sz="2000" b="1" u="sng" spc="-5" dirty="0">
                <a:latin typeface="微软雅黑" panose="020B0503020204020204" pitchFamily="34" charset="-122"/>
                <a:ea typeface="微软雅黑" panose="020B0503020204020204" pitchFamily="34" charset="-122"/>
                <a:cs typeface="微软雅黑" panose="020B0503020204020204" pitchFamily="34" charset="-122"/>
                <a:sym typeface="+mn-ea"/>
              </a:rPr>
              <a:t>资本主义意识形态</a:t>
            </a:r>
            <a:r>
              <a:rPr lang="zh-CN" altLang="en-US" sz="2000" b="1" u="sng" dirty="0" smtClean="0">
                <a:solidFill>
                  <a:srgbClr val="FF0000"/>
                </a:solidFill>
                <a:latin typeface="微软雅黑" panose="020B0503020204020204" pitchFamily="34" charset="-122"/>
                <a:ea typeface="微软雅黑" panose="020B0503020204020204" pitchFamily="34" charset="-122"/>
                <a:sym typeface="+mn-ea"/>
              </a:rPr>
              <a:t>既有</a:t>
            </a:r>
            <a:r>
              <a:rPr lang="en-US" altLang="zh-CN" sz="2000" b="1" u="sng" dirty="0" smtClean="0">
                <a:solidFill>
                  <a:srgbClr val="FF0000"/>
                </a:solidFill>
                <a:latin typeface="微软雅黑" panose="020B0503020204020204" pitchFamily="34" charset="-122"/>
                <a:ea typeface="微软雅黑" panose="020B0503020204020204" pitchFamily="34" charset="-122"/>
                <a:sym typeface="+mn-ea"/>
              </a:rPr>
              <a:t>(          )</a:t>
            </a:r>
            <a:r>
              <a:rPr lang="zh-CN" altLang="en-US" sz="2000" b="1" u="sng" dirty="0" smtClean="0">
                <a:solidFill>
                  <a:srgbClr val="FF0000"/>
                </a:solidFill>
                <a:latin typeface="微软雅黑" panose="020B0503020204020204" pitchFamily="34" charset="-122"/>
                <a:ea typeface="微软雅黑" panose="020B0503020204020204" pitchFamily="34" charset="-122"/>
                <a:sym typeface="+mn-ea"/>
              </a:rPr>
              <a:t>又有</a:t>
            </a:r>
            <a:r>
              <a:rPr lang="en-US" altLang="zh-CN" sz="2000" b="1" u="sng" dirty="0" smtClean="0">
                <a:solidFill>
                  <a:srgbClr val="FF0000"/>
                </a:solidFill>
                <a:latin typeface="微软雅黑" panose="020B0503020204020204" pitchFamily="34" charset="-122"/>
                <a:ea typeface="微软雅黑" panose="020B0503020204020204" pitchFamily="34" charset="-122"/>
                <a:sym typeface="+mn-ea"/>
              </a:rPr>
              <a:t>(                )//</a:t>
            </a:r>
            <a:r>
              <a:rPr lang="zh-CN" altLang="en-US" sz="2000" b="1" u="sng" dirty="0" smtClean="0">
                <a:solidFill>
                  <a:srgbClr val="FF0000"/>
                </a:solidFill>
                <a:latin typeface="微软雅黑" panose="020B0503020204020204" pitchFamily="34" charset="-122"/>
                <a:ea typeface="微软雅黑" panose="020B0503020204020204" pitchFamily="34" charset="-122"/>
                <a:sym typeface="+mn-ea"/>
              </a:rPr>
              <a:t>核心:</a:t>
            </a:r>
            <a:r>
              <a:rPr lang="en-US" altLang="zh-CN" sz="2000" b="1" u="sng" dirty="0" smtClean="0">
                <a:solidFill>
                  <a:srgbClr val="FF0000"/>
                </a:solidFill>
                <a:latin typeface="微软雅黑" panose="020B0503020204020204" pitchFamily="34" charset="-122"/>
                <a:ea typeface="微软雅黑" panose="020B0503020204020204" pitchFamily="34" charset="-122"/>
                <a:sym typeface="+mn-ea"/>
              </a:rPr>
              <a:t>(             )</a:t>
            </a:r>
            <a:r>
              <a:rPr lang="zh-CN" altLang="en-US" sz="2000" b="1" u="sng" dirty="0" smtClean="0">
                <a:solidFill>
                  <a:srgbClr val="FF0000"/>
                </a:solidFill>
                <a:latin typeface="微软雅黑" panose="020B0503020204020204" pitchFamily="34" charset="-122"/>
                <a:ea typeface="微软雅黑" panose="020B0503020204020204" pitchFamily="34" charset="-122"/>
                <a:sym typeface="+mn-ea"/>
              </a:rPr>
              <a:t>   </a:t>
            </a:r>
            <a:r>
              <a:rPr lang="en-US" sz="2000" b="1" u="sng" spc="-5"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sz="2000" b="1" u="sng" spc="-5" dirty="0">
                <a:latin typeface="微软雅黑" panose="020B0503020204020204" pitchFamily="34" charset="-122"/>
                <a:ea typeface="微软雅黑" panose="020B0503020204020204" pitchFamily="34" charset="-122"/>
                <a:cs typeface="微软雅黑" panose="020B0503020204020204" pitchFamily="34" charset="-122"/>
                <a:sym typeface="+mn-ea"/>
              </a:rPr>
              <a:t>人生观主张</a:t>
            </a:r>
            <a:r>
              <a:rPr lang="en-US" altLang="zh-CN" sz="2000" b="1" u="sng" dirty="0" smtClean="0">
                <a:solidFill>
                  <a:srgbClr val="FF0000"/>
                </a:solidFill>
                <a:latin typeface="微软雅黑" panose="020B0503020204020204" pitchFamily="34" charset="-122"/>
                <a:ea typeface="微软雅黑" panose="020B0503020204020204" pitchFamily="34" charset="-122"/>
                <a:sym typeface="+mn-ea"/>
              </a:rPr>
              <a:t>(                </a:t>
            </a:r>
            <a:r>
              <a:rPr lang="zh-CN" altLang="en-US" sz="2000" b="1" u="sng" dirty="0" smtClean="0">
                <a:solidFill>
                  <a:srgbClr val="FF0000"/>
                </a:solidFill>
                <a:latin typeface="微软雅黑" panose="020B0503020204020204" pitchFamily="34" charset="-122"/>
                <a:ea typeface="微软雅黑" panose="020B0503020204020204" pitchFamily="34" charset="-122"/>
                <a:sym typeface="+mn-ea"/>
              </a:rPr>
              <a:t>） </a:t>
            </a:r>
            <a:endParaRPr lang="en-US" altLang="zh-CN" sz="2000" b="1" u="sng"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2000" b="1" u="sng" dirty="0" smtClean="0">
              <a:solidFill>
                <a:srgbClr val="FF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 </a:t>
            </a:r>
            <a:endParaRPr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文本框 6"/>
          <p:cNvSpPr txBox="1"/>
          <p:nvPr/>
        </p:nvSpPr>
        <p:spPr>
          <a:xfrm>
            <a:off x="4121785" y="2383155"/>
            <a:ext cx="3488690" cy="368300"/>
          </a:xfrm>
          <a:prstGeom prst="rect">
            <a:avLst/>
          </a:prstGeom>
          <a:noFill/>
          <a:ln>
            <a:solidFill>
              <a:schemeClr val="accent5"/>
            </a:solidFill>
          </a:ln>
        </p:spPr>
        <p:txBody>
          <a:bodyPr wrap="none" rtlCol="0" anchor="t">
            <a:spAutoFit/>
          </a:bodyPr>
          <a:p>
            <a:r>
              <a:rPr lang="zh-CN" b="1" dirty="0">
                <a:solidFill>
                  <a:srgbClr val="C00000"/>
                </a:solidFill>
                <a:latin typeface="微软雅黑" panose="020B0503020204020204" pitchFamily="34" charset="-122"/>
                <a:cs typeface="微软雅黑" panose="020B0503020204020204" pitchFamily="34" charset="-122"/>
                <a:sym typeface="+mn-ea"/>
              </a:rPr>
              <a:t>德国</a:t>
            </a:r>
            <a:r>
              <a:rPr lang="en-US" altLang="zh-CN" b="1" dirty="0">
                <a:solidFill>
                  <a:srgbClr val="C00000"/>
                </a:solidFill>
                <a:latin typeface="微软雅黑" panose="020B0503020204020204" pitchFamily="34" charset="-122"/>
                <a:cs typeface="微软雅黑" panose="020B0503020204020204" pitchFamily="34" charset="-122"/>
                <a:sym typeface="+mn-ea"/>
              </a:rPr>
              <a:t>/</a:t>
            </a:r>
            <a:r>
              <a:rPr lang="zh-CN" b="1" dirty="0">
                <a:solidFill>
                  <a:srgbClr val="C00000"/>
                </a:solidFill>
                <a:latin typeface="微软雅黑" panose="020B0503020204020204" pitchFamily="34" charset="-122"/>
                <a:cs typeface="微软雅黑" panose="020B0503020204020204" pitchFamily="34" charset="-122"/>
                <a:sym typeface="+mn-ea"/>
              </a:rPr>
              <a:t>意大利是（                    ）</a:t>
            </a:r>
            <a:endParaRPr lang="zh-CN" altLang="en-US"/>
          </a:p>
        </p:txBody>
      </p:sp>
      <p:sp>
        <p:nvSpPr>
          <p:cNvPr id="8" name="文本框 7"/>
          <p:cNvSpPr txBox="1"/>
          <p:nvPr/>
        </p:nvSpPr>
        <p:spPr>
          <a:xfrm>
            <a:off x="4058285" y="5988050"/>
            <a:ext cx="3243580" cy="368300"/>
          </a:xfrm>
          <a:prstGeom prst="rect">
            <a:avLst/>
          </a:prstGeom>
          <a:noFill/>
          <a:ln>
            <a:solidFill>
              <a:schemeClr val="accent5"/>
            </a:solidFill>
          </a:ln>
        </p:spPr>
        <p:txBody>
          <a:bodyPr wrap="square" rtlCol="0" anchor="t">
            <a:spAutoFit/>
          </a:bodyPr>
          <a:p>
            <a:r>
              <a:rPr b="1" u="heavy" dirty="0">
                <a:solidFill>
                  <a:srgbClr val="FF0000"/>
                </a:solidFill>
                <a:latin typeface="微软雅黑" panose="020B0503020204020204" pitchFamily="34" charset="-122"/>
                <a:cs typeface="微软雅黑" panose="020B0503020204020204" pitchFamily="34" charset="-122"/>
                <a:sym typeface="+mn-ea"/>
              </a:rPr>
              <a:t>核心</a:t>
            </a:r>
            <a:r>
              <a:rPr b="1" dirty="0">
                <a:solidFill>
                  <a:srgbClr val="FF0000"/>
                </a:solidFill>
                <a:latin typeface="微软雅黑" panose="020B0503020204020204" pitchFamily="34" charset="-122"/>
                <a:cs typeface="微软雅黑" panose="020B0503020204020204" pitchFamily="34" charset="-122"/>
                <a:sym typeface="+mn-ea"/>
              </a:rPr>
              <a:t>和主要标志：</a:t>
            </a:r>
            <a:r>
              <a:rPr lang="zh-CN" b="1" dirty="0">
                <a:solidFill>
                  <a:srgbClr val="FF0000"/>
                </a:solidFill>
                <a:latin typeface="微软雅黑" panose="020B0503020204020204" pitchFamily="34" charset="-122"/>
                <a:cs typeface="微软雅黑" panose="020B0503020204020204" pitchFamily="34" charset="-122"/>
                <a:sym typeface="+mn-ea"/>
              </a:rPr>
              <a:t>（              ）</a:t>
            </a:r>
            <a:endParaRPr lang="zh-CN" b="1" dirty="0">
              <a:solidFill>
                <a:srgbClr val="FF0000"/>
              </a:solidFill>
              <a:latin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4017645" y="4008755"/>
            <a:ext cx="3592195" cy="368300"/>
          </a:xfrm>
          <a:prstGeom prst="rect">
            <a:avLst/>
          </a:prstGeom>
          <a:noFill/>
          <a:ln>
            <a:solidFill>
              <a:schemeClr val="accent5"/>
            </a:solidFill>
          </a:ln>
        </p:spPr>
        <p:txBody>
          <a:bodyPr wrap="square" rtlCol="0" anchor="t">
            <a:spAutoFit/>
          </a:bodyPr>
          <a:p>
            <a:pPr algn="ctr" defTabSz="889000">
              <a:lnSpc>
                <a:spcPct val="90000"/>
              </a:lnSpc>
              <a:spcAft>
                <a:spcPct val="35000"/>
              </a:spcAft>
            </a:pPr>
            <a:r>
              <a:rPr lang="zh-CN" altLang="en-US" sz="2000" b="1" dirty="0" smtClean="0">
                <a:solidFill>
                  <a:srgbClr val="C00000"/>
                </a:solidFill>
                <a:latin typeface="+mn-lt"/>
                <a:ea typeface="+mn-ea"/>
                <a:sym typeface="+mn-ea"/>
              </a:rPr>
              <a:t>包括（            ）</a:t>
            </a:r>
            <a:endParaRPr lang="zh-CN" altLang="en-US" sz="2000" b="1" dirty="0" smtClean="0">
              <a:solidFill>
                <a:srgbClr val="C00000"/>
              </a:solidFill>
              <a:latin typeface="+mn-lt"/>
              <a:ea typeface="+mn-ea"/>
            </a:endParaRPr>
          </a:p>
        </p:txBody>
      </p:sp>
      <p:sp>
        <p:nvSpPr>
          <p:cNvPr id="10" name="文本框 9"/>
          <p:cNvSpPr txBox="1"/>
          <p:nvPr/>
        </p:nvSpPr>
        <p:spPr>
          <a:xfrm>
            <a:off x="6083300" y="4511040"/>
            <a:ext cx="3243580" cy="368300"/>
          </a:xfrm>
          <a:prstGeom prst="rect">
            <a:avLst/>
          </a:prstGeom>
          <a:noFill/>
          <a:ln>
            <a:solidFill>
              <a:schemeClr val="accent5"/>
            </a:solidFill>
          </a:ln>
        </p:spPr>
        <p:txBody>
          <a:bodyPr wrap="square" rtlCol="0" anchor="t">
            <a:spAutoFit/>
          </a:bodyPr>
          <a:p>
            <a:pPr algn="ctr" defTabSz="889000">
              <a:lnSpc>
                <a:spcPct val="90000"/>
              </a:lnSpc>
              <a:spcAft>
                <a:spcPct val="35000"/>
              </a:spcAft>
            </a:pPr>
            <a:r>
              <a:rPr lang="zh-CN" altLang="en-US" sz="2000" b="1" dirty="0" smtClean="0">
                <a:solidFill>
                  <a:srgbClr val="C00000"/>
                </a:solidFill>
                <a:latin typeface="+mn-lt"/>
                <a:ea typeface="+mn-ea"/>
              </a:rPr>
              <a:t>立法机构：（         ）</a:t>
            </a:r>
            <a:endParaRPr lang="zh-CN" altLang="en-US" sz="2000" b="1" dirty="0" smtClean="0">
              <a:solidFill>
                <a:srgbClr val="C00000"/>
              </a:solidFill>
              <a:latin typeface="+mn-lt"/>
              <a:ea typeface="+mn-ea"/>
            </a:endParaRPr>
          </a:p>
        </p:txBody>
      </p:sp>
      <p:sp>
        <p:nvSpPr>
          <p:cNvPr id="11" name="任意多边形 10"/>
          <p:cNvSpPr/>
          <p:nvPr/>
        </p:nvSpPr>
        <p:spPr>
          <a:xfrm>
            <a:off x="6059170" y="3392805"/>
            <a:ext cx="1581150" cy="386715"/>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p>
            <a:pPr algn="ctr" defTabSz="889000">
              <a:lnSpc>
                <a:spcPct val="90000"/>
              </a:lnSpc>
              <a:spcBef>
                <a:spcPct val="0"/>
              </a:spcBef>
              <a:spcAft>
                <a:spcPct val="35000"/>
              </a:spcAft>
            </a:pPr>
            <a:r>
              <a:rPr lang="zh-CN" altLang="en-US" sz="2000" dirty="0">
                <a:solidFill>
                  <a:prstClr val="black">
                    <a:hueOff val="0"/>
                    <a:satOff val="0"/>
                    <a:lumOff val="0"/>
                    <a:alphaOff val="0"/>
                  </a:prstClr>
                </a:solidFill>
              </a:rPr>
              <a:t>（    ？  ）</a:t>
            </a:r>
            <a:endParaRPr lang="zh-CN" altLang="en-US" sz="2000" dirty="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77615" y="736932"/>
            <a:ext cx="6962775" cy="5641919"/>
            <a:chOff x="720748" y="972702"/>
            <a:chExt cx="5147775" cy="5641919"/>
          </a:xfrm>
        </p:grpSpPr>
        <p:sp>
          <p:nvSpPr>
            <p:cNvPr id="55" name="任意多边形 54"/>
            <p:cNvSpPr/>
            <p:nvPr/>
          </p:nvSpPr>
          <p:spPr>
            <a:xfrm>
              <a:off x="1107594" y="4014987"/>
              <a:ext cx="253985" cy="2463800"/>
            </a:xfrm>
            <a:custGeom>
              <a:avLst/>
              <a:gdLst>
                <a:gd name="connsiteX0" fmla="*/ 0 w 253833"/>
                <a:gd name="connsiteY0" fmla="*/ 0 h 1874245"/>
                <a:gd name="connsiteX1" fmla="*/ 126916 w 253833"/>
                <a:gd name="connsiteY1" fmla="*/ 0 h 1874245"/>
                <a:gd name="connsiteX2" fmla="*/ 126916 w 253833"/>
                <a:gd name="connsiteY2" fmla="*/ 1874245 h 1874245"/>
                <a:gd name="connsiteX3" fmla="*/ 253833 w 253833"/>
                <a:gd name="connsiteY3" fmla="*/ 1874245 h 1874245"/>
              </a:gdLst>
              <a:ahLst/>
              <a:cxnLst>
                <a:cxn ang="0">
                  <a:pos x="connsiteX0" y="connsiteY0"/>
                </a:cxn>
                <a:cxn ang="0">
                  <a:pos x="connsiteX1" y="connsiteY1"/>
                </a:cxn>
                <a:cxn ang="0">
                  <a:pos x="connsiteX2" y="connsiteY2"/>
                </a:cxn>
                <a:cxn ang="0">
                  <a:pos x="connsiteX3" y="connsiteY3"/>
                </a:cxn>
              </a:cxnLst>
              <a:rect l="l" t="t" r="r" b="b"/>
              <a:pathLst>
                <a:path w="253833" h="1874245">
                  <a:moveTo>
                    <a:pt x="0" y="0"/>
                  </a:moveTo>
                  <a:lnTo>
                    <a:pt x="126916" y="0"/>
                  </a:lnTo>
                  <a:lnTo>
                    <a:pt x="126916" y="1874245"/>
                  </a:lnTo>
                  <a:lnTo>
                    <a:pt x="253833" y="1874245"/>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2333" tIns="889838" rIns="92333" bIns="88984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103924" y="5405346"/>
              <a:ext cx="253833" cy="483676"/>
            </a:xfrm>
            <a:custGeom>
              <a:avLst/>
              <a:gdLst>
                <a:gd name="connsiteX0" fmla="*/ 0 w 253833"/>
                <a:gd name="connsiteY0" fmla="*/ 0 h 483676"/>
                <a:gd name="connsiteX1" fmla="*/ 126916 w 253833"/>
                <a:gd name="connsiteY1" fmla="*/ 0 h 483676"/>
                <a:gd name="connsiteX2" fmla="*/ 126916 w 253833"/>
                <a:gd name="connsiteY2" fmla="*/ 483676 h 483676"/>
                <a:gd name="connsiteX3" fmla="*/ 253833 w 253833"/>
                <a:gd name="connsiteY3" fmla="*/ 483676 h 483676"/>
              </a:gdLst>
              <a:ahLst/>
              <a:cxnLst>
                <a:cxn ang="0">
                  <a:pos x="connsiteX0" y="connsiteY0"/>
                </a:cxn>
                <a:cxn ang="0">
                  <a:pos x="connsiteX1" y="connsiteY1"/>
                </a:cxn>
                <a:cxn ang="0">
                  <a:pos x="connsiteX2" y="connsiteY2"/>
                </a:cxn>
                <a:cxn ang="0">
                  <a:pos x="connsiteX3" y="connsiteY3"/>
                </a:cxn>
              </a:cxnLst>
              <a:rect l="l" t="t" r="r" b="b"/>
              <a:pathLst>
                <a:path w="253833" h="483676">
                  <a:moveTo>
                    <a:pt x="0" y="0"/>
                  </a:moveTo>
                  <a:lnTo>
                    <a:pt x="126916" y="0"/>
                  </a:lnTo>
                  <a:lnTo>
                    <a:pt x="126916" y="483676"/>
                  </a:lnTo>
                  <a:lnTo>
                    <a:pt x="253833" y="483676"/>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5961" tIns="228182" rIns="125961" bIns="22818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3103924" y="5359626"/>
              <a:ext cx="253833" cy="91440"/>
            </a:xfrm>
            <a:custGeom>
              <a:avLst/>
              <a:gdLst>
                <a:gd name="connsiteX0" fmla="*/ 0 w 253833"/>
                <a:gd name="connsiteY0" fmla="*/ 45720 h 91440"/>
                <a:gd name="connsiteX1" fmla="*/ 253833 w 253833"/>
                <a:gd name="connsiteY1" fmla="*/ 45720 h 91440"/>
              </a:gdLst>
              <a:ahLst/>
              <a:cxnLst>
                <a:cxn ang="0">
                  <a:pos x="connsiteX0" y="connsiteY0"/>
                </a:cxn>
                <a:cxn ang="0">
                  <a:pos x="connsiteX1" y="connsiteY1"/>
                </a:cxn>
              </a:cxnLst>
              <a:rect l="l" t="t" r="r" b="b"/>
              <a:pathLst>
                <a:path w="253833" h="91440">
                  <a:moveTo>
                    <a:pt x="0" y="45720"/>
                  </a:moveTo>
                  <a:lnTo>
                    <a:pt x="253833"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271" tIns="39374" rIns="133271" bIns="3937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3103924" y="4921670"/>
              <a:ext cx="253833" cy="483676"/>
            </a:xfrm>
            <a:custGeom>
              <a:avLst/>
              <a:gdLst>
                <a:gd name="connsiteX0" fmla="*/ 0 w 253833"/>
                <a:gd name="connsiteY0" fmla="*/ 483676 h 483676"/>
                <a:gd name="connsiteX1" fmla="*/ 126916 w 253833"/>
                <a:gd name="connsiteY1" fmla="*/ 483676 h 483676"/>
                <a:gd name="connsiteX2" fmla="*/ 126916 w 253833"/>
                <a:gd name="connsiteY2" fmla="*/ 0 h 483676"/>
                <a:gd name="connsiteX3" fmla="*/ 253833 w 253833"/>
                <a:gd name="connsiteY3" fmla="*/ 0 h 483676"/>
              </a:gdLst>
              <a:ahLst/>
              <a:cxnLst>
                <a:cxn ang="0">
                  <a:pos x="connsiteX0" y="connsiteY0"/>
                </a:cxn>
                <a:cxn ang="0">
                  <a:pos x="connsiteX1" y="connsiteY1"/>
                </a:cxn>
                <a:cxn ang="0">
                  <a:pos x="connsiteX2" y="connsiteY2"/>
                </a:cxn>
                <a:cxn ang="0">
                  <a:pos x="connsiteX3" y="connsiteY3"/>
                </a:cxn>
              </a:cxnLst>
              <a:rect l="l" t="t" r="r" b="b"/>
              <a:pathLst>
                <a:path w="253833" h="483676">
                  <a:moveTo>
                    <a:pt x="0" y="483676"/>
                  </a:moveTo>
                  <a:lnTo>
                    <a:pt x="126916" y="483676"/>
                  </a:lnTo>
                  <a:lnTo>
                    <a:pt x="126916" y="0"/>
                  </a:lnTo>
                  <a:lnTo>
                    <a:pt x="25383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5961" tIns="228182" rIns="125961" bIns="22818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1107689" y="4014777"/>
              <a:ext cx="253833" cy="1390569"/>
            </a:xfrm>
            <a:custGeom>
              <a:avLst/>
              <a:gdLst>
                <a:gd name="connsiteX0" fmla="*/ 0 w 253833"/>
                <a:gd name="connsiteY0" fmla="*/ 0 h 1390569"/>
                <a:gd name="connsiteX1" fmla="*/ 126916 w 253833"/>
                <a:gd name="connsiteY1" fmla="*/ 0 h 1390569"/>
                <a:gd name="connsiteX2" fmla="*/ 126916 w 253833"/>
                <a:gd name="connsiteY2" fmla="*/ 1390569 h 1390569"/>
                <a:gd name="connsiteX3" fmla="*/ 253833 w 253833"/>
                <a:gd name="connsiteY3" fmla="*/ 1390569 h 1390569"/>
              </a:gdLst>
              <a:ahLst/>
              <a:cxnLst>
                <a:cxn ang="0">
                  <a:pos x="connsiteX0" y="connsiteY0"/>
                </a:cxn>
                <a:cxn ang="0">
                  <a:pos x="connsiteX1" y="connsiteY1"/>
                </a:cxn>
                <a:cxn ang="0">
                  <a:pos x="connsiteX2" y="connsiteY2"/>
                </a:cxn>
                <a:cxn ang="0">
                  <a:pos x="connsiteX3" y="connsiteY3"/>
                </a:cxn>
              </a:cxnLst>
              <a:rect l="l" t="t" r="r" b="b"/>
              <a:pathLst>
                <a:path w="253833" h="1390569">
                  <a:moveTo>
                    <a:pt x="0" y="0"/>
                  </a:moveTo>
                  <a:lnTo>
                    <a:pt x="126916" y="0"/>
                  </a:lnTo>
                  <a:lnTo>
                    <a:pt x="126916" y="1390569"/>
                  </a:lnTo>
                  <a:lnTo>
                    <a:pt x="253833" y="1390569"/>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04278" tIns="659946" rIns="104278" bIns="65994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1107689" y="4014777"/>
              <a:ext cx="253833" cy="423216"/>
            </a:xfrm>
            <a:custGeom>
              <a:avLst/>
              <a:gdLst>
                <a:gd name="connsiteX0" fmla="*/ 0 w 253833"/>
                <a:gd name="connsiteY0" fmla="*/ 0 h 423216"/>
                <a:gd name="connsiteX1" fmla="*/ 126916 w 253833"/>
                <a:gd name="connsiteY1" fmla="*/ 0 h 423216"/>
                <a:gd name="connsiteX2" fmla="*/ 126916 w 253833"/>
                <a:gd name="connsiteY2" fmla="*/ 423216 h 423216"/>
                <a:gd name="connsiteX3" fmla="*/ 253833 w 253833"/>
                <a:gd name="connsiteY3" fmla="*/ 423216 h 423216"/>
              </a:gdLst>
              <a:ahLst/>
              <a:cxnLst>
                <a:cxn ang="0">
                  <a:pos x="connsiteX0" y="connsiteY0"/>
                </a:cxn>
                <a:cxn ang="0">
                  <a:pos x="connsiteX1" y="connsiteY1"/>
                </a:cxn>
                <a:cxn ang="0">
                  <a:pos x="connsiteX2" y="connsiteY2"/>
                </a:cxn>
                <a:cxn ang="0">
                  <a:pos x="connsiteX3" y="connsiteY3"/>
                </a:cxn>
              </a:cxnLst>
              <a:rect l="l" t="t" r="r" b="b"/>
              <a:pathLst>
                <a:path w="253833" h="423216">
                  <a:moveTo>
                    <a:pt x="0" y="0"/>
                  </a:moveTo>
                  <a:lnTo>
                    <a:pt x="126916" y="0"/>
                  </a:lnTo>
                  <a:lnTo>
                    <a:pt x="126916" y="423216"/>
                  </a:lnTo>
                  <a:lnTo>
                    <a:pt x="253833" y="423216"/>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7279" tIns="199270" rIns="127279" bIns="1992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3103924" y="3817157"/>
              <a:ext cx="253833" cy="91440"/>
            </a:xfrm>
            <a:custGeom>
              <a:avLst/>
              <a:gdLst>
                <a:gd name="connsiteX0" fmla="*/ 0 w 253833"/>
                <a:gd name="connsiteY0" fmla="*/ 45720 h 91440"/>
                <a:gd name="connsiteX1" fmla="*/ 253833 w 253833"/>
                <a:gd name="connsiteY1" fmla="*/ 45720 h 91440"/>
              </a:gdLst>
              <a:ahLst/>
              <a:cxnLst>
                <a:cxn ang="0">
                  <a:pos x="connsiteX0" y="connsiteY0"/>
                </a:cxn>
                <a:cxn ang="0">
                  <a:pos x="connsiteX1" y="connsiteY1"/>
                </a:cxn>
              </a:cxnLst>
              <a:rect l="l" t="t" r="r" b="b"/>
              <a:pathLst>
                <a:path w="253833" h="91440">
                  <a:moveTo>
                    <a:pt x="0" y="45720"/>
                  </a:moveTo>
                  <a:lnTo>
                    <a:pt x="253833"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271" tIns="39374" rIns="133271" bIns="3937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1107689" y="3908597"/>
              <a:ext cx="253833" cy="91440"/>
            </a:xfrm>
            <a:custGeom>
              <a:avLst/>
              <a:gdLst>
                <a:gd name="connsiteX0" fmla="*/ 0 w 253833"/>
                <a:gd name="connsiteY0" fmla="*/ 106179 h 91440"/>
                <a:gd name="connsiteX1" fmla="*/ 126916 w 253833"/>
                <a:gd name="connsiteY1" fmla="*/ 106179 h 91440"/>
                <a:gd name="connsiteX2" fmla="*/ 126916 w 253833"/>
                <a:gd name="connsiteY2" fmla="*/ 45720 h 91440"/>
                <a:gd name="connsiteX3" fmla="*/ 253833 w 253833"/>
                <a:gd name="connsiteY3" fmla="*/ 45720 h 91440"/>
              </a:gdLst>
              <a:ahLst/>
              <a:cxnLst>
                <a:cxn ang="0">
                  <a:pos x="connsiteX0" y="connsiteY0"/>
                </a:cxn>
                <a:cxn ang="0">
                  <a:pos x="connsiteX1" y="connsiteY1"/>
                </a:cxn>
                <a:cxn ang="0">
                  <a:pos x="connsiteX2" y="connsiteY2"/>
                </a:cxn>
                <a:cxn ang="0">
                  <a:pos x="connsiteX3" y="connsiteY3"/>
                </a:cxn>
              </a:cxnLst>
              <a:rect l="l" t="t" r="r" b="b"/>
              <a:pathLst>
                <a:path w="253833" h="91440">
                  <a:moveTo>
                    <a:pt x="0" y="106179"/>
                  </a:moveTo>
                  <a:lnTo>
                    <a:pt x="126916" y="106179"/>
                  </a:lnTo>
                  <a:lnTo>
                    <a:pt x="126916" y="45720"/>
                  </a:lnTo>
                  <a:lnTo>
                    <a:pt x="253833" y="4572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3093" tIns="39197" rIns="133094" bIns="3919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4" name="任意多边形 73"/>
            <p:cNvSpPr/>
            <p:nvPr/>
          </p:nvSpPr>
          <p:spPr>
            <a:xfrm>
              <a:off x="3103924" y="2140531"/>
              <a:ext cx="253833" cy="846433"/>
            </a:xfrm>
            <a:custGeom>
              <a:avLst/>
              <a:gdLst>
                <a:gd name="connsiteX0" fmla="*/ 0 w 253833"/>
                <a:gd name="connsiteY0" fmla="*/ 0 h 846433"/>
                <a:gd name="connsiteX1" fmla="*/ 126916 w 253833"/>
                <a:gd name="connsiteY1" fmla="*/ 0 h 846433"/>
                <a:gd name="connsiteX2" fmla="*/ 126916 w 253833"/>
                <a:gd name="connsiteY2" fmla="*/ 846433 h 846433"/>
                <a:gd name="connsiteX3" fmla="*/ 253833 w 253833"/>
                <a:gd name="connsiteY3" fmla="*/ 846433 h 846433"/>
              </a:gdLst>
              <a:ahLst/>
              <a:cxnLst>
                <a:cxn ang="0">
                  <a:pos x="connsiteX0" y="connsiteY0"/>
                </a:cxn>
                <a:cxn ang="0">
                  <a:pos x="connsiteX1" y="connsiteY1"/>
                </a:cxn>
                <a:cxn ang="0">
                  <a:pos x="connsiteX2" y="connsiteY2"/>
                </a:cxn>
                <a:cxn ang="0">
                  <a:pos x="connsiteX3" y="connsiteY3"/>
                </a:cxn>
              </a:cxnLst>
              <a:rect l="l" t="t" r="r" b="b"/>
              <a:pathLst>
                <a:path w="253833" h="846433">
                  <a:moveTo>
                    <a:pt x="0" y="0"/>
                  </a:moveTo>
                  <a:lnTo>
                    <a:pt x="126916" y="0"/>
                  </a:lnTo>
                  <a:lnTo>
                    <a:pt x="126916" y="846433"/>
                  </a:lnTo>
                  <a:lnTo>
                    <a:pt x="253833" y="846433"/>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7525" tIns="401125" rIns="117525" bIns="40112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6" name="任意多边形 75"/>
            <p:cNvSpPr/>
            <p:nvPr/>
          </p:nvSpPr>
          <p:spPr>
            <a:xfrm>
              <a:off x="3103924" y="1294098"/>
              <a:ext cx="253833" cy="846433"/>
            </a:xfrm>
            <a:custGeom>
              <a:avLst/>
              <a:gdLst>
                <a:gd name="connsiteX0" fmla="*/ 0 w 253833"/>
                <a:gd name="connsiteY0" fmla="*/ 846433 h 846433"/>
                <a:gd name="connsiteX1" fmla="*/ 126916 w 253833"/>
                <a:gd name="connsiteY1" fmla="*/ 846433 h 846433"/>
                <a:gd name="connsiteX2" fmla="*/ 126916 w 253833"/>
                <a:gd name="connsiteY2" fmla="*/ 0 h 846433"/>
                <a:gd name="connsiteX3" fmla="*/ 253833 w 253833"/>
                <a:gd name="connsiteY3" fmla="*/ 0 h 846433"/>
              </a:gdLst>
              <a:ahLst/>
              <a:cxnLst>
                <a:cxn ang="0">
                  <a:pos x="connsiteX0" y="connsiteY0"/>
                </a:cxn>
                <a:cxn ang="0">
                  <a:pos x="connsiteX1" y="connsiteY1"/>
                </a:cxn>
                <a:cxn ang="0">
                  <a:pos x="connsiteX2" y="connsiteY2"/>
                </a:cxn>
                <a:cxn ang="0">
                  <a:pos x="connsiteX3" y="connsiteY3"/>
                </a:cxn>
              </a:cxnLst>
              <a:rect l="l" t="t" r="r" b="b"/>
              <a:pathLst>
                <a:path w="253833" h="846433">
                  <a:moveTo>
                    <a:pt x="0" y="846433"/>
                  </a:moveTo>
                  <a:lnTo>
                    <a:pt x="126916" y="846433"/>
                  </a:lnTo>
                  <a:lnTo>
                    <a:pt x="126916" y="0"/>
                  </a:lnTo>
                  <a:lnTo>
                    <a:pt x="25383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7525" tIns="401125" rIns="117525" bIns="40112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7" name="任意多边形 76"/>
            <p:cNvSpPr/>
            <p:nvPr/>
          </p:nvSpPr>
          <p:spPr>
            <a:xfrm>
              <a:off x="1107689" y="2140531"/>
              <a:ext cx="253833" cy="1874245"/>
            </a:xfrm>
            <a:custGeom>
              <a:avLst/>
              <a:gdLst>
                <a:gd name="connsiteX0" fmla="*/ 0 w 253833"/>
                <a:gd name="connsiteY0" fmla="*/ 1874245 h 1874245"/>
                <a:gd name="connsiteX1" fmla="*/ 126916 w 253833"/>
                <a:gd name="connsiteY1" fmla="*/ 1874245 h 1874245"/>
                <a:gd name="connsiteX2" fmla="*/ 126916 w 253833"/>
                <a:gd name="connsiteY2" fmla="*/ 0 h 1874245"/>
                <a:gd name="connsiteX3" fmla="*/ 253833 w 253833"/>
                <a:gd name="connsiteY3" fmla="*/ 0 h 1874245"/>
              </a:gdLst>
              <a:ahLst/>
              <a:cxnLst>
                <a:cxn ang="0">
                  <a:pos x="connsiteX0" y="connsiteY0"/>
                </a:cxn>
                <a:cxn ang="0">
                  <a:pos x="connsiteX1" y="connsiteY1"/>
                </a:cxn>
                <a:cxn ang="0">
                  <a:pos x="connsiteX2" y="connsiteY2"/>
                </a:cxn>
                <a:cxn ang="0">
                  <a:pos x="connsiteX3" y="connsiteY3"/>
                </a:cxn>
              </a:cxnLst>
              <a:rect l="l" t="t" r="r" b="b"/>
              <a:pathLst>
                <a:path w="253833" h="1874245">
                  <a:moveTo>
                    <a:pt x="0" y="1874245"/>
                  </a:moveTo>
                  <a:lnTo>
                    <a:pt x="126916" y="1874245"/>
                  </a:lnTo>
                  <a:lnTo>
                    <a:pt x="126916" y="0"/>
                  </a:lnTo>
                  <a:lnTo>
                    <a:pt x="25383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2333" tIns="889839" rIns="92333" bIns="8898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8" name="任意多边形 77"/>
            <p:cNvSpPr/>
            <p:nvPr/>
          </p:nvSpPr>
          <p:spPr>
            <a:xfrm rot="16200000">
              <a:off x="-104048" y="3821306"/>
              <a:ext cx="2036531" cy="386940"/>
            </a:xfrm>
            <a:custGeom>
              <a:avLst/>
              <a:gdLst>
                <a:gd name="connsiteX0" fmla="*/ 0 w 2036531"/>
                <a:gd name="connsiteY0" fmla="*/ 0 h 386940"/>
                <a:gd name="connsiteX1" fmla="*/ 2036531 w 2036531"/>
                <a:gd name="connsiteY1" fmla="*/ 0 h 386940"/>
                <a:gd name="connsiteX2" fmla="*/ 2036531 w 2036531"/>
                <a:gd name="connsiteY2" fmla="*/ 386940 h 386940"/>
                <a:gd name="connsiteX3" fmla="*/ 0 w 2036531"/>
                <a:gd name="connsiteY3" fmla="*/ 386940 h 386940"/>
                <a:gd name="connsiteX4" fmla="*/ 0 w 2036531"/>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531" h="386940">
                  <a:moveTo>
                    <a:pt x="0" y="0"/>
                  </a:moveTo>
                  <a:lnTo>
                    <a:pt x="2036531" y="0"/>
                  </a:lnTo>
                  <a:lnTo>
                    <a:pt x="2036531"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700" rIns="12700" bIns="12699"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政治制度</a:t>
              </a:r>
              <a:endParaRPr lang="zh-CN" altLang="en-US" sz="2000" dirty="0">
                <a:solidFill>
                  <a:prstClr val="black">
                    <a:hueOff val="0"/>
                    <a:satOff val="0"/>
                    <a:lumOff val="0"/>
                    <a:alphaOff val="0"/>
                  </a:prstClr>
                </a:solidFill>
              </a:endParaRPr>
            </a:p>
          </p:txBody>
        </p:sp>
        <p:sp>
          <p:nvSpPr>
            <p:cNvPr id="79" name="任意多边形 78"/>
            <p:cNvSpPr/>
            <p:nvPr/>
          </p:nvSpPr>
          <p:spPr>
            <a:xfrm>
              <a:off x="1361520" y="1947061"/>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srgbClr val="C00000"/>
                  </a:solidFill>
                </a:rPr>
                <a:t>国家制度（核心）</a:t>
              </a:r>
              <a:endParaRPr lang="zh-CN" altLang="en-US" sz="2000" b="1" dirty="0">
                <a:solidFill>
                  <a:srgbClr val="C00000"/>
                </a:solidFill>
              </a:endParaRPr>
            </a:p>
          </p:txBody>
        </p:sp>
        <p:sp>
          <p:nvSpPr>
            <p:cNvPr id="82" name="任意多边形 81"/>
            <p:cNvSpPr/>
            <p:nvPr/>
          </p:nvSpPr>
          <p:spPr>
            <a:xfrm>
              <a:off x="3267150" y="1359664"/>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主要政体</a:t>
              </a:r>
              <a:endParaRPr lang="zh-CN" altLang="en-US" sz="2000" b="1" dirty="0">
                <a:solidFill>
                  <a:srgbClr val="C00000"/>
                </a:solidFill>
              </a:endParaRPr>
            </a:p>
          </p:txBody>
        </p:sp>
        <p:sp>
          <p:nvSpPr>
            <p:cNvPr id="83" name="任意多边形 82"/>
            <p:cNvSpPr/>
            <p:nvPr/>
          </p:nvSpPr>
          <p:spPr>
            <a:xfrm>
              <a:off x="4536164" y="972702"/>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君主立宪制</a:t>
              </a:r>
              <a:endParaRPr lang="zh-CN" altLang="en-US" sz="2000" b="1" dirty="0">
                <a:solidFill>
                  <a:srgbClr val="C00000"/>
                </a:solidFill>
              </a:endParaRPr>
            </a:p>
          </p:txBody>
        </p:sp>
        <p:sp>
          <p:nvSpPr>
            <p:cNvPr id="86" name="任意多边形 85"/>
            <p:cNvSpPr/>
            <p:nvPr/>
          </p:nvSpPr>
          <p:spPr>
            <a:xfrm>
              <a:off x="4536158" y="1658502"/>
              <a:ext cx="1332365" cy="386715"/>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民主共和制</a:t>
              </a:r>
              <a:endParaRPr lang="zh-CN" altLang="en-US" sz="2000" b="1" dirty="0">
                <a:solidFill>
                  <a:srgbClr val="C00000"/>
                </a:solidFill>
              </a:endParaRPr>
            </a:p>
          </p:txBody>
        </p:sp>
        <p:sp>
          <p:nvSpPr>
            <p:cNvPr id="92" name="任意多边形 91"/>
            <p:cNvSpPr/>
            <p:nvPr/>
          </p:nvSpPr>
          <p:spPr>
            <a:xfrm>
              <a:off x="1361520" y="3628767"/>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政党制度</a:t>
              </a:r>
              <a:endParaRPr lang="zh-CN" altLang="en-US" sz="2000" dirty="0">
                <a:solidFill>
                  <a:prstClr val="black">
                    <a:hueOff val="0"/>
                    <a:satOff val="0"/>
                    <a:lumOff val="0"/>
                    <a:alphaOff val="0"/>
                  </a:prstClr>
                </a:solidFill>
              </a:endParaRPr>
            </a:p>
          </p:txBody>
        </p:sp>
        <p:sp>
          <p:nvSpPr>
            <p:cNvPr id="94" name="任意多边形 93"/>
            <p:cNvSpPr/>
            <p:nvPr/>
          </p:nvSpPr>
          <p:spPr>
            <a:xfrm>
              <a:off x="3357758" y="3628132"/>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两党制</a:t>
              </a:r>
              <a:endParaRPr lang="zh-CN" altLang="en-US" sz="2000" dirty="0">
                <a:solidFill>
                  <a:prstClr val="black">
                    <a:hueOff val="0"/>
                    <a:satOff val="0"/>
                    <a:lumOff val="0"/>
                    <a:alphaOff val="0"/>
                  </a:prstClr>
                </a:solidFill>
              </a:endParaRPr>
            </a:p>
          </p:txBody>
        </p:sp>
        <p:sp>
          <p:nvSpPr>
            <p:cNvPr id="96" name="任意多边形 95"/>
            <p:cNvSpPr/>
            <p:nvPr/>
          </p:nvSpPr>
          <p:spPr>
            <a:xfrm>
              <a:off x="1361520" y="4244523"/>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普选制度</a:t>
              </a:r>
              <a:endParaRPr lang="zh-CN" altLang="en-US" sz="2000" dirty="0">
                <a:solidFill>
                  <a:prstClr val="black">
                    <a:hueOff val="0"/>
                    <a:satOff val="0"/>
                    <a:lumOff val="0"/>
                    <a:alphaOff val="0"/>
                  </a:prstClr>
                </a:solidFill>
              </a:endParaRPr>
            </a:p>
          </p:txBody>
        </p:sp>
        <p:sp>
          <p:nvSpPr>
            <p:cNvPr id="97" name="任意多边形 96"/>
            <p:cNvSpPr/>
            <p:nvPr/>
          </p:nvSpPr>
          <p:spPr>
            <a:xfrm>
              <a:off x="1361520" y="5211875"/>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三权分立</a:t>
              </a:r>
              <a:endParaRPr lang="zh-CN" altLang="en-US" sz="2000" b="1" dirty="0">
                <a:solidFill>
                  <a:srgbClr val="C00000"/>
                </a:solidFill>
              </a:endParaRPr>
            </a:p>
          </p:txBody>
        </p:sp>
        <p:sp>
          <p:nvSpPr>
            <p:cNvPr id="98" name="任意多边形 97"/>
            <p:cNvSpPr/>
            <p:nvPr/>
          </p:nvSpPr>
          <p:spPr>
            <a:xfrm>
              <a:off x="3357780" y="4764922"/>
              <a:ext cx="1268986" cy="349885"/>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endParaRPr lang="zh-CN" altLang="en-US" sz="2000" b="1" dirty="0" smtClean="0">
                <a:solidFill>
                  <a:srgbClr val="C00000"/>
                </a:solidFill>
                <a:sym typeface="+mn-ea"/>
              </a:endParaRPr>
            </a:p>
            <a:p>
              <a:pPr algn="ctr" defTabSz="889000">
                <a:lnSpc>
                  <a:spcPct val="90000"/>
                </a:lnSpc>
                <a:spcBef>
                  <a:spcPct val="0"/>
                </a:spcBef>
                <a:spcAft>
                  <a:spcPct val="35000"/>
                </a:spcAft>
              </a:pPr>
              <a:r>
                <a:rPr lang="zh-CN" altLang="en-US" sz="2000" b="1" dirty="0" smtClean="0">
                  <a:solidFill>
                    <a:srgbClr val="C00000"/>
                  </a:solidFill>
                  <a:sym typeface="+mn-ea"/>
                </a:rPr>
                <a:t>立法权</a:t>
              </a:r>
              <a:endParaRPr lang="zh-CN" altLang="en-US" sz="2000" b="1" dirty="0">
                <a:solidFill>
                  <a:srgbClr val="C00000"/>
                </a:solidFill>
              </a:endParaRPr>
            </a:p>
            <a:p>
              <a:pPr algn="ctr" defTabSz="889000">
                <a:lnSpc>
                  <a:spcPct val="90000"/>
                </a:lnSpc>
                <a:spcBef>
                  <a:spcPct val="0"/>
                </a:spcBef>
                <a:spcAft>
                  <a:spcPct val="35000"/>
                </a:spcAft>
              </a:pPr>
              <a:endParaRPr lang="zh-CN" altLang="en-US" sz="2000" b="1" dirty="0">
                <a:solidFill>
                  <a:srgbClr val="C00000"/>
                </a:solidFill>
              </a:endParaRPr>
            </a:p>
          </p:txBody>
        </p:sp>
        <p:sp>
          <p:nvSpPr>
            <p:cNvPr id="99" name="任意多边形 98"/>
            <p:cNvSpPr/>
            <p:nvPr/>
          </p:nvSpPr>
          <p:spPr>
            <a:xfrm>
              <a:off x="3357758" y="5211875"/>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sym typeface="+mn-ea"/>
                </a:rPr>
                <a:t>司法权</a:t>
              </a:r>
              <a:endParaRPr lang="zh-CN" altLang="en-US" sz="2000" b="1" dirty="0">
                <a:solidFill>
                  <a:srgbClr val="C00000"/>
                </a:solidFill>
              </a:endParaRPr>
            </a:p>
          </p:txBody>
        </p:sp>
        <p:sp>
          <p:nvSpPr>
            <p:cNvPr id="100" name="任意多边形 99"/>
            <p:cNvSpPr/>
            <p:nvPr/>
          </p:nvSpPr>
          <p:spPr>
            <a:xfrm>
              <a:off x="3357758" y="5695551"/>
              <a:ext cx="1269166"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行政权</a:t>
              </a:r>
              <a:endParaRPr lang="zh-CN" altLang="en-US" sz="2000" b="1" dirty="0">
                <a:solidFill>
                  <a:srgbClr val="C00000"/>
                </a:solidFill>
              </a:endParaRPr>
            </a:p>
          </p:txBody>
        </p:sp>
        <p:sp>
          <p:nvSpPr>
            <p:cNvPr id="101" name="任意多边形 100"/>
            <p:cNvSpPr/>
            <p:nvPr/>
          </p:nvSpPr>
          <p:spPr>
            <a:xfrm>
              <a:off x="1307061" y="6227681"/>
              <a:ext cx="1742402" cy="386940"/>
            </a:xfrm>
            <a:custGeom>
              <a:avLst/>
              <a:gdLst>
                <a:gd name="connsiteX0" fmla="*/ 0 w 1269166"/>
                <a:gd name="connsiteY0" fmla="*/ 0 h 386940"/>
                <a:gd name="connsiteX1" fmla="*/ 1269166 w 1269166"/>
                <a:gd name="connsiteY1" fmla="*/ 0 h 386940"/>
                <a:gd name="connsiteX2" fmla="*/ 1269166 w 1269166"/>
                <a:gd name="connsiteY2" fmla="*/ 386940 h 386940"/>
                <a:gd name="connsiteX3" fmla="*/ 0 w 1269166"/>
                <a:gd name="connsiteY3" fmla="*/ 386940 h 386940"/>
                <a:gd name="connsiteX4" fmla="*/ 0 w 1269166"/>
                <a:gd name="connsiteY4" fmla="*/ 0 h 38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166" h="386940">
                  <a:moveTo>
                    <a:pt x="0" y="0"/>
                  </a:moveTo>
                  <a:lnTo>
                    <a:pt x="1269166" y="0"/>
                  </a:lnTo>
                  <a:lnTo>
                    <a:pt x="1269166" y="386940"/>
                  </a:lnTo>
                  <a:lnTo>
                    <a:pt x="0" y="38694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C00000"/>
                  </a:solidFill>
                </a:rPr>
                <a:t>民主制度</a:t>
              </a:r>
              <a:endParaRPr lang="zh-CN" altLang="en-US" sz="2000" b="1" dirty="0">
                <a:solidFill>
                  <a:srgbClr val="C00000"/>
                </a:solidFill>
              </a:endParaRPr>
            </a:p>
          </p:txBody>
        </p:sp>
      </p:gr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2" name="文本框 1"/>
          <p:cNvSpPr txBox="1"/>
          <p:nvPr/>
        </p:nvSpPr>
        <p:spPr>
          <a:xfrm>
            <a:off x="708660" y="702310"/>
            <a:ext cx="3545840" cy="383540"/>
          </a:xfrm>
          <a:prstGeom prst="rect">
            <a:avLst/>
          </a:prstGeom>
          <a:noFill/>
        </p:spPr>
        <p:txBody>
          <a:bodyPr wrap="square" rtlCol="0" anchor="t">
            <a:spAutoFit/>
          </a:bodyPr>
          <a:lstStyle/>
          <a:p>
            <a:r>
              <a:rPr lang="zh-CN" altLang="en-US" b="1" dirty="0" smtClean="0">
                <a:solidFill>
                  <a:srgbClr val="00B050"/>
                </a:solidFill>
                <a:latin typeface="华文中宋" panose="02010600040101010101" charset="-122"/>
                <a:ea typeface="华文中宋" panose="02010600040101010101" charset="-122"/>
                <a:sym typeface="+mn-ea"/>
              </a:rPr>
              <a:t>（选择题）</a:t>
            </a:r>
            <a:endParaRPr lang="zh-CN" altLang="en-US"/>
          </a:p>
        </p:txBody>
      </p:sp>
      <p:sp>
        <p:nvSpPr>
          <p:cNvPr id="5" name="文本框 4"/>
          <p:cNvSpPr txBox="1"/>
          <p:nvPr/>
        </p:nvSpPr>
        <p:spPr>
          <a:xfrm>
            <a:off x="2254885" y="32385"/>
            <a:ext cx="5006340" cy="383540"/>
          </a:xfrm>
          <a:prstGeom prst="rect">
            <a:avLst/>
          </a:prstGeom>
          <a:noFill/>
        </p:spPr>
        <p:txBody>
          <a:bodyPr wrap="none" rtlCol="0" anchor="t">
            <a:spAutoFit/>
          </a:bodyPr>
          <a:p>
            <a:pPr>
              <a:lnSpc>
                <a:spcPct val="100000"/>
              </a:lnSpc>
              <a:tabLst>
                <a:tab pos="1428115" algn="l"/>
              </a:tabLst>
            </a:pPr>
            <a:r>
              <a:rPr b="1" dirty="0">
                <a:solidFill>
                  <a:srgbClr val="000000"/>
                </a:solidFill>
                <a:latin typeface="微软雅黑" panose="020B0503020204020204" pitchFamily="34" charset="-122"/>
                <a:cs typeface="微软雅黑" panose="020B0503020204020204" pitchFamily="34" charset="-122"/>
                <a:sym typeface="+mn-ea"/>
              </a:rPr>
              <a:t>第四</a:t>
            </a:r>
            <a:r>
              <a:rPr b="1" spc="-5" dirty="0">
                <a:solidFill>
                  <a:srgbClr val="000000"/>
                </a:solidFill>
                <a:latin typeface="微软雅黑" panose="020B0503020204020204" pitchFamily="34" charset="-122"/>
                <a:cs typeface="微软雅黑" panose="020B0503020204020204" pitchFamily="34" charset="-122"/>
                <a:sym typeface="+mn-ea"/>
              </a:rPr>
              <a:t>节</a:t>
            </a:r>
            <a:r>
              <a:rPr b="1" dirty="0">
                <a:solidFill>
                  <a:srgbClr val="000000"/>
                </a:solidFill>
                <a:latin typeface="微软雅黑" panose="020B0503020204020204" pitchFamily="34" charset="-122"/>
                <a:cs typeface="微软雅黑" panose="020B0503020204020204" pitchFamily="34" charset="-122"/>
                <a:sym typeface="+mn-ea"/>
              </a:rPr>
              <a:t>	资本主义的政治制度和意识形</a:t>
            </a:r>
            <a:r>
              <a:rPr b="1" spc="-5" dirty="0">
                <a:solidFill>
                  <a:srgbClr val="000000"/>
                </a:solidFill>
                <a:latin typeface="微软雅黑" panose="020B0503020204020204" pitchFamily="34" charset="-122"/>
                <a:cs typeface="微软雅黑" panose="020B0503020204020204" pitchFamily="34" charset="-122"/>
                <a:sym typeface="+mn-ea"/>
              </a:rPr>
              <a:t>态</a:t>
            </a:r>
            <a:endParaRPr lang="zh-CN" altLang="en-US"/>
          </a:p>
        </p:txBody>
      </p:sp>
      <p:sp>
        <p:nvSpPr>
          <p:cNvPr id="6" name="object 2"/>
          <p:cNvSpPr txBox="1"/>
          <p:nvPr/>
        </p:nvSpPr>
        <p:spPr>
          <a:xfrm>
            <a:off x="382905" y="6356350"/>
            <a:ext cx="11805285" cy="1384935"/>
          </a:xfrm>
          <a:prstGeom prst="rect">
            <a:avLst/>
          </a:prstGeom>
        </p:spPr>
        <p:txBody>
          <a:bodyPr vert="horz" wrap="square" lIns="0" tIns="0" rIns="0" bIns="0" rtlCol="0">
            <a:spAutoFit/>
          </a:bodyPr>
          <a:p>
            <a:pPr marL="0" indent="0" algn="just">
              <a:lnSpc>
                <a:spcPct val="150000"/>
              </a:lnSpc>
              <a:buNone/>
            </a:pPr>
            <a:r>
              <a:rPr 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资本主义意识形态</a:t>
            </a: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既有历史进步性又有阶级局限性</a:t>
            </a:r>
            <a:r>
              <a:rPr lang="en-US" altLang="zh-CN" sz="2000" b="1" dirty="0" smtClean="0">
                <a:solidFill>
                  <a:srgbClr val="FF0000"/>
                </a:solidFill>
                <a:latin typeface="微软雅黑" panose="020B0503020204020204" pitchFamily="34" charset="-122"/>
                <a:ea typeface="微软雅黑" panose="020B0503020204020204" pitchFamily="34" charset="-122"/>
                <a:sym typeface="+mn-ea"/>
              </a:rPr>
              <a:t>//</a:t>
            </a: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核心:利己主义    </a:t>
            </a:r>
            <a:r>
              <a:rPr lang="en-US"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sz="2000" b="1" spc="-5" dirty="0">
                <a:latin typeface="微软雅黑" panose="020B0503020204020204" pitchFamily="34" charset="-122"/>
                <a:ea typeface="微软雅黑" panose="020B0503020204020204" pitchFamily="34" charset="-122"/>
                <a:cs typeface="微软雅黑" panose="020B0503020204020204" pitchFamily="34" charset="-122"/>
                <a:sym typeface="+mn-ea"/>
              </a:rPr>
              <a:t>人生观主张</a:t>
            </a: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个人至上 </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2000" b="1" dirty="0" smtClean="0">
              <a:solidFill>
                <a:srgbClr val="FF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000" b="1" dirty="0" smtClean="0">
                <a:solidFill>
                  <a:srgbClr val="FF0000"/>
                </a:solidFill>
                <a:latin typeface="微软雅黑" panose="020B0503020204020204" pitchFamily="34" charset="-122"/>
                <a:ea typeface="微软雅黑" panose="020B0503020204020204" pitchFamily="34" charset="-122"/>
                <a:sym typeface="+mn-ea"/>
              </a:rPr>
              <a:t> </a:t>
            </a:r>
            <a:endParaRPr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文本框 6"/>
          <p:cNvSpPr txBox="1"/>
          <p:nvPr/>
        </p:nvSpPr>
        <p:spPr>
          <a:xfrm>
            <a:off x="4465320" y="2232660"/>
            <a:ext cx="3279140" cy="368300"/>
          </a:xfrm>
          <a:prstGeom prst="rect">
            <a:avLst/>
          </a:prstGeom>
          <a:noFill/>
          <a:ln>
            <a:solidFill>
              <a:schemeClr val="accent5"/>
            </a:solidFill>
          </a:ln>
        </p:spPr>
        <p:txBody>
          <a:bodyPr wrap="none" rtlCol="0" anchor="t">
            <a:spAutoFit/>
          </a:bodyPr>
          <a:p>
            <a:r>
              <a:rPr lang="zh-CN" b="1" dirty="0">
                <a:solidFill>
                  <a:srgbClr val="C00000"/>
                </a:solidFill>
                <a:latin typeface="微软雅黑" panose="020B0503020204020204" pitchFamily="34" charset="-122"/>
                <a:cs typeface="微软雅黑" panose="020B0503020204020204" pitchFamily="34" charset="-122"/>
                <a:sym typeface="+mn-ea"/>
              </a:rPr>
              <a:t>德国</a:t>
            </a:r>
            <a:r>
              <a:rPr lang="en-US" altLang="zh-CN" b="1" dirty="0">
                <a:solidFill>
                  <a:srgbClr val="C00000"/>
                </a:solidFill>
                <a:latin typeface="微软雅黑" panose="020B0503020204020204" pitchFamily="34" charset="-122"/>
                <a:cs typeface="微软雅黑" panose="020B0503020204020204" pitchFamily="34" charset="-122"/>
                <a:sym typeface="+mn-ea"/>
              </a:rPr>
              <a:t>/</a:t>
            </a:r>
            <a:r>
              <a:rPr lang="zh-CN" b="1" dirty="0">
                <a:solidFill>
                  <a:srgbClr val="C00000"/>
                </a:solidFill>
                <a:latin typeface="微软雅黑" panose="020B0503020204020204" pitchFamily="34" charset="-122"/>
                <a:cs typeface="微软雅黑" panose="020B0503020204020204" pitchFamily="34" charset="-122"/>
                <a:sym typeface="+mn-ea"/>
              </a:rPr>
              <a:t>意大利是（议会共和制）</a:t>
            </a:r>
            <a:endParaRPr lang="zh-CN" altLang="en-US"/>
          </a:p>
        </p:txBody>
      </p:sp>
      <p:sp>
        <p:nvSpPr>
          <p:cNvPr id="8" name="文本框 7"/>
          <p:cNvSpPr txBox="1"/>
          <p:nvPr/>
        </p:nvSpPr>
        <p:spPr>
          <a:xfrm>
            <a:off x="4058285" y="5988050"/>
            <a:ext cx="3243580" cy="368300"/>
          </a:xfrm>
          <a:prstGeom prst="rect">
            <a:avLst/>
          </a:prstGeom>
          <a:noFill/>
          <a:ln>
            <a:solidFill>
              <a:schemeClr val="accent5"/>
            </a:solidFill>
          </a:ln>
        </p:spPr>
        <p:txBody>
          <a:bodyPr wrap="square" rtlCol="0" anchor="t">
            <a:spAutoFit/>
          </a:bodyPr>
          <a:p>
            <a:r>
              <a:rPr b="1" u="heavy" dirty="0">
                <a:solidFill>
                  <a:srgbClr val="FF0000"/>
                </a:solidFill>
                <a:latin typeface="微软雅黑" panose="020B0503020204020204" pitchFamily="34" charset="-122"/>
                <a:cs typeface="微软雅黑" panose="020B0503020204020204" pitchFamily="34" charset="-122"/>
                <a:sym typeface="+mn-ea"/>
              </a:rPr>
              <a:t>核心</a:t>
            </a:r>
            <a:r>
              <a:rPr b="1" dirty="0">
                <a:solidFill>
                  <a:srgbClr val="FF0000"/>
                </a:solidFill>
                <a:latin typeface="微软雅黑" panose="020B0503020204020204" pitchFamily="34" charset="-122"/>
                <a:cs typeface="微软雅黑" panose="020B0503020204020204" pitchFamily="34" charset="-122"/>
                <a:sym typeface="+mn-ea"/>
              </a:rPr>
              <a:t>和主要标志：</a:t>
            </a:r>
            <a:r>
              <a:rPr b="1" u="heavy" dirty="0">
                <a:solidFill>
                  <a:srgbClr val="C00000"/>
                </a:solidFill>
                <a:latin typeface="微软雅黑" panose="020B0503020204020204" pitchFamily="34" charset="-122"/>
                <a:cs typeface="微软雅黑" panose="020B0503020204020204" pitchFamily="34" charset="-122"/>
                <a:sym typeface="+mn-ea"/>
              </a:rPr>
              <a:t>议会制</a:t>
            </a:r>
            <a:endParaRPr lang="zh-CN" altLang="en-US"/>
          </a:p>
        </p:txBody>
      </p:sp>
      <p:sp>
        <p:nvSpPr>
          <p:cNvPr id="9" name="文本框 8"/>
          <p:cNvSpPr txBox="1"/>
          <p:nvPr/>
        </p:nvSpPr>
        <p:spPr>
          <a:xfrm>
            <a:off x="4017645" y="4008755"/>
            <a:ext cx="3243580" cy="368300"/>
          </a:xfrm>
          <a:prstGeom prst="rect">
            <a:avLst/>
          </a:prstGeom>
          <a:noFill/>
          <a:ln>
            <a:solidFill>
              <a:schemeClr val="accent5"/>
            </a:solidFill>
          </a:ln>
        </p:spPr>
        <p:txBody>
          <a:bodyPr wrap="square" rtlCol="0" anchor="t">
            <a:spAutoFit/>
          </a:bodyPr>
          <a:p>
            <a:pPr algn="ctr" defTabSz="889000">
              <a:lnSpc>
                <a:spcPct val="90000"/>
              </a:lnSpc>
              <a:spcAft>
                <a:spcPct val="35000"/>
              </a:spcAft>
            </a:pPr>
            <a:r>
              <a:rPr lang="zh-CN" altLang="en-US" sz="2000" b="1" dirty="0" smtClean="0">
                <a:solidFill>
                  <a:srgbClr val="C00000"/>
                </a:solidFill>
                <a:latin typeface="+mn-lt"/>
                <a:ea typeface="+mn-ea"/>
                <a:sym typeface="+mn-ea"/>
              </a:rPr>
              <a:t>包括（选举权和被选举权）</a:t>
            </a:r>
            <a:endParaRPr lang="zh-CN" altLang="en-US" sz="2000" b="1" dirty="0" smtClean="0">
              <a:solidFill>
                <a:srgbClr val="C00000"/>
              </a:solidFill>
              <a:latin typeface="+mn-lt"/>
              <a:ea typeface="+mn-ea"/>
            </a:endParaRPr>
          </a:p>
        </p:txBody>
      </p:sp>
      <p:sp>
        <p:nvSpPr>
          <p:cNvPr id="10" name="文本框 9"/>
          <p:cNvSpPr txBox="1"/>
          <p:nvPr/>
        </p:nvSpPr>
        <p:spPr>
          <a:xfrm>
            <a:off x="6083300" y="4511040"/>
            <a:ext cx="3243580" cy="368300"/>
          </a:xfrm>
          <a:prstGeom prst="rect">
            <a:avLst/>
          </a:prstGeom>
          <a:noFill/>
          <a:ln>
            <a:solidFill>
              <a:schemeClr val="accent5"/>
            </a:solidFill>
          </a:ln>
        </p:spPr>
        <p:txBody>
          <a:bodyPr wrap="square" rtlCol="0" anchor="t">
            <a:spAutoFit/>
          </a:bodyPr>
          <a:p>
            <a:pPr algn="ctr" defTabSz="889000">
              <a:lnSpc>
                <a:spcPct val="90000"/>
              </a:lnSpc>
              <a:spcAft>
                <a:spcPct val="35000"/>
              </a:spcAft>
            </a:pPr>
            <a:r>
              <a:rPr lang="zh-CN" altLang="en-US" sz="2000" b="1" dirty="0" smtClean="0">
                <a:solidFill>
                  <a:srgbClr val="C00000"/>
                </a:solidFill>
                <a:latin typeface="+mn-lt"/>
                <a:ea typeface="+mn-ea"/>
              </a:rPr>
              <a:t>立法机构：（</a:t>
            </a:r>
            <a:r>
              <a:rPr lang="zh-CN" altLang="en-US" sz="2000" b="1" dirty="0" smtClean="0">
                <a:solidFill>
                  <a:srgbClr val="C00000"/>
                </a:solidFill>
                <a:latin typeface="+mn-lt"/>
                <a:ea typeface="+mn-ea"/>
                <a:sym typeface="+mn-ea"/>
              </a:rPr>
              <a:t>议院或国会</a:t>
            </a:r>
            <a:r>
              <a:rPr lang="zh-CN" altLang="en-US" sz="2000" b="1" dirty="0" smtClean="0">
                <a:solidFill>
                  <a:srgbClr val="C00000"/>
                </a:solidFill>
                <a:latin typeface="+mn-lt"/>
                <a:ea typeface="+mn-ea"/>
              </a:rPr>
              <a:t>）</a:t>
            </a:r>
            <a:endParaRPr lang="zh-CN" altLang="en-US" sz="2000" b="1" dirty="0" smtClean="0">
              <a:solidFill>
                <a:srgbClr val="C00000"/>
              </a:solidFill>
              <a:latin typeface="+mn-lt"/>
              <a:ea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336590" y="2421239"/>
          <a:ext cx="11663045" cy="2541270"/>
        </p:xfrm>
        <a:graphic>
          <a:graphicData uri="http://schemas.openxmlformats.org/drawingml/2006/table">
            <a:tbl>
              <a:tblPr firstRow="1" bandRow="1">
                <a:tableStyleId>{5C22544A-7EE6-4342-B048-85BDC9FD1C3A}</a:tableStyleId>
              </a:tblPr>
              <a:tblGrid>
                <a:gridCol w="3453130"/>
                <a:gridCol w="2176145"/>
                <a:gridCol w="1786255"/>
                <a:gridCol w="4247515"/>
              </a:tblGrid>
              <a:tr h="847090">
                <a:tc>
                  <a:txBody>
                    <a:bodyPr/>
                    <a:lstStyle/>
                    <a:p>
                      <a:pPr algn="ctr"/>
                      <a:endParaRPr lang="zh-CN" altLang="en-US" sz="2400" b="1" dirty="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0" dirty="0" smtClean="0">
                          <a:solidFill>
                            <a:schemeClr val="tx1"/>
                          </a:solidFill>
                          <a:latin typeface="华文中宋" panose="02010600040101010101" charset="-122"/>
                          <a:ea typeface="华文中宋" panose="02010600040101010101" charset="-122"/>
                        </a:rPr>
                        <a:t>认识路线</a:t>
                      </a:r>
                      <a:endParaRPr lang="zh-CN" altLang="en-US" sz="2400" b="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0" dirty="0" smtClean="0">
                          <a:solidFill>
                            <a:schemeClr val="tx1"/>
                          </a:solidFill>
                          <a:latin typeface="华文中宋" panose="02010600040101010101" charset="-122"/>
                          <a:ea typeface="华文中宋" panose="02010600040101010101" charset="-122"/>
                        </a:rPr>
                        <a:t>何者为</a:t>
                      </a:r>
                      <a:endParaRPr lang="en-US" altLang="zh-CN" sz="2400" b="0" dirty="0" smtClean="0">
                        <a:solidFill>
                          <a:schemeClr val="tx1"/>
                        </a:solidFill>
                        <a:latin typeface="华文中宋" panose="02010600040101010101" charset="-122"/>
                        <a:ea typeface="华文中宋" panose="02010600040101010101" charset="-122"/>
                      </a:endParaRPr>
                    </a:p>
                    <a:p>
                      <a:pPr algn="ctr"/>
                      <a:r>
                        <a:rPr lang="zh-CN" altLang="en-US" sz="2400" b="0" dirty="0" smtClean="0">
                          <a:solidFill>
                            <a:schemeClr val="tx1"/>
                          </a:solidFill>
                          <a:latin typeface="华文中宋" panose="02010600040101010101" charset="-122"/>
                          <a:ea typeface="华文中宋" panose="02010600040101010101" charset="-122"/>
                        </a:rPr>
                        <a:t>第一性</a:t>
                      </a:r>
                      <a:endParaRPr lang="zh-CN" altLang="en-US" sz="2400" b="0" dirty="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0" dirty="0" smtClean="0">
                          <a:solidFill>
                            <a:schemeClr val="tx1"/>
                          </a:solidFill>
                          <a:latin typeface="华文中宋" panose="02010600040101010101" charset="-122"/>
                          <a:ea typeface="华文中宋" panose="02010600040101010101" charset="-122"/>
                        </a:rPr>
                        <a:t>如何看待实践</a:t>
                      </a:r>
                      <a:endParaRPr lang="zh-CN" altLang="en-US" sz="2400" b="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47090">
                <a:tc>
                  <a:txBody>
                    <a:bodyPr/>
                    <a:lstStyle/>
                    <a:p>
                      <a:pPr algn="ctr"/>
                      <a:r>
                        <a:rPr lang="zh-CN" altLang="en-US" sz="2400" b="1" dirty="0" smtClean="0">
                          <a:solidFill>
                            <a:schemeClr val="tx1"/>
                          </a:solidFill>
                          <a:latin typeface="华文中宋" panose="02010600040101010101" charset="-122"/>
                          <a:ea typeface="华文中宋" panose="02010600040101010101" charset="-122"/>
                        </a:rPr>
                        <a:t>唯心主义</a:t>
                      </a:r>
                      <a:r>
                        <a:rPr lang="zh-CN" altLang="en-US" sz="2400" b="1" dirty="0" smtClean="0">
                          <a:latin typeface="华文中宋" panose="02010600040101010101" charset="-122"/>
                          <a:ea typeface="华文中宋" panose="02010600040101010101" charset="-122"/>
                        </a:rPr>
                        <a:t>认识论</a:t>
                      </a:r>
                      <a:r>
                        <a:rPr lang="en-US" altLang="zh-CN" sz="2400" b="1" dirty="0" smtClean="0">
                          <a:solidFill>
                            <a:srgbClr val="FF0000"/>
                          </a:solidFill>
                          <a:latin typeface="华文中宋" panose="02010600040101010101" charset="-122"/>
                          <a:ea typeface="华文中宋" panose="02010600040101010101" charset="-122"/>
                        </a:rPr>
                        <a:t>(</a:t>
                      </a:r>
                      <a:r>
                        <a:rPr lang="zh-CN" altLang="en-US" sz="2400" b="1" dirty="0" smtClean="0">
                          <a:solidFill>
                            <a:srgbClr val="FF0000"/>
                          </a:solidFill>
                          <a:latin typeface="华文中宋" panose="02010600040101010101" charset="-122"/>
                          <a:ea typeface="华文中宋" panose="02010600040101010101" charset="-122"/>
                        </a:rPr>
                        <a:t>先验论）</a:t>
                      </a:r>
                      <a:endParaRPr lang="zh-CN" altLang="en-US" sz="2400" b="1" dirty="0" smtClean="0">
                        <a:solidFill>
                          <a:srgbClr val="FF0000"/>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rPr>
                        <a:t>从感觉和思想到物</a:t>
                      </a:r>
                      <a:endParaRPr lang="zh-CN" altLang="en-US" sz="2400" dirty="0" smtClean="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rPr>
                        <a:t>思维</a:t>
                      </a: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意识</a:t>
                      </a:r>
                      <a:endParaRPr lang="zh-CN" altLang="en-US" sz="2400" b="1" dirty="0" smtClean="0">
                        <a:solidFill>
                          <a:srgbClr val="C00000"/>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rPr>
                        <a:t>否认实践的作用</a:t>
                      </a:r>
                      <a:endParaRPr lang="zh-CN" altLang="en-US" sz="2400" dirty="0" smtClean="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47090">
                <a:tc>
                  <a:txBody>
                    <a:bodyPr/>
                    <a:lstStyle/>
                    <a:p>
                      <a:pPr algn="ctr"/>
                      <a:r>
                        <a:rPr lang="zh-CN" altLang="en-US" sz="2400" b="1" dirty="0" smtClean="0">
                          <a:latin typeface="微软雅黑" panose="020B0503020204020204" pitchFamily="34" charset="-122"/>
                          <a:ea typeface="微软雅黑" panose="020B0503020204020204" pitchFamily="34" charset="-122"/>
                          <a:sym typeface="+mn-ea"/>
                        </a:rPr>
                        <a:t> </a:t>
                      </a:r>
                      <a:r>
                        <a:rPr lang="zh-CN" altLang="en-US" sz="2400" b="1" dirty="0" smtClean="0">
                          <a:solidFill>
                            <a:schemeClr val="tx1"/>
                          </a:solidFill>
                          <a:latin typeface="华文中宋" panose="02010600040101010101" charset="-122"/>
                          <a:ea typeface="华文中宋" panose="02010600040101010101" charset="-122"/>
                          <a:sym typeface="+mn-ea"/>
                        </a:rPr>
                        <a:t>唯物论的</a:t>
                      </a:r>
                      <a:r>
                        <a:rPr lang="zh-CN" altLang="en-US" sz="2400" b="1" dirty="0" smtClean="0">
                          <a:solidFill>
                            <a:srgbClr val="FF0000"/>
                          </a:solidFill>
                          <a:latin typeface="华文中宋" panose="02010600040101010101" charset="-122"/>
                          <a:ea typeface="华文中宋" panose="02010600040101010101" charset="-122"/>
                          <a:sym typeface="+mn-ea"/>
                        </a:rPr>
                        <a:t>反映论</a:t>
                      </a:r>
                      <a:endParaRPr lang="zh-CN" altLang="en-US" sz="2400" b="1" dirty="0" smtClean="0">
                        <a:solidFill>
                          <a:srgbClr val="FF0000"/>
                        </a:solidFill>
                        <a:latin typeface="华文中宋" panose="02010600040101010101" charset="-122"/>
                        <a:ea typeface="华文中宋" panose="02010600040101010101" charset="-122"/>
                      </a:endParaRPr>
                    </a:p>
                    <a:p>
                      <a:pPr algn="ctr"/>
                      <a:r>
                        <a:rPr lang="zh-CN" altLang="en-US" sz="2400" b="1" dirty="0" smtClean="0">
                          <a:latin typeface="华文中宋" panose="02010600040101010101" charset="-122"/>
                          <a:ea typeface="华文中宋" panose="02010600040101010101" charset="-122"/>
                        </a:rPr>
                        <a:t>马克思主义认识论</a:t>
                      </a:r>
                      <a:endParaRPr lang="zh-CN" altLang="en-US" sz="2400" b="1" dirty="0" smtClean="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zh-CN" altLang="en-US" sz="2400" dirty="0" smtClean="0">
                          <a:latin typeface="华文中宋" panose="02010600040101010101" charset="-122"/>
                          <a:ea typeface="华文中宋" panose="02010600040101010101" charset="-122"/>
                        </a:rPr>
                        <a:t>从物到感觉和思想</a:t>
                      </a:r>
                      <a:endParaRPr lang="zh-CN" altLang="en-US" sz="2400" dirty="0" smtClean="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rPr>
                        <a:t>存在</a:t>
                      </a: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物质</a:t>
                      </a:r>
                      <a:endParaRPr lang="zh-CN" altLang="en-US" sz="2400" b="1" dirty="0" smtClean="0">
                        <a:solidFill>
                          <a:srgbClr val="C00000"/>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rPr>
                        <a:t>肯定实践对认识的决定作用</a:t>
                      </a:r>
                      <a:endParaRPr lang="zh-CN" altLang="en-US" sz="2400" dirty="0" smtClean="0">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矩形 2"/>
          <p:cNvSpPr/>
          <p:nvPr/>
        </p:nvSpPr>
        <p:spPr>
          <a:xfrm>
            <a:off x="480574" y="1469630"/>
            <a:ext cx="9215317" cy="645160"/>
          </a:xfrm>
          <a:prstGeom prst="rect">
            <a:avLst/>
          </a:prstGeom>
        </p:spPr>
        <p:txBody>
          <a:bodyPr wrap="square">
            <a:spAutoFit/>
          </a:bodyPr>
          <a:lstStyle/>
          <a:p>
            <a:pPr lvl="0">
              <a:lnSpc>
                <a:spcPct val="150000"/>
              </a:lnSpc>
            </a:pPr>
            <a:r>
              <a:rPr lang="zh-CN" altLang="en-US" sz="2400" dirty="0">
                <a:solidFill>
                  <a:prstClr val="black"/>
                </a:solidFill>
                <a:latin typeface="华文中宋" panose="02010600040101010101" charset="-122"/>
                <a:ea typeface="华文中宋" panose="02010600040101010101" charset="-122"/>
              </a:rPr>
              <a:t>（</a:t>
            </a:r>
            <a:r>
              <a:rPr lang="en-US" altLang="zh-CN" sz="2400" dirty="0">
                <a:solidFill>
                  <a:prstClr val="black"/>
                </a:solidFill>
                <a:latin typeface="华文中宋" panose="02010600040101010101" charset="-122"/>
                <a:ea typeface="华文中宋" panose="02010600040101010101" charset="-122"/>
              </a:rPr>
              <a:t>1</a:t>
            </a:r>
            <a:r>
              <a:rPr lang="zh-CN" altLang="en-US" sz="2400" dirty="0">
                <a:solidFill>
                  <a:prstClr val="black"/>
                </a:solidFill>
                <a:latin typeface="华文中宋" panose="02010600040101010101" charset="-122"/>
                <a:ea typeface="华文中宋" panose="02010600040101010101" charset="-122"/>
              </a:rPr>
              <a:t>）唯物论的反映论与唯心论的认识论的对立。</a:t>
            </a:r>
            <a:r>
              <a:rPr lang="zh-CN" altLang="en-US" sz="2400" dirty="0">
                <a:solidFill>
                  <a:srgbClr val="00B050"/>
                </a:solidFill>
                <a:latin typeface="华文中宋" panose="02010600040101010101" charset="-122"/>
                <a:ea typeface="华文中宋" panose="02010600040101010101" charset="-122"/>
              </a:rPr>
              <a:t>（选择题）</a:t>
            </a:r>
            <a:endParaRPr lang="zh-CN" altLang="en-US" sz="2400" dirty="0">
              <a:solidFill>
                <a:srgbClr val="00B050"/>
              </a:solidFill>
              <a:latin typeface="华文中宋" panose="02010600040101010101" charset="-122"/>
              <a:ea typeface="华文中宋" panose="02010600040101010101" charset="-122"/>
            </a:endParaRPr>
          </a:p>
        </p:txBody>
      </p:sp>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89350" y="2327910"/>
            <a:ext cx="5249545" cy="1861185"/>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5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谢谢！</a:t>
            </a:r>
            <a:endParaRPr lang="zh-CN" altLang="en-US" sz="115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586" y="1189574"/>
            <a:ext cx="8998162" cy="641350"/>
          </a:xfrm>
          <a:prstGeom prst="rect">
            <a:avLst/>
          </a:prstGeom>
        </p:spPr>
        <p:txBody>
          <a:bodyPr wrap="square" lIns="87903" tIns="43951" rIns="87903" bIns="43951">
            <a:spAutoFit/>
          </a:bodyPr>
          <a:lstStyle/>
          <a:p>
            <a:pPr algn="just">
              <a:lnSpc>
                <a:spcPct val="150000"/>
              </a:lnSpc>
            </a:pPr>
            <a:r>
              <a:rPr lang="zh-CN" altLang="en-US" sz="2400" b="1" dirty="0">
                <a:latin typeface="华文中宋" panose="02010600040101010101" charset="-122"/>
                <a:ea typeface="华文中宋" panose="02010600040101010101" charset="-122"/>
              </a:rPr>
              <a:t>（</a:t>
            </a:r>
            <a:r>
              <a:rPr lang="en-US" altLang="zh-CN" sz="2400" b="1" dirty="0">
                <a:latin typeface="华文中宋" panose="02010600040101010101" charset="-122"/>
                <a:ea typeface="华文中宋" panose="02010600040101010101" charset="-122"/>
              </a:rPr>
              <a:t>2</a:t>
            </a:r>
            <a:r>
              <a:rPr lang="zh-CN" altLang="en-US" sz="2400" b="1" dirty="0">
                <a:latin typeface="华文中宋" panose="02010600040101010101" charset="-122"/>
                <a:ea typeface="华文中宋" panose="02010600040101010101" charset="-122"/>
              </a:rPr>
              <a:t>）可知论与不可知论的对立</a:t>
            </a:r>
            <a:r>
              <a:rPr lang="zh-CN" altLang="en-US" sz="2400" b="1" dirty="0" smtClean="0">
                <a:latin typeface="华文中宋" panose="02010600040101010101" charset="-122"/>
                <a:ea typeface="华文中宋" panose="02010600040101010101" charset="-122"/>
              </a:rPr>
              <a:t>【选择】</a:t>
            </a:r>
            <a:endParaRPr lang="en-US" altLang="zh-CN" sz="2400" b="1" dirty="0">
              <a:solidFill>
                <a:srgbClr val="00B050"/>
              </a:solidFill>
              <a:latin typeface="华文中宋" panose="02010600040101010101" charset="-122"/>
              <a:ea typeface="华文中宋" panose="02010600040101010101" charset="-122"/>
            </a:endParaRPr>
          </a:p>
        </p:txBody>
      </p:sp>
      <p:grpSp>
        <p:nvGrpSpPr>
          <p:cNvPr id="3" name="组合 2"/>
          <p:cNvGrpSpPr/>
          <p:nvPr/>
        </p:nvGrpSpPr>
        <p:grpSpPr>
          <a:xfrm>
            <a:off x="1007110" y="2203450"/>
            <a:ext cx="6428105" cy="2289648"/>
            <a:chOff x="674118" y="2250989"/>
            <a:chExt cx="5277866" cy="1138874"/>
          </a:xfrm>
        </p:grpSpPr>
        <p:sp>
          <p:nvSpPr>
            <p:cNvPr id="4" name="矩形 3"/>
            <p:cNvSpPr/>
            <p:nvPr/>
          </p:nvSpPr>
          <p:spPr>
            <a:xfrm>
              <a:off x="674118" y="3068960"/>
              <a:ext cx="5256583" cy="320903"/>
            </a:xfrm>
            <a:prstGeom prst="rect">
              <a:avLst/>
            </a:prstGeom>
            <a:solidFill>
              <a:schemeClr val="bg1"/>
            </a:solidFill>
            <a:ln w="19050">
              <a:solidFill>
                <a:srgbClr val="C0000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pPr>
              <a:r>
                <a:rPr lang="zh-CN" altLang="en-US" sz="2400" b="1" dirty="0" smtClean="0">
                  <a:solidFill>
                    <a:srgbClr val="C00000"/>
                  </a:solidFill>
                  <a:latin typeface="华文中宋" panose="02010600040101010101" charset="-122"/>
                  <a:ea typeface="华文中宋" panose="02010600040101010101" charset="-122"/>
                </a:rPr>
                <a:t>厉害之</a:t>
              </a:r>
              <a:r>
                <a:rPr lang="zh-CN" altLang="en-US" sz="2400" b="1" dirty="0">
                  <a:solidFill>
                    <a:srgbClr val="C00000"/>
                  </a:solidFill>
                  <a:latin typeface="华文中宋" panose="02010600040101010101" charset="-122"/>
                  <a:ea typeface="华文中宋" panose="02010600040101010101" charset="-122"/>
                </a:rPr>
                <a:t>处：实践</a:t>
              </a:r>
              <a:r>
                <a:rPr lang="zh-CN" altLang="en-US" sz="2400" dirty="0">
                  <a:solidFill>
                    <a:srgbClr val="C00000"/>
                  </a:solidFill>
                  <a:latin typeface="华文中宋" panose="02010600040101010101" charset="-122"/>
                  <a:ea typeface="华文中宋" panose="02010600040101010101" charset="-122"/>
                </a:rPr>
                <a:t>的观点</a:t>
              </a:r>
              <a:r>
                <a:rPr lang="zh-CN" altLang="en-US" sz="2400" dirty="0">
                  <a:latin typeface="华文中宋" panose="02010600040101010101" charset="-122"/>
                  <a:ea typeface="华文中宋" panose="02010600040101010101" charset="-122"/>
                </a:rPr>
                <a:t>彻底批驳了不可知论。</a:t>
              </a:r>
              <a:endParaRPr lang="en-US" altLang="zh-CN" sz="2400" dirty="0">
                <a:latin typeface="华文中宋" panose="02010600040101010101" charset="-122"/>
                <a:ea typeface="华文中宋" panose="02010600040101010101" charset="-122"/>
              </a:endParaRPr>
            </a:p>
          </p:txBody>
        </p:sp>
        <p:sp>
          <p:nvSpPr>
            <p:cNvPr id="5" name="矩形 4"/>
            <p:cNvSpPr/>
            <p:nvPr/>
          </p:nvSpPr>
          <p:spPr>
            <a:xfrm>
              <a:off x="674118" y="2250989"/>
              <a:ext cx="5277866" cy="320903"/>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ct val="150000"/>
                </a:lnSpc>
              </a:pPr>
              <a:r>
                <a:rPr lang="zh-CN" altLang="en-US" sz="2400" b="1" dirty="0">
                  <a:latin typeface="华文中宋" panose="02010600040101010101" charset="-122"/>
                  <a:ea typeface="华文中宋" panose="02010600040101010101" charset="-122"/>
                </a:rPr>
                <a:t>马克思主义认识论</a:t>
              </a:r>
              <a:r>
                <a:rPr lang="en-US" altLang="zh-CN" sz="2400" b="1" dirty="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rPr>
                <a:t>可知</a:t>
              </a:r>
              <a:r>
                <a:rPr lang="zh-CN" altLang="en-US" sz="2400" b="1" dirty="0" smtClean="0">
                  <a:latin typeface="华文中宋" panose="02010600040101010101" charset="-122"/>
                  <a:ea typeface="华文中宋" panose="02010600040101010101" charset="-122"/>
                </a:rPr>
                <a:t>论</a:t>
              </a:r>
              <a:endParaRPr lang="en-US" altLang="zh-CN" sz="2400" b="1" dirty="0" smtClean="0">
                <a:latin typeface="华文中宋" panose="02010600040101010101" charset="-122"/>
                <a:ea typeface="华文中宋" panose="02010600040101010101" charset="-122"/>
              </a:endParaRPr>
            </a:p>
          </p:txBody>
        </p:sp>
      </p:grpSp>
      <p:grpSp>
        <p:nvGrpSpPr>
          <p:cNvPr id="6" name="组合 5"/>
          <p:cNvGrpSpPr/>
          <p:nvPr/>
        </p:nvGrpSpPr>
        <p:grpSpPr>
          <a:xfrm>
            <a:off x="7435215" y="2203450"/>
            <a:ext cx="4246880" cy="3459186"/>
            <a:chOff x="6384032" y="2377148"/>
            <a:chExt cx="5256589" cy="3336088"/>
          </a:xfrm>
        </p:grpSpPr>
        <p:sp>
          <p:nvSpPr>
            <p:cNvPr id="7" name="矩形 6"/>
            <p:cNvSpPr/>
            <p:nvPr/>
          </p:nvSpPr>
          <p:spPr>
            <a:xfrm>
              <a:off x="6384037" y="2953748"/>
              <a:ext cx="5256584" cy="2759488"/>
            </a:xfrm>
            <a:prstGeom prst="rect">
              <a:avLst/>
            </a:prstGeom>
            <a:solidFill>
              <a:schemeClr val="bg1"/>
            </a:solidFill>
            <a:ln>
              <a:solidFill>
                <a:srgbClr val="C0000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endParaRPr lang="en-US" altLang="zh-CN" sz="2400" b="1" dirty="0">
                <a:solidFill>
                  <a:srgbClr val="E254CE"/>
                </a:solidFill>
                <a:latin typeface="华文中宋" panose="02010600040101010101" charset="-122"/>
                <a:ea typeface="华文中宋" panose="02010600040101010101" charset="-122"/>
              </a:endParaRPr>
            </a:p>
            <a:p>
              <a:pPr>
                <a:lnSpc>
                  <a:spcPct val="150000"/>
                </a:lnSpc>
              </a:pPr>
              <a:r>
                <a:rPr lang="zh-CN" altLang="en-US" sz="2400" b="1" dirty="0">
                  <a:solidFill>
                    <a:srgbClr val="C00000"/>
                  </a:solidFill>
                  <a:latin typeface="华文中宋" panose="02010600040101010101" charset="-122"/>
                  <a:ea typeface="华文中宋" panose="02010600040101010101" charset="-122"/>
                </a:rPr>
                <a:t>含义：</a:t>
              </a:r>
              <a:r>
                <a:rPr lang="zh-CN" altLang="en-US" sz="2400" dirty="0">
                  <a:latin typeface="华文中宋" panose="02010600040101010101" charset="-122"/>
                  <a:ea typeface="华文中宋" panose="02010600040101010101" charset="-122"/>
                </a:rPr>
                <a:t>世界不可认识，或者说不能彻底被认识。</a:t>
              </a:r>
              <a:endParaRPr lang="en-US" altLang="zh-CN" sz="2400" dirty="0">
                <a:latin typeface="华文中宋" panose="02010600040101010101" charset="-122"/>
                <a:ea typeface="华文中宋" panose="02010600040101010101" charset="-122"/>
              </a:endParaRPr>
            </a:p>
            <a:p>
              <a:pPr>
                <a:lnSpc>
                  <a:spcPct val="150000"/>
                </a:lnSpc>
              </a:pPr>
              <a:endParaRPr lang="en-US" altLang="zh-CN" sz="2400" dirty="0">
                <a:latin typeface="华文中宋" panose="02010600040101010101" charset="-122"/>
                <a:ea typeface="华文中宋" panose="02010600040101010101" charset="-122"/>
              </a:endParaRPr>
            </a:p>
            <a:p>
              <a:pPr>
                <a:lnSpc>
                  <a:spcPct val="150000"/>
                </a:lnSpc>
              </a:pPr>
              <a:endParaRPr lang="en-US" altLang="zh-CN" sz="2400" dirty="0">
                <a:latin typeface="华文中宋" panose="02010600040101010101" charset="-122"/>
                <a:ea typeface="华文中宋" panose="02010600040101010101" charset="-122"/>
              </a:endParaRPr>
            </a:p>
          </p:txBody>
        </p:sp>
        <p:sp>
          <p:nvSpPr>
            <p:cNvPr id="8" name="矩形 7"/>
            <p:cNvSpPr/>
            <p:nvPr/>
          </p:nvSpPr>
          <p:spPr>
            <a:xfrm>
              <a:off x="6384032" y="2377148"/>
              <a:ext cx="5256584" cy="622201"/>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ct val="150000"/>
                </a:lnSpc>
              </a:pPr>
              <a:r>
                <a:rPr lang="zh-CN" altLang="en-US" sz="2400" b="1" dirty="0">
                  <a:latin typeface="华文中宋" panose="02010600040101010101" charset="-122"/>
                  <a:ea typeface="华文中宋" panose="02010600040101010101" charset="-122"/>
                </a:rPr>
                <a:t>不可知论</a:t>
              </a:r>
              <a:endParaRPr lang="zh-CN" altLang="en-US" sz="2400" b="1" dirty="0">
                <a:latin typeface="华文中宋" panose="02010600040101010101" charset="-122"/>
                <a:ea typeface="华文中宋" panose="02010600040101010101" charset="-122"/>
              </a:endParaRPr>
            </a:p>
          </p:txBody>
        </p:sp>
      </p:grpSp>
      <p:sp>
        <p:nvSpPr>
          <p:cNvPr id="9"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6529" y="1189978"/>
            <a:ext cx="10871195" cy="641350"/>
          </a:xfrm>
          <a:prstGeom prst="rect">
            <a:avLst/>
          </a:prstGeom>
        </p:spPr>
        <p:txBody>
          <a:bodyPr wrap="square" lIns="87903" tIns="43951" rIns="87903" bIns="43951">
            <a:spAutoFit/>
          </a:bodyPr>
          <a:lstStyle/>
          <a:p>
            <a:pPr algn="just">
              <a:lnSpc>
                <a:spcPct val="150000"/>
              </a:lnSpc>
            </a:pPr>
            <a:r>
              <a:rPr lang="zh-CN" altLang="en-US" sz="2400" dirty="0">
                <a:latin typeface="华文中宋" panose="02010600040101010101" charset="-122"/>
                <a:ea typeface="华文中宋" panose="02010600040101010101" charset="-122"/>
              </a:rPr>
              <a:t>（</a:t>
            </a:r>
            <a:r>
              <a:rPr lang="en-US" altLang="zh-CN" sz="2400" dirty="0">
                <a:latin typeface="华文中宋" panose="02010600040101010101" charset="-122"/>
                <a:ea typeface="华文中宋" panose="02010600040101010101" charset="-122"/>
              </a:rPr>
              <a:t>3</a:t>
            </a:r>
            <a:r>
              <a:rPr lang="zh-CN" altLang="en-US" sz="2400" dirty="0">
                <a:latin typeface="华文中宋" panose="02010600040101010101" charset="-122"/>
                <a:ea typeface="华文中宋" panose="02010600040101010101" charset="-122"/>
              </a:rPr>
              <a:t>）辩证唯物论的能动反映论与旧唯物论的机械反映论的对立</a:t>
            </a:r>
            <a:r>
              <a:rPr lang="zh-CN" altLang="en-US" sz="2400" dirty="0" smtClean="0">
                <a:latin typeface="华文中宋" panose="02010600040101010101" charset="-122"/>
                <a:ea typeface="华文中宋" panose="02010600040101010101" charset="-122"/>
              </a:rPr>
              <a:t>【选择】</a:t>
            </a:r>
            <a:endParaRPr lang="en-US" altLang="zh-CN" sz="2400" b="1" dirty="0">
              <a:solidFill>
                <a:srgbClr val="00B050"/>
              </a:solidFill>
              <a:latin typeface="华文中宋" panose="02010600040101010101" charset="-122"/>
              <a:ea typeface="华文中宋" panose="02010600040101010101" charset="-122"/>
            </a:endParaRPr>
          </a:p>
        </p:txBody>
      </p:sp>
      <p:grpSp>
        <p:nvGrpSpPr>
          <p:cNvPr id="4" name="组合 3"/>
          <p:cNvGrpSpPr/>
          <p:nvPr/>
        </p:nvGrpSpPr>
        <p:grpSpPr>
          <a:xfrm>
            <a:off x="8467725" y="5582920"/>
            <a:ext cx="1715135" cy="915670"/>
            <a:chOff x="7247187" y="3939252"/>
            <a:chExt cx="3448208" cy="2376814"/>
          </a:xfrm>
        </p:grpSpPr>
        <p:pic>
          <p:nvPicPr>
            <p:cNvPr id="2051"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t="7930" b="6534"/>
            <a:stretch>
              <a:fillRect/>
            </a:stretch>
          </p:blipFill>
          <p:spPr bwMode="auto">
            <a:xfrm>
              <a:off x="7247187" y="3939252"/>
              <a:ext cx="3448208" cy="2376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9542" y="4005858"/>
              <a:ext cx="720080"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15" y="5356860"/>
            <a:ext cx="1827530" cy="136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第一节  认识的本质</a:t>
            </a:r>
            <a:endParaRPr lang="zh-CN" altLang="en-US" b="1" dirty="0"/>
          </a:p>
        </p:txBody>
      </p:sp>
      <p:sp>
        <p:nvSpPr>
          <p:cNvPr id="5" name="TextBox 4"/>
          <p:cNvSpPr txBox="1"/>
          <p:nvPr/>
        </p:nvSpPr>
        <p:spPr>
          <a:xfrm>
            <a:off x="1342529" y="4453874"/>
            <a:ext cx="3955204" cy="384721"/>
          </a:xfrm>
          <a:prstGeom prst="rect">
            <a:avLst/>
          </a:prstGeom>
          <a:noFill/>
        </p:spPr>
        <p:txBody>
          <a:bodyPr wrap="square" rtlCol="0">
            <a:spAutoFit/>
          </a:bodyPr>
          <a:lstStyle/>
          <a:p>
            <a:r>
              <a:rPr lang="zh-CN" altLang="en-US" b="1" dirty="0">
                <a:solidFill>
                  <a:srgbClr val="C00000"/>
                </a:solidFill>
              </a:rPr>
              <a:t>认识是主体对客体的直观反映</a:t>
            </a:r>
            <a:endParaRPr lang="zh-CN" altLang="en-US" b="1" dirty="0">
              <a:solidFill>
                <a:srgbClr val="C00000"/>
              </a:solidFill>
            </a:endParaRPr>
          </a:p>
        </p:txBody>
      </p:sp>
      <p:sp>
        <p:nvSpPr>
          <p:cNvPr id="6" name="文本框 5"/>
          <p:cNvSpPr txBox="1"/>
          <p:nvPr/>
        </p:nvSpPr>
        <p:spPr>
          <a:xfrm>
            <a:off x="6715125" y="4453890"/>
            <a:ext cx="4572635" cy="383540"/>
          </a:xfrm>
          <a:prstGeom prst="rect">
            <a:avLst/>
          </a:prstGeom>
          <a:noFill/>
        </p:spPr>
        <p:txBody>
          <a:bodyPr wrap="square" rtlCol="0" anchor="t">
            <a:spAutoFit/>
          </a:bodyPr>
          <a:lstStyle/>
          <a:p>
            <a:pPr algn="l"/>
            <a:r>
              <a:rPr lang="zh-CN" altLang="en-US" b="1" dirty="0">
                <a:solidFill>
                  <a:srgbClr val="C00000"/>
                </a:solidFill>
              </a:rPr>
              <a:t>认识过程是反映和创造的统一</a:t>
            </a:r>
            <a:endParaRPr lang="zh-CN" altLang="en-US" b="1" dirty="0">
              <a:solidFill>
                <a:srgbClr val="C00000"/>
              </a:solidFill>
            </a:endParaRPr>
          </a:p>
        </p:txBody>
      </p:sp>
      <p:sp>
        <p:nvSpPr>
          <p:cNvPr id="7" name="文本框 6"/>
          <p:cNvSpPr txBox="1"/>
          <p:nvPr/>
        </p:nvSpPr>
        <p:spPr>
          <a:xfrm>
            <a:off x="1266825" y="2137410"/>
            <a:ext cx="4105910" cy="521970"/>
          </a:xfrm>
          <a:prstGeom prst="rect">
            <a:avLst/>
          </a:prstGeom>
          <a:noFill/>
        </p:spPr>
        <p:txBody>
          <a:bodyPr wrap="none" rtlCol="0" anchor="t">
            <a:spAutoFit/>
          </a:bodyPr>
          <a:p>
            <a:r>
              <a:rPr lang="zh-CN" altLang="en-US" sz="2800" dirty="0" smtClean="0">
                <a:latin typeface="方正清刻本悦宋简体" panose="02000000000000000000" pitchFamily="2" charset="-122"/>
                <a:ea typeface="方正清刻本悦宋简体" panose="02000000000000000000" pitchFamily="2" charset="-122"/>
                <a:sym typeface="+mn-ea"/>
              </a:rPr>
              <a:t>旧唯物论的</a:t>
            </a:r>
            <a:r>
              <a:rPr lang="zh-CN" altLang="en-US" sz="2800" b="1" dirty="0" smtClean="0">
                <a:solidFill>
                  <a:srgbClr val="FF0000"/>
                </a:solidFill>
                <a:latin typeface="方正清刻本悦宋简体" panose="02000000000000000000" pitchFamily="2" charset="-122"/>
                <a:ea typeface="方正清刻本悦宋简体" panose="02000000000000000000" pitchFamily="2" charset="-122"/>
                <a:sym typeface="+mn-ea"/>
              </a:rPr>
              <a:t>机械的反映论</a:t>
            </a:r>
            <a:endParaRPr lang="zh-CN" altLang="en-US" sz="2800"/>
          </a:p>
        </p:txBody>
      </p:sp>
      <p:sp>
        <p:nvSpPr>
          <p:cNvPr id="8" name="文本框 7"/>
          <p:cNvSpPr txBox="1"/>
          <p:nvPr/>
        </p:nvSpPr>
        <p:spPr>
          <a:xfrm>
            <a:off x="6565265" y="2206625"/>
            <a:ext cx="3086100" cy="383540"/>
          </a:xfrm>
          <a:prstGeom prst="rect">
            <a:avLst/>
          </a:prstGeom>
          <a:noFill/>
        </p:spPr>
        <p:txBody>
          <a:bodyPr wrap="none" rtlCol="0" anchor="t">
            <a:spAutoFit/>
          </a:bodyPr>
          <a:p>
            <a:r>
              <a:rPr lang="zh-CN" altLang="en-US" sz="2800" dirty="0" smtClean="0">
                <a:latin typeface="方正清刻本悦宋简体" panose="02000000000000000000" pitchFamily="2" charset="-122"/>
                <a:ea typeface="方正清刻本悦宋简体" panose="02000000000000000000" pitchFamily="2" charset="-122"/>
                <a:sym typeface="+mn-ea"/>
              </a:rPr>
              <a:t>辩证唯物论的</a:t>
            </a:r>
            <a:r>
              <a:rPr lang="zh-CN" altLang="en-US" sz="2800" dirty="0" smtClean="0">
                <a:solidFill>
                  <a:srgbClr val="FF0000"/>
                </a:solidFill>
                <a:latin typeface="方正清刻本悦宋简体" panose="02000000000000000000" pitchFamily="2" charset="-122"/>
                <a:ea typeface="方正清刻本悦宋简体" panose="02000000000000000000" pitchFamily="2" charset="-122"/>
                <a:sym typeface="+mn-ea"/>
              </a:rPr>
              <a:t>能动的反映论</a:t>
            </a:r>
            <a:endParaRPr lang="zh-CN" altLang="en-US" sz="2800" dirty="0" smtClean="0">
              <a:solidFill>
                <a:srgbClr val="FF0000"/>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sz="2400" dirty="0"/>
              <a:t> </a:t>
            </a:r>
            <a:r>
              <a:rPr lang="en-US" altLang="en-US" sz="2400" dirty="0" smtClean="0"/>
              <a:t>##</a:t>
            </a:r>
            <a:r>
              <a:rPr lang="en-US" altLang="zh-CN" sz="2400" dirty="0" smtClean="0"/>
              <a:t>#</a:t>
            </a:r>
            <a:r>
              <a:rPr sz="2400" b="1" dirty="0" err="1" smtClean="0"/>
              <a:t>能动反映论</a:t>
            </a:r>
            <a:r>
              <a:rPr sz="2400" dirty="0" err="1" smtClean="0"/>
              <a:t>区别于机械反映论的根本标志是</a:t>
            </a:r>
            <a:r>
              <a:rPr sz="2400" dirty="0"/>
              <a:t>（ ）</a:t>
            </a:r>
            <a:br>
              <a:rPr lang="zh-CN" altLang="en-US" sz="2400" dirty="0" smtClean="0"/>
            </a:br>
            <a:r>
              <a:rPr sz="2400" dirty="0"/>
              <a:t>A 肯定思维能正确地反映存在</a:t>
            </a:r>
            <a:endParaRPr sz="2400" dirty="0"/>
          </a:p>
          <a:p>
            <a:r>
              <a:rPr sz="2400" dirty="0"/>
              <a:t>B 认为认识过程是纯粹的观念创造</a:t>
            </a:r>
            <a:endParaRPr sz="2400" dirty="0"/>
          </a:p>
          <a:p>
            <a:r>
              <a:rPr sz="2400" dirty="0"/>
              <a:t>C 肯定思维对存在的决定作用</a:t>
            </a:r>
            <a:endParaRPr sz="2400" dirty="0"/>
          </a:p>
          <a:p>
            <a:r>
              <a:rPr sz="2400" dirty="0"/>
              <a:t>D 认为认识过程是反映和创造的统一</a:t>
            </a:r>
            <a:endParaRPr sz="2400" dirty="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sz="2400" dirty="0"/>
              <a:t> </a:t>
            </a:r>
            <a:r>
              <a:rPr lang="en-US" altLang="en-US" sz="2400" dirty="0" smtClean="0"/>
              <a:t>##</a:t>
            </a:r>
            <a:r>
              <a:rPr lang="en-US" altLang="zh-CN" sz="2400" dirty="0" smtClean="0"/>
              <a:t>#</a:t>
            </a:r>
            <a:r>
              <a:rPr sz="2400" b="1" dirty="0" err="1" smtClean="0"/>
              <a:t>能动反映论</a:t>
            </a:r>
            <a:r>
              <a:rPr sz="2400" dirty="0" err="1" smtClean="0"/>
              <a:t>区别于机械反映论的根本标志是</a:t>
            </a:r>
            <a:r>
              <a:rPr sz="2400" dirty="0"/>
              <a:t>（ </a:t>
            </a:r>
            <a:r>
              <a:rPr lang="en-US" altLang="en-US" sz="2400" b="1" dirty="0">
                <a:solidFill>
                  <a:srgbClr val="FF0000"/>
                </a:solidFill>
              </a:rPr>
              <a:t>D</a:t>
            </a:r>
            <a:r>
              <a:rPr sz="2400" dirty="0"/>
              <a:t>）</a:t>
            </a:r>
            <a:br>
              <a:rPr lang="zh-CN" altLang="en-US" sz="2400" dirty="0" smtClean="0"/>
            </a:br>
            <a:r>
              <a:rPr sz="2400" dirty="0"/>
              <a:t>A 肯定思维能正确地反映存在</a:t>
            </a:r>
            <a:endParaRPr sz="2400" dirty="0"/>
          </a:p>
          <a:p>
            <a:r>
              <a:rPr sz="2400" dirty="0"/>
              <a:t>B 认为认识过程是纯粹的观念创造</a:t>
            </a:r>
            <a:endParaRPr sz="2400" dirty="0"/>
          </a:p>
          <a:p>
            <a:r>
              <a:rPr sz="2400" dirty="0"/>
              <a:t>C 肯定思维对存在的决定作用</a:t>
            </a:r>
            <a:endParaRPr sz="2400" dirty="0"/>
          </a:p>
          <a:p>
            <a:r>
              <a:rPr sz="2400" b="1" dirty="0">
                <a:solidFill>
                  <a:srgbClr val="FF0000"/>
                </a:solidFill>
              </a:rPr>
              <a:t>D 认为认识过程是反映和创造的统一</a:t>
            </a:r>
            <a:endParaRPr sz="2400" b="1" dirty="0">
              <a:solidFill>
                <a:srgbClr val="FF0000"/>
              </a:solidFill>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标题 1"/>
          <p:cNvSpPr>
            <a:spLocks noGrp="1"/>
          </p:cNvSpPr>
          <p:nvPr>
            <p:ph type="title"/>
          </p:nvPr>
        </p:nvSpPr>
        <p:spPr>
          <a:xfrm>
            <a:off x="1231265" y="516255"/>
            <a:ext cx="9730105" cy="722630"/>
          </a:xfrm>
        </p:spPr>
        <p:txBody>
          <a:bodyPr/>
          <a:lstStyle/>
          <a:p>
            <a:r>
              <a:rPr lang="zh-CN" altLang="en-US"/>
              <a:t>纪律说明</a:t>
            </a:r>
            <a:endParaRPr lang="zh-CN" altLang="en-US"/>
          </a:p>
        </p:txBody>
      </p:sp>
      <p:sp>
        <p:nvSpPr>
          <p:cNvPr id="2" name="矩形 0"/>
          <p:cNvSpPr/>
          <p:nvPr/>
        </p:nvSpPr>
        <p:spPr>
          <a:xfrm>
            <a:off x="-1270" y="3834130"/>
            <a:ext cx="2432050" cy="30746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48597" name="内容占位符 2"/>
          <p:cNvSpPr>
            <a:spLocks noGrp="1"/>
          </p:cNvSpPr>
          <p:nvPr>
            <p:ph idx="4294967295"/>
          </p:nvPr>
        </p:nvSpPr>
        <p:spPr>
          <a:xfrm>
            <a:off x="669925" y="1564640"/>
            <a:ext cx="11296015" cy="4351655"/>
          </a:xfrm>
        </p:spPr>
        <p:txBody>
          <a:bodyPr/>
          <a:lstStyle/>
          <a:p>
            <a:pPr marL="342900" indent="-342900">
              <a:lnSpc>
                <a:spcPct val="125000"/>
              </a:lnSpc>
              <a:spcAft>
                <a:spcPts val="0"/>
              </a:spcAft>
              <a:buFont typeface="Wingdings" panose="05000000000000000000" charset="0"/>
              <a:buChar char=""/>
            </a:pPr>
            <a:r>
              <a:rPr lang="zh-CN" altLang="en-US" sz="2400">
                <a:latin typeface="华文中宋" panose="02010600040101010101" charset="-122"/>
                <a:ea typeface="华文中宋" panose="02010600040101010101" charset="-122"/>
                <a:sym typeface="+mn-ea"/>
              </a:rPr>
              <a:t>按时上课，必须听完整堂课，中途不得无故退出。</a:t>
            </a:r>
            <a:endParaRPr lang="zh-CN" altLang="en-US" sz="240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b="1">
                <a:solidFill>
                  <a:srgbClr val="FF0000"/>
                </a:solidFill>
                <a:latin typeface="华文中宋" panose="02010600040101010101" charset="-122"/>
                <a:ea typeface="华文中宋" panose="02010600040101010101" charset="-122"/>
                <a:sym typeface="+mn-ea"/>
              </a:rPr>
              <a:t>随堂考、作业和刷题链接必须做，巩固当天所学知识。</a:t>
            </a:r>
            <a:endParaRPr lang="zh-CN" altLang="en-US" sz="2400" b="1">
              <a:solidFill>
                <a:schemeClr val="tx1"/>
              </a:solidFill>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a:latin typeface="华文中宋" panose="02010600040101010101" charset="-122"/>
                <a:ea typeface="华文中宋" panose="02010600040101010101" charset="-122"/>
                <a:sym typeface="+mn-ea"/>
              </a:rPr>
              <a:t>上课不要提与课程无关的问题。</a:t>
            </a:r>
            <a:endParaRPr lang="zh-CN" altLang="en-US" sz="240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a:latin typeface="华文中宋" panose="02010600040101010101" charset="-122"/>
                <a:ea typeface="华文中宋" panose="02010600040101010101" charset="-122"/>
                <a:sym typeface="+mn-ea"/>
              </a:rPr>
              <a:t>大家可以帮助回答其他同学的问题，并维护课堂纪律。</a:t>
            </a:r>
            <a:endParaRPr lang="zh-CN" altLang="en-US" sz="240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en-US" altLang="zh-CN" sz="2400">
                <a:latin typeface="华文中宋" panose="02010600040101010101" charset="-122"/>
                <a:ea typeface="华文中宋" panose="02010600040101010101" charset="-122"/>
                <a:sym typeface="+mn-ea"/>
              </a:rPr>
              <a:t>APP</a:t>
            </a:r>
            <a:r>
              <a:rPr lang="zh-CN" altLang="en-US" sz="2400">
                <a:latin typeface="华文中宋" panose="02010600040101010101" charset="-122"/>
                <a:ea typeface="华文中宋" panose="02010600040101010101" charset="-122"/>
                <a:sym typeface="+mn-ea"/>
              </a:rPr>
              <a:t>群会给大家答疑</a:t>
            </a:r>
            <a:endParaRPr lang="zh-CN" altLang="en-US" sz="240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a:latin typeface="华文中宋" panose="02010600040101010101" charset="-122"/>
                <a:ea typeface="华文中宋" panose="02010600040101010101" charset="-122"/>
                <a:sym typeface="+mn-ea"/>
              </a:rPr>
              <a:t>第八次课结束后</a:t>
            </a:r>
            <a:r>
              <a:rPr lang="en-US" altLang="zh-CN" sz="2400">
                <a:latin typeface="华文中宋" panose="02010600040101010101" charset="-122"/>
                <a:ea typeface="华文中宋" panose="02010600040101010101" charset="-122"/>
                <a:sym typeface="+mn-ea"/>
              </a:rPr>
              <a:t>48</a:t>
            </a:r>
            <a:r>
              <a:rPr lang="zh-CN" altLang="zh-CN" sz="2400">
                <a:latin typeface="华文中宋" panose="02010600040101010101" charset="-122"/>
                <a:ea typeface="华文中宋" panose="02010600040101010101" charset="-122"/>
                <a:sym typeface="+mn-ea"/>
              </a:rPr>
              <a:t>小时内</a:t>
            </a:r>
            <a:r>
              <a:rPr lang="zh-CN" altLang="en-US" sz="2400">
                <a:latin typeface="华文中宋" panose="02010600040101010101" charset="-122"/>
                <a:ea typeface="华文中宋" panose="02010600040101010101" charset="-122"/>
                <a:sym typeface="+mn-ea"/>
              </a:rPr>
              <a:t>，会有</a:t>
            </a:r>
            <a:r>
              <a:rPr lang="zh-CN" altLang="en-US" sz="2400" b="1">
                <a:solidFill>
                  <a:srgbClr val="FF0000"/>
                </a:solidFill>
                <a:latin typeface="华文中宋" panose="02010600040101010101" charset="-122"/>
                <a:ea typeface="华文中宋" panose="02010600040101010101" charset="-122"/>
                <a:sym typeface="+mn-ea"/>
              </a:rPr>
              <a:t>模拟考试</a:t>
            </a:r>
            <a:r>
              <a:rPr lang="zh-CN" altLang="en-US" sz="2400">
                <a:latin typeface="华文中宋" panose="02010600040101010101" charset="-122"/>
                <a:ea typeface="华文中宋" panose="02010600040101010101" charset="-122"/>
                <a:sym typeface="+mn-ea"/>
              </a:rPr>
              <a:t>，一定要进行自我检测，查漏补缺。</a:t>
            </a:r>
            <a:endParaRPr lang="zh-CN" altLang="en-US" sz="2400">
              <a:latin typeface="华文中宋" panose="02010600040101010101" charset="-122"/>
              <a:ea typeface="华文中宋" panose="02010600040101010101" charset="-122"/>
              <a:sym typeface="+mn-ea"/>
            </a:endParaRPr>
          </a:p>
          <a:p>
            <a:endParaRPr lang="zh-CN" altLang="en-US" sz="240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0" y="6164969"/>
            <a:ext cx="12188156" cy="69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2">
            <a:biLevel thresh="75000"/>
            <a:extLst>
              <a:ext uri="{BEBA8EAE-BF5A-486C-A8C5-ECC9F3942E4B}">
                <a14:imgProps xmlns:a14="http://schemas.microsoft.com/office/drawing/2010/main">
                  <a14:imgLayer r:embed="rId3">
                    <a14:imgEffect>
                      <a14:saturation sat="4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3343" y="189412"/>
            <a:ext cx="12243861" cy="6213092"/>
          </a:xfrm>
          <a:prstGeom prst="rect">
            <a:avLst/>
          </a:prstGeom>
        </p:spPr>
      </p:pic>
      <p:sp>
        <p:nvSpPr>
          <p:cNvPr id="7" name="五角星 6"/>
          <p:cNvSpPr/>
          <p:nvPr/>
        </p:nvSpPr>
        <p:spPr>
          <a:xfrm>
            <a:off x="4073830" y="788491"/>
            <a:ext cx="503963" cy="480303"/>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6384150" y="477378"/>
            <a:ext cx="359973" cy="359973"/>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p:cNvSpPr/>
          <p:nvPr/>
        </p:nvSpPr>
        <p:spPr>
          <a:xfrm>
            <a:off x="4203056" y="3861140"/>
            <a:ext cx="503963" cy="480303"/>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角星 9"/>
          <p:cNvSpPr/>
          <p:nvPr/>
        </p:nvSpPr>
        <p:spPr>
          <a:xfrm>
            <a:off x="4152302" y="2277257"/>
            <a:ext cx="503963" cy="480303"/>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角星 11"/>
          <p:cNvSpPr/>
          <p:nvPr/>
        </p:nvSpPr>
        <p:spPr>
          <a:xfrm>
            <a:off x="6384150" y="837364"/>
            <a:ext cx="359973" cy="359973"/>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角星 12"/>
          <p:cNvSpPr/>
          <p:nvPr/>
        </p:nvSpPr>
        <p:spPr>
          <a:xfrm>
            <a:off x="6878746" y="1677267"/>
            <a:ext cx="359973" cy="359973"/>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角星 13"/>
          <p:cNvSpPr/>
          <p:nvPr/>
        </p:nvSpPr>
        <p:spPr>
          <a:xfrm>
            <a:off x="6816105" y="2565236"/>
            <a:ext cx="359973" cy="359973"/>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340223" y="1621629"/>
            <a:ext cx="7850014" cy="15611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5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左大括号 1"/>
          <p:cNvSpPr/>
          <p:nvPr/>
        </p:nvSpPr>
        <p:spPr>
          <a:xfrm rot="16200000">
            <a:off x="2791318" y="-583457"/>
            <a:ext cx="575748" cy="4856092"/>
          </a:xfrm>
          <a:prstGeom prst="lef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圆角矩形 2"/>
          <p:cNvSpPr/>
          <p:nvPr/>
        </p:nvSpPr>
        <p:spPr>
          <a:xfrm>
            <a:off x="853325" y="1124744"/>
            <a:ext cx="1060723" cy="43228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感觉</a:t>
            </a:r>
            <a:endParaRPr lang="zh-CN" altLang="en-US" sz="2400">
              <a:latin typeface="微软雅黑" panose="020B0503020204020204" pitchFamily="34" charset="-122"/>
              <a:ea typeface="微软雅黑" panose="020B0503020204020204" pitchFamily="34" charset="-122"/>
            </a:endParaRPr>
          </a:p>
        </p:txBody>
      </p:sp>
      <p:sp>
        <p:nvSpPr>
          <p:cNvPr id="4" name="圆角矩形 3"/>
          <p:cNvSpPr/>
          <p:nvPr/>
        </p:nvSpPr>
        <p:spPr>
          <a:xfrm>
            <a:off x="2548831" y="1124744"/>
            <a:ext cx="1060723" cy="43228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知觉</a:t>
            </a:r>
            <a:endParaRPr lang="zh-CN" altLang="en-US" sz="2400">
              <a:latin typeface="微软雅黑" panose="020B0503020204020204" pitchFamily="34" charset="-122"/>
              <a:ea typeface="微软雅黑" panose="020B0503020204020204" pitchFamily="34" charset="-122"/>
            </a:endParaRPr>
          </a:p>
        </p:txBody>
      </p:sp>
      <p:sp>
        <p:nvSpPr>
          <p:cNvPr id="5" name="圆角矩形 4"/>
          <p:cNvSpPr/>
          <p:nvPr/>
        </p:nvSpPr>
        <p:spPr>
          <a:xfrm>
            <a:off x="4269729" y="1124744"/>
            <a:ext cx="1060723" cy="43228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表象</a:t>
            </a:r>
            <a:endParaRPr lang="zh-CN" altLang="en-US" sz="2400">
              <a:latin typeface="微软雅黑" panose="020B0503020204020204" pitchFamily="34" charset="-122"/>
              <a:ea typeface="微软雅黑" panose="020B0503020204020204" pitchFamily="34" charset="-122"/>
            </a:endParaRPr>
          </a:p>
        </p:txBody>
      </p:sp>
      <p:sp>
        <p:nvSpPr>
          <p:cNvPr id="6" name="圆角矩形 5"/>
          <p:cNvSpPr/>
          <p:nvPr/>
        </p:nvSpPr>
        <p:spPr>
          <a:xfrm>
            <a:off x="6823462" y="1124744"/>
            <a:ext cx="1060723" cy="432287"/>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概念</a:t>
            </a:r>
            <a:endParaRPr lang="zh-CN" altLang="en-US" sz="2400">
              <a:latin typeface="微软雅黑" panose="020B0503020204020204" pitchFamily="34" charset="-122"/>
              <a:ea typeface="微软雅黑" panose="020B0503020204020204" pitchFamily="34" charset="-122"/>
            </a:endParaRPr>
          </a:p>
        </p:txBody>
      </p:sp>
      <p:sp>
        <p:nvSpPr>
          <p:cNvPr id="7" name="圆角矩形 6"/>
          <p:cNvSpPr/>
          <p:nvPr/>
        </p:nvSpPr>
        <p:spPr>
          <a:xfrm>
            <a:off x="8518968" y="1124744"/>
            <a:ext cx="1060723" cy="432287"/>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判断</a:t>
            </a:r>
            <a:endParaRPr lang="zh-CN" altLang="en-US" sz="2400">
              <a:latin typeface="微软雅黑" panose="020B0503020204020204" pitchFamily="34" charset="-122"/>
              <a:ea typeface="微软雅黑" panose="020B0503020204020204" pitchFamily="34" charset="-122"/>
            </a:endParaRPr>
          </a:p>
        </p:txBody>
      </p:sp>
      <p:sp>
        <p:nvSpPr>
          <p:cNvPr id="8" name="圆角矩形 7"/>
          <p:cNvSpPr/>
          <p:nvPr/>
        </p:nvSpPr>
        <p:spPr>
          <a:xfrm>
            <a:off x="10239865" y="1124744"/>
            <a:ext cx="1060723" cy="432287"/>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rPr>
              <a:t>推理</a:t>
            </a:r>
            <a:endParaRPr lang="zh-CN" altLang="en-US" sz="2400">
              <a:latin typeface="微软雅黑" panose="020B0503020204020204" pitchFamily="34" charset="-122"/>
              <a:ea typeface="微软雅黑" panose="020B0503020204020204" pitchFamily="34" charset="-122"/>
            </a:endParaRPr>
          </a:p>
        </p:txBody>
      </p:sp>
      <p:sp>
        <p:nvSpPr>
          <p:cNvPr id="9" name="左大括号 8"/>
          <p:cNvSpPr/>
          <p:nvPr/>
        </p:nvSpPr>
        <p:spPr>
          <a:xfrm rot="16200000">
            <a:off x="8760820" y="-583457"/>
            <a:ext cx="575748" cy="4856092"/>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圆角矩形 9"/>
          <p:cNvSpPr/>
          <p:nvPr/>
        </p:nvSpPr>
        <p:spPr>
          <a:xfrm>
            <a:off x="1070421" y="2239424"/>
            <a:ext cx="4017543" cy="43228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buNone/>
            </a:pPr>
            <a:r>
              <a:rPr lang="zh-CN" altLang="en-US" sz="2400">
                <a:latin typeface="微软雅黑" panose="020B0503020204020204" pitchFamily="34" charset="-122"/>
                <a:ea typeface="微软雅黑" panose="020B0503020204020204" pitchFamily="34" charset="-122"/>
                <a:sym typeface="+mn-ea"/>
              </a:rPr>
              <a:t>表面的，个别的，不深刻的</a:t>
            </a:r>
            <a:endParaRPr lang="zh-CN" altLang="en-US" sz="2400">
              <a:latin typeface="微软雅黑" panose="020B0503020204020204" pitchFamily="34" charset="-122"/>
              <a:ea typeface="微软雅黑" panose="020B0503020204020204" pitchFamily="34" charset="-122"/>
            </a:endParaRPr>
          </a:p>
        </p:txBody>
      </p:sp>
      <p:sp>
        <p:nvSpPr>
          <p:cNvPr id="11" name="圆角矩形 10"/>
          <p:cNvSpPr/>
          <p:nvPr/>
        </p:nvSpPr>
        <p:spPr>
          <a:xfrm>
            <a:off x="6945340" y="2239424"/>
            <a:ext cx="4207343" cy="432287"/>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微软雅黑" panose="020B0503020204020204" pitchFamily="34" charset="-122"/>
                <a:ea typeface="微软雅黑" panose="020B0503020204020204" pitchFamily="34" charset="-122"/>
                <a:sym typeface="+mn-ea"/>
              </a:rPr>
              <a:t>实质的，共性的，深刻的</a:t>
            </a:r>
            <a:endParaRPr lang="zh-CN" altLang="en-US" sz="2400">
              <a:latin typeface="微软雅黑" panose="020B0503020204020204" pitchFamily="34" charset="-122"/>
              <a:ea typeface="微软雅黑" panose="020B0503020204020204" pitchFamily="34" charset="-122"/>
            </a:endParaRPr>
          </a:p>
        </p:txBody>
      </p:sp>
      <p:sp>
        <p:nvSpPr>
          <p:cNvPr id="12" name="文本框 20"/>
          <p:cNvSpPr txBox="1"/>
          <p:nvPr/>
        </p:nvSpPr>
        <p:spPr>
          <a:xfrm>
            <a:off x="5366635" y="2558720"/>
            <a:ext cx="1254332" cy="398780"/>
          </a:xfrm>
          <a:prstGeom prst="rect">
            <a:avLst/>
          </a:prstGeom>
          <a:noFill/>
        </p:spPr>
        <p:txBody>
          <a:bodyPr wrap="square" rtlCol="0">
            <a:spAutoFit/>
          </a:bodyPr>
          <a:lstStyle/>
          <a:p>
            <a:r>
              <a:rPr lang="en-US" altLang="zh-CN" sz="2000" b="1">
                <a:solidFill>
                  <a:srgbClr val="FF0000"/>
                </a:solidFill>
                <a:latin typeface="微软雅黑" panose="020B0503020204020204" pitchFamily="34" charset="-122"/>
                <a:ea typeface="微软雅黑" panose="020B0503020204020204" pitchFamily="34" charset="-122"/>
              </a:rPr>
              <a:t>   </a:t>
            </a:r>
            <a:r>
              <a:rPr lang="zh-CN" altLang="en-US" sz="2000" b="1">
                <a:solidFill>
                  <a:srgbClr val="FF0000"/>
                </a:solidFill>
                <a:latin typeface="微软雅黑" panose="020B0503020204020204" pitchFamily="34" charset="-122"/>
                <a:ea typeface="微软雅黑" panose="020B0503020204020204" pitchFamily="34" charset="-122"/>
              </a:rPr>
              <a:t>选择题</a:t>
            </a:r>
            <a:endParaRPr lang="zh-CN" altLang="en-US" sz="20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3322955"/>
          </a:xfrm>
          <a:prstGeom prst="rect">
            <a:avLst/>
          </a:prstGeom>
          <a:noFill/>
        </p:spPr>
        <p:txBody>
          <a:bodyPr wrap="square" rtlCol="0">
            <a:spAutoFit/>
          </a:bodyPr>
          <a:lstStyle/>
          <a:p>
            <a:pPr fontAlgn="auto">
              <a:lnSpc>
                <a:spcPct val="150000"/>
              </a:lnSpc>
            </a:pPr>
            <a:r>
              <a:rPr lang="en-US" sz="2800" dirty="0" smtClean="0">
                <a:latin typeface="微软雅黑" panose="020B0503020204020204" pitchFamily="34" charset="-122"/>
                <a:ea typeface="微软雅黑" panose="020B0503020204020204" pitchFamily="34" charset="-122"/>
              </a:rPr>
              <a:t>###</a:t>
            </a:r>
            <a:r>
              <a:rPr sz="2800" dirty="0" err="1" smtClean="0">
                <a:latin typeface="微软雅黑" panose="020B0503020204020204" pitchFamily="34" charset="-122"/>
                <a:ea typeface="微软雅黑" panose="020B0503020204020204" pitchFamily="34" charset="-122"/>
              </a:rPr>
              <a:t>理性认识的三种形式是</a:t>
            </a:r>
            <a:r>
              <a:rPr lang="zh-CN" sz="2800" dirty="0">
                <a:latin typeface="微软雅黑" panose="020B0503020204020204" pitchFamily="34" charset="-122"/>
                <a:ea typeface="微软雅黑" panose="020B0503020204020204" pitchFamily="34" charset="-122"/>
              </a:rPr>
              <a:t>（  ）</a:t>
            </a:r>
            <a:endParaRPr lang="zh-CN" sz="2800" dirty="0">
              <a:latin typeface="微软雅黑" panose="020B0503020204020204" pitchFamily="34" charset="-122"/>
              <a:ea typeface="微软雅黑" panose="020B0503020204020204" pitchFamily="34" charset="-122"/>
            </a:endParaRPr>
          </a:p>
          <a:p>
            <a:pPr fontAlgn="auto">
              <a:lnSpc>
                <a:spcPct val="150000"/>
              </a:lnSpc>
            </a:pPr>
            <a:r>
              <a:rPr sz="2800" dirty="0" err="1">
                <a:latin typeface="微软雅黑" panose="020B0503020204020204" pitchFamily="34" charset="-122"/>
                <a:ea typeface="微软雅黑" panose="020B0503020204020204" pitchFamily="34" charset="-122"/>
              </a:rPr>
              <a:t>A.概念、判断、推理</a:t>
            </a:r>
            <a:endParaRPr sz="2800" dirty="0">
              <a:latin typeface="微软雅黑" panose="020B0503020204020204" pitchFamily="34" charset="-122"/>
              <a:ea typeface="微软雅黑" panose="020B0503020204020204" pitchFamily="34" charset="-122"/>
            </a:endParaRPr>
          </a:p>
          <a:p>
            <a:pPr fontAlgn="auto">
              <a:lnSpc>
                <a:spcPct val="150000"/>
              </a:lnSpc>
            </a:pPr>
            <a:r>
              <a:rPr sz="2800" dirty="0" err="1">
                <a:latin typeface="微软雅黑" panose="020B0503020204020204" pitchFamily="34" charset="-122"/>
                <a:ea typeface="微软雅黑" panose="020B0503020204020204" pitchFamily="34" charset="-122"/>
              </a:rPr>
              <a:t>B.感觉、知觉、表象</a:t>
            </a:r>
            <a:endParaRPr sz="2800" dirty="0">
              <a:latin typeface="微软雅黑" panose="020B0503020204020204" pitchFamily="34" charset="-122"/>
              <a:ea typeface="微软雅黑" panose="020B0503020204020204" pitchFamily="34" charset="-122"/>
            </a:endParaRPr>
          </a:p>
          <a:p>
            <a:pPr fontAlgn="auto">
              <a:lnSpc>
                <a:spcPct val="150000"/>
              </a:lnSpc>
            </a:pPr>
            <a:r>
              <a:rPr sz="2800" dirty="0" err="1">
                <a:latin typeface="微软雅黑" panose="020B0503020204020204" pitchFamily="34" charset="-122"/>
                <a:ea typeface="微软雅黑" panose="020B0503020204020204" pitchFamily="34" charset="-122"/>
              </a:rPr>
              <a:t>C.抽象、具体、再抽象</a:t>
            </a:r>
            <a:endParaRPr sz="2800" dirty="0">
              <a:latin typeface="微软雅黑" panose="020B0503020204020204" pitchFamily="34" charset="-122"/>
              <a:ea typeface="微软雅黑" panose="020B0503020204020204" pitchFamily="34" charset="-122"/>
            </a:endParaRPr>
          </a:p>
          <a:p>
            <a:pPr fontAlgn="auto">
              <a:lnSpc>
                <a:spcPct val="150000"/>
              </a:lnSpc>
            </a:pPr>
            <a:r>
              <a:rPr sz="2800" dirty="0" err="1">
                <a:latin typeface="微软雅黑" panose="020B0503020204020204" pitchFamily="34" charset="-122"/>
                <a:ea typeface="微软雅黑" panose="020B0503020204020204" pitchFamily="34" charset="-122"/>
              </a:rPr>
              <a:t>D.分析、归纳、综合</a:t>
            </a:r>
            <a:endParaRPr sz="28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245360"/>
          </a:xfrm>
          <a:prstGeom prst="rect">
            <a:avLst/>
          </a:prstGeom>
          <a:noFill/>
        </p:spPr>
        <p:txBody>
          <a:bodyPr wrap="square" rtlCol="0">
            <a:spAutoFit/>
          </a:bodyPr>
          <a:lstStyle/>
          <a:p>
            <a:r>
              <a:rPr lang="en-US" sz="2800" dirty="0" smtClean="0">
                <a:latin typeface="微软雅黑" panose="020B0503020204020204" pitchFamily="34" charset="-122"/>
                <a:ea typeface="微软雅黑" panose="020B0503020204020204" pitchFamily="34" charset="-122"/>
              </a:rPr>
              <a:t>###</a:t>
            </a:r>
            <a:r>
              <a:rPr sz="2800" dirty="0" err="1" smtClean="0">
                <a:latin typeface="微软雅黑" panose="020B0503020204020204" pitchFamily="34" charset="-122"/>
                <a:ea typeface="微软雅黑" panose="020B0503020204020204" pitchFamily="34" charset="-122"/>
              </a:rPr>
              <a:t>理性认识的三种形式是</a:t>
            </a:r>
            <a:r>
              <a:rPr lang="zh-CN" sz="2800" dirty="0">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A</a:t>
            </a:r>
            <a:r>
              <a:rPr lang="zh-CN" sz="2800" b="1" dirty="0">
                <a:solidFill>
                  <a:srgbClr val="FF0000"/>
                </a:solidFill>
                <a:latin typeface="微软雅黑" panose="020B0503020204020204" pitchFamily="34" charset="-122"/>
                <a:ea typeface="微软雅黑" panose="020B0503020204020204" pitchFamily="34" charset="-122"/>
              </a:rPr>
              <a:t> </a:t>
            </a:r>
            <a:r>
              <a:rPr lang="zh-CN" sz="2800" dirty="0">
                <a:latin typeface="微软雅黑" panose="020B0503020204020204" pitchFamily="34" charset="-122"/>
                <a:ea typeface="微软雅黑" panose="020B0503020204020204" pitchFamily="34" charset="-122"/>
              </a:rPr>
              <a:t>）</a:t>
            </a:r>
            <a:endParaRPr lang="zh-CN" sz="2800" dirty="0">
              <a:latin typeface="微软雅黑" panose="020B0503020204020204" pitchFamily="34" charset="-122"/>
              <a:ea typeface="微软雅黑" panose="020B0503020204020204" pitchFamily="34" charset="-122"/>
            </a:endParaRPr>
          </a:p>
          <a:p>
            <a:r>
              <a:rPr sz="2800" b="1" dirty="0" err="1">
                <a:solidFill>
                  <a:srgbClr val="FF0000"/>
                </a:solidFill>
                <a:latin typeface="微软雅黑" panose="020B0503020204020204" pitchFamily="34" charset="-122"/>
                <a:ea typeface="微软雅黑" panose="020B0503020204020204" pitchFamily="34" charset="-122"/>
              </a:rPr>
              <a:t>A.概念、判断、推理</a:t>
            </a:r>
            <a:endParaRPr sz="2800" b="1" dirty="0">
              <a:solidFill>
                <a:srgbClr val="FF0000"/>
              </a:solidFill>
              <a:latin typeface="微软雅黑" panose="020B0503020204020204" pitchFamily="34" charset="-122"/>
              <a:ea typeface="微软雅黑" panose="020B0503020204020204" pitchFamily="34" charset="-122"/>
            </a:endParaRPr>
          </a:p>
          <a:p>
            <a:r>
              <a:rPr sz="2800" dirty="0" err="1">
                <a:latin typeface="微软雅黑" panose="020B0503020204020204" pitchFamily="34" charset="-122"/>
                <a:ea typeface="微软雅黑" panose="020B0503020204020204" pitchFamily="34" charset="-122"/>
              </a:rPr>
              <a:t>B.感觉、知觉、表象</a:t>
            </a:r>
            <a:endParaRPr sz="2800" dirty="0">
              <a:latin typeface="微软雅黑" panose="020B0503020204020204" pitchFamily="34" charset="-122"/>
              <a:ea typeface="微软雅黑" panose="020B0503020204020204" pitchFamily="34" charset="-122"/>
            </a:endParaRPr>
          </a:p>
          <a:p>
            <a:r>
              <a:rPr sz="2800" dirty="0" err="1">
                <a:latin typeface="微软雅黑" panose="020B0503020204020204" pitchFamily="34" charset="-122"/>
                <a:ea typeface="微软雅黑" panose="020B0503020204020204" pitchFamily="34" charset="-122"/>
              </a:rPr>
              <a:t>C.抽象、具体、再抽象</a:t>
            </a:r>
            <a:endParaRPr sz="2800" dirty="0">
              <a:latin typeface="微软雅黑" panose="020B0503020204020204" pitchFamily="34" charset="-122"/>
              <a:ea typeface="微软雅黑" panose="020B0503020204020204" pitchFamily="34" charset="-122"/>
            </a:endParaRPr>
          </a:p>
          <a:p>
            <a:r>
              <a:rPr sz="2800" dirty="0" err="1">
                <a:latin typeface="微软雅黑" panose="020B0503020204020204" pitchFamily="34" charset="-122"/>
                <a:ea typeface="微软雅黑" panose="020B0503020204020204" pitchFamily="34" charset="-122"/>
              </a:rPr>
              <a:t>D.分析、归纳、综合</a:t>
            </a:r>
            <a:endParaRPr sz="28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861310"/>
          </a:xfrm>
          <a:prstGeom prst="rect">
            <a:avLst/>
          </a:prstGeom>
          <a:noFill/>
        </p:spPr>
        <p:txBody>
          <a:bodyPr wrap="square" rtlCol="0">
            <a:spAutoFit/>
          </a:bodyPr>
          <a:lstStyle/>
          <a:p>
            <a:pPr fontAlgn="auto">
              <a:lnSpc>
                <a:spcPct val="150000"/>
              </a:lnSpc>
            </a:pPr>
            <a:r>
              <a:rPr 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sz="2400" dirty="0" err="1" smtClean="0">
                <a:latin typeface="微软雅黑" panose="020B0503020204020204" pitchFamily="34" charset="-122"/>
                <a:ea typeface="微软雅黑" panose="020B0503020204020204" pitchFamily="34" charset="-122"/>
              </a:rPr>
              <a:t>感性认识和理性认识的区别在于</a:t>
            </a:r>
            <a:r>
              <a:rPr sz="2400" dirty="0" smtClean="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A.前者源于书本，后者源于实践</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B.前者是可靠的，后者是不可靠的</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C.前者反映事物的现象，后者反映事物的本质</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D.前者来源于直接经验，后者来源于间接经验</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861310"/>
          </a:xfrm>
          <a:prstGeom prst="rect">
            <a:avLst/>
          </a:prstGeom>
          <a:noFill/>
        </p:spPr>
        <p:txBody>
          <a:bodyPr wrap="square" rtlCol="0">
            <a:spAutoFit/>
          </a:bodyPr>
          <a:lstStyle/>
          <a:p>
            <a:pPr fontAlgn="auto">
              <a:lnSpc>
                <a:spcPct val="150000"/>
              </a:lnSpc>
            </a:pPr>
            <a:r>
              <a:rPr 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sz="2400" dirty="0" err="1" smtClean="0">
                <a:latin typeface="微软雅黑" panose="020B0503020204020204" pitchFamily="34" charset="-122"/>
                <a:ea typeface="微软雅黑" panose="020B0503020204020204" pitchFamily="34" charset="-122"/>
              </a:rPr>
              <a:t>感性认识和理性认识的区别在于</a:t>
            </a:r>
            <a:r>
              <a:rPr sz="2400" dirty="0" smtClean="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 </a:t>
            </a:r>
            <a:r>
              <a:rPr lang="en-US" altLang="zh-CN" sz="2400" dirty="0" smtClean="0">
                <a:solidFill>
                  <a:srgbClr val="C00000"/>
                </a:solidFill>
                <a:latin typeface="微软雅黑" panose="020B0503020204020204" pitchFamily="34" charset="-122"/>
                <a:ea typeface="微软雅黑" panose="020B0503020204020204" pitchFamily="34" charset="-122"/>
              </a:rPr>
              <a:t>C</a:t>
            </a:r>
            <a:r>
              <a:rPr lang="zh-CN" sz="2400" dirty="0" smtClean="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A.前者源于书本，后者源于实践</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B.前者是可靠的，后者是不可靠的</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b="1" dirty="0" err="1">
                <a:solidFill>
                  <a:srgbClr val="C00000"/>
                </a:solidFill>
                <a:latin typeface="微软雅黑" panose="020B0503020204020204" pitchFamily="34" charset="-122"/>
                <a:ea typeface="微软雅黑" panose="020B0503020204020204" pitchFamily="34" charset="-122"/>
              </a:rPr>
              <a:t>C.前者反映事物的现象，后者反映事物的本质</a:t>
            </a:r>
            <a:r>
              <a:rPr sz="2400" b="1" dirty="0">
                <a:solidFill>
                  <a:srgbClr val="C00000"/>
                </a:solidFill>
                <a:latin typeface="微软雅黑" panose="020B0503020204020204" pitchFamily="34" charset="-122"/>
                <a:ea typeface="微软雅黑" panose="020B0503020204020204" pitchFamily="34" charset="-122"/>
              </a:rPr>
              <a:t> </a:t>
            </a:r>
            <a:r>
              <a:rPr sz="2400" dirty="0">
                <a:solidFill>
                  <a:srgbClr val="C00000"/>
                </a:solidFill>
                <a:latin typeface="微软雅黑" panose="020B0503020204020204" pitchFamily="34" charset="-122"/>
                <a:ea typeface="微软雅黑" panose="020B0503020204020204" pitchFamily="34" charset="-122"/>
              </a:rPr>
              <a:t> </a:t>
            </a:r>
            <a:endParaRPr sz="2400" dirty="0">
              <a:solidFill>
                <a:srgbClr val="C00000"/>
              </a:solidFill>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D.前者来源于直接经验，后者来源于间接经验</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290" y="2060943"/>
            <a:ext cx="10653824" cy="525780"/>
          </a:xfrm>
          <a:prstGeom prst="rect">
            <a:avLst/>
          </a:prstGeom>
          <a:noFill/>
        </p:spPr>
        <p:txBody>
          <a:bodyPr wrap="square" lIns="87901" tIns="43949" rIns="87901" bIns="43949" rtlCol="0">
            <a:spAutoFit/>
          </a:bodyPr>
          <a:lstStyle/>
          <a:p>
            <a:pPr>
              <a:lnSpc>
                <a:spcPct val="150000"/>
              </a:lnSpc>
            </a:pPr>
            <a:endParaRPr lang="en-US" altLang="zh-CN"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3997" y="1189909"/>
            <a:ext cx="7703429" cy="641350"/>
          </a:xfrm>
          <a:prstGeom prst="rect">
            <a:avLst/>
          </a:prstGeom>
          <a:noFill/>
        </p:spPr>
        <p:txBody>
          <a:bodyPr wrap="square" lIns="87903" tIns="43951" rIns="87903" bIns="43951" rtlCol="0">
            <a:spAutoFit/>
          </a:bodyPr>
          <a:lstStyle/>
          <a:p>
            <a:pPr>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2</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感性认识</a:t>
            </a:r>
            <a:r>
              <a:rPr lang="zh-CN" altLang="en-US" sz="2400" b="1" dirty="0">
                <a:latin typeface="华文中宋" panose="02010600040101010101" charset="-122"/>
                <a:ea typeface="华文中宋" panose="02010600040101010101" charset="-122"/>
              </a:rPr>
              <a:t>和理性认识的</a:t>
            </a:r>
            <a:r>
              <a:rPr lang="zh-CN" altLang="en-US" sz="2400" b="1" dirty="0">
                <a:solidFill>
                  <a:srgbClr val="C00000"/>
                </a:solidFill>
                <a:latin typeface="华文中宋" panose="02010600040101010101" charset="-122"/>
                <a:ea typeface="华文中宋" panose="02010600040101010101" charset="-122"/>
              </a:rPr>
              <a:t>辩证关系</a:t>
            </a:r>
            <a:r>
              <a:rPr lang="zh-CN" altLang="en-US" sz="2400" b="1" dirty="0">
                <a:solidFill>
                  <a:schemeClr val="tx1"/>
                </a:solidFill>
                <a:latin typeface="华文中宋" panose="02010600040101010101" charset="-122"/>
                <a:ea typeface="华文中宋" panose="02010600040101010101" charset="-122"/>
              </a:rPr>
              <a:t>【选择】</a:t>
            </a:r>
            <a:endParaRPr lang="zh-CN" altLang="en-US" sz="2400" b="1" dirty="0">
              <a:solidFill>
                <a:schemeClr val="tx1"/>
              </a:solidFill>
              <a:latin typeface="华文中宋" panose="02010600040101010101" charset="-122"/>
              <a:ea typeface="华文中宋" panose="02010600040101010101" charset="-122"/>
            </a:endParaRPr>
          </a:p>
        </p:txBody>
      </p:sp>
      <p:pic>
        <p:nvPicPr>
          <p:cNvPr id="4098"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14095" y="2061210"/>
            <a:ext cx="10765155" cy="2799080"/>
          </a:xfrm>
          <a:prstGeom prst="rect">
            <a:avLst/>
          </a:prstGeom>
          <a:solidFill>
            <a:schemeClr val="bg1"/>
          </a:solidFill>
          <a:ln w="9525">
            <a:solidFill>
              <a:schemeClr val="tx1"/>
            </a:solidFill>
            <a:miter lim="800000"/>
            <a:headEnd/>
            <a:tailEnd/>
          </a:ln>
          <a:effectLst/>
        </p:spPr>
      </p:pic>
      <p:sp>
        <p:nvSpPr>
          <p:cNvPr id="9" name="TextBox 8"/>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第二节  认识的辩证运动</a:t>
            </a:r>
            <a:endParaRPr lang="zh-CN" altLang="en-US"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861310"/>
          </a:xfrm>
          <a:prstGeom prst="rect">
            <a:avLst/>
          </a:prstGeom>
          <a:noFill/>
        </p:spPr>
        <p:txBody>
          <a:bodyPr wrap="square" rtlCol="0">
            <a:spAutoFit/>
          </a:bodyPr>
          <a:lstStyle/>
          <a:p>
            <a:pPr fontAlgn="auto">
              <a:lnSpc>
                <a:spcPct val="150000"/>
              </a:lnSpc>
            </a:pPr>
            <a:r>
              <a:rPr lang="en-US" sz="2400" dirty="0" smtClean="0">
                <a:latin typeface="微软雅黑" panose="020B0503020204020204" pitchFamily="34" charset="-122"/>
                <a:ea typeface="微软雅黑" panose="020B0503020204020204" pitchFamily="34" charset="-122"/>
              </a:rPr>
              <a:t>#1</a:t>
            </a:r>
            <a:r>
              <a:rPr sz="2400" dirty="0" smtClean="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感性认识和理性认识的区别在于 </a:t>
            </a: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A.前者源于书本，后者源于实践</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B.前者是可靠的，后者是不可靠的</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C.前者反映事物的现象，后者反映事物的本质</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D.前者来源于直接经验，后者来源于间接经验</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861310"/>
          </a:xfrm>
          <a:prstGeom prst="rect">
            <a:avLst/>
          </a:prstGeom>
          <a:noFill/>
        </p:spPr>
        <p:txBody>
          <a:bodyPr wrap="square" rtlCol="0">
            <a:spAutoFit/>
          </a:bodyPr>
          <a:lstStyle/>
          <a:p>
            <a:pPr fontAlgn="auto">
              <a:lnSpc>
                <a:spcPct val="150000"/>
              </a:lnSpc>
            </a:pPr>
            <a:r>
              <a:rPr lang="en-US" sz="2400" dirty="0">
                <a:latin typeface="微软雅黑" panose="020B0503020204020204" pitchFamily="34" charset="-122"/>
                <a:ea typeface="微软雅黑" panose="020B0503020204020204" pitchFamily="34" charset="-122"/>
              </a:rPr>
              <a:t>#1</a:t>
            </a:r>
            <a:r>
              <a:rPr sz="2400" dirty="0" smtClean="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感性认识和理性认识的区别在于 </a:t>
            </a:r>
            <a:r>
              <a:rPr 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A.前者源于书本，后者源于实践</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B.前者是可靠的，后者是不可靠的</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b="1" dirty="0" err="1">
                <a:solidFill>
                  <a:srgbClr val="FF0000"/>
                </a:solidFill>
                <a:latin typeface="微软雅黑" panose="020B0503020204020204" pitchFamily="34" charset="-122"/>
                <a:ea typeface="微软雅黑" panose="020B0503020204020204" pitchFamily="34" charset="-122"/>
              </a:rPr>
              <a:t>C.前者反映事物的现象，后者反映事物的本质</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err="1">
                <a:latin typeface="微软雅黑" panose="020B0503020204020204" pitchFamily="34" charset="-122"/>
                <a:ea typeface="微软雅黑" panose="020B0503020204020204" pitchFamily="34" charset="-122"/>
              </a:rPr>
              <a:t>D.前者来源于直接经验，后者来源于间接经验</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8756" y="2146737"/>
            <a:ext cx="9772512" cy="2861310"/>
          </a:xfrm>
          <a:prstGeom prst="rect">
            <a:avLst/>
          </a:prstGeom>
          <a:noFill/>
        </p:spPr>
        <p:txBody>
          <a:bodyPr wrap="square" rtlCol="0">
            <a:spAutoFit/>
          </a:bodyPr>
          <a:lstStyle/>
          <a:p>
            <a:pPr fontAlgn="auto">
              <a:lnSpc>
                <a:spcPct val="150000"/>
              </a:lnSpc>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“感觉只解决现象问题，理论才解决本质问题”，这句话说明（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感性认识是微不足道的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感性认识有待于发展到理性认识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理性认识是唯一可靠的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理性认识有待于深化为感性认识</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idx="4294967295"/>
          </p:nvPr>
        </p:nvSpPr>
        <p:spPr>
          <a:xfrm>
            <a:off x="31631" y="1988840"/>
            <a:ext cx="10972800" cy="1143000"/>
          </a:xfrm>
          <a:prstGeom prst="rect">
            <a:avLst/>
          </a:prstGeom>
        </p:spPr>
        <p:txBody>
          <a:bodyPr lIns="91430" tIns="45718" rIns="91430" bIns="45718"/>
          <a:lstStyle/>
          <a:p>
            <a:endParaRPr lang="zh-CN" altLang="en-US"/>
          </a:p>
        </p:txBody>
      </p:sp>
      <p:sp>
        <p:nvSpPr>
          <p:cNvPr id="4" name="内容占位符 2"/>
          <p:cNvSpPr txBox="1"/>
          <p:nvPr>
            <p:custDataLst>
              <p:tags r:id="rId1"/>
            </p:custDataLst>
          </p:nvPr>
        </p:nvSpPr>
        <p:spPr>
          <a:xfrm>
            <a:off x="1127448" y="1365249"/>
            <a:ext cx="6336704" cy="3292911"/>
          </a:xfrm>
          <a:prstGeom prst="rect">
            <a:avLst/>
          </a:prstGeom>
        </p:spPr>
        <p:txBody>
          <a:bodyPr lIns="91430" tIns="45718" rIns="91430" bIns="45718"/>
          <a:lstStyle/>
          <a:p>
            <a:pPr>
              <a:lnSpc>
                <a:spcPct val="150000"/>
              </a:lnSpc>
              <a:spcBef>
                <a:spcPct val="20000"/>
              </a:spcBef>
              <a:defRPr/>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马克思主义基本原理概论</a:t>
            </a: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课程代码：</a:t>
            </a:r>
            <a:r>
              <a:rPr lang="en-US" altLang="zh-CN" sz="2400" b="1" dirty="0">
                <a:solidFill>
                  <a:srgbClr val="C00000"/>
                </a:solidFill>
                <a:latin typeface="微软雅黑" panose="020B0503020204020204" pitchFamily="34" charset="-122"/>
                <a:ea typeface="微软雅黑" panose="020B0503020204020204" pitchFamily="34" charset="-122"/>
              </a:rPr>
              <a:t>03709</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版本：</a:t>
            </a:r>
            <a:r>
              <a:rPr lang="en-US" altLang="zh-CN" sz="2400" b="1" dirty="0">
                <a:solidFill>
                  <a:srgbClr val="C00000"/>
                </a:solidFill>
                <a:latin typeface="微软雅黑" panose="020B0503020204020204" pitchFamily="34" charset="-122"/>
                <a:ea typeface="微软雅黑" panose="020B0503020204020204" pitchFamily="34" charset="-122"/>
              </a:rPr>
              <a:t>2015</a:t>
            </a:r>
            <a:r>
              <a:rPr lang="zh-CN" altLang="en-US" sz="2400" b="1" dirty="0">
                <a:solidFill>
                  <a:srgbClr val="C00000"/>
                </a:solidFill>
                <a:latin typeface="微软雅黑" panose="020B0503020204020204" pitchFamily="34" charset="-122"/>
                <a:ea typeface="微软雅黑" panose="020B0503020204020204" pitchFamily="34" charset="-122"/>
              </a:rPr>
              <a:t>年版</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主编：</a:t>
            </a:r>
            <a:r>
              <a:rPr lang="zh-CN" altLang="en-US" sz="2000" dirty="0">
                <a:latin typeface="微软雅黑" panose="020B0503020204020204" pitchFamily="34" charset="-122"/>
                <a:ea typeface="微软雅黑" panose="020B0503020204020204" pitchFamily="34" charset="-122"/>
              </a:rPr>
              <a:t>卫兴华、赵家祥</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出版社：</a:t>
            </a:r>
            <a:r>
              <a:rPr lang="zh-CN" altLang="en-US" sz="2000" dirty="0">
                <a:latin typeface="微软雅黑" panose="020B0503020204020204" pitchFamily="34" charset="-122"/>
                <a:ea typeface="微软雅黑" panose="020B0503020204020204" pitchFamily="34" charset="-122"/>
              </a:rPr>
              <a:t>北京大学出版社</a:t>
            </a:r>
            <a:endParaRPr lang="en-US" altLang="zh-CN" sz="200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4155" y="1340769"/>
            <a:ext cx="30099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8756" y="2146737"/>
            <a:ext cx="9772512" cy="3416320"/>
          </a:xfrm>
          <a:prstGeom prst="rect">
            <a:avLst/>
          </a:prstGeom>
          <a:noFill/>
        </p:spPr>
        <p:txBody>
          <a:bodyPr wrap="square" rtlCol="0">
            <a:spAutoFit/>
          </a:bodyPr>
          <a:lstStyle/>
          <a:p>
            <a:pPr fontAlgn="auto">
              <a:lnSpc>
                <a:spcPct val="150000"/>
              </a:lnSpc>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“感觉只解决现象问题，理论才解决本质问题”，这句话说明（ </a:t>
            </a:r>
            <a:r>
              <a:rPr lang="en-US" altLang="zh-CN" sz="2400" dirty="0">
                <a:solidFill>
                  <a:srgbClr val="FF0000"/>
                </a:solidFill>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感性认识是微不足道的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B </a:t>
            </a:r>
            <a:r>
              <a:rPr lang="zh-CN" altLang="en-US" sz="2400" b="1" dirty="0">
                <a:solidFill>
                  <a:srgbClr val="FF0000"/>
                </a:solidFill>
                <a:latin typeface="微软雅黑" panose="020B0503020204020204" pitchFamily="34" charset="-122"/>
                <a:ea typeface="微软雅黑" panose="020B0503020204020204" pitchFamily="34" charset="-122"/>
              </a:rPr>
              <a:t>感性认识有待于发展到理性认识 </a:t>
            </a:r>
            <a:endParaRPr lang="zh-CN" altLang="en-US" sz="2400" b="1" dirty="0">
              <a:solidFill>
                <a:srgbClr val="FF0000"/>
              </a:solidFill>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理性认识是唯一可靠的 </a:t>
            </a:r>
            <a:endParaRPr lang="en-US" altLang="zh-CN" sz="2400" dirty="0">
              <a:latin typeface="微软雅黑" panose="020B0503020204020204" pitchFamily="34" charset="-122"/>
              <a:ea typeface="微软雅黑" panose="020B0503020204020204" pitchFamily="34" charset="-122"/>
            </a:endParaRPr>
          </a:p>
          <a:p>
            <a:pPr fontAlgn="auto">
              <a:lnSpc>
                <a:spcPct val="150000"/>
              </a:lnSpc>
            </a:pPr>
            <a:r>
              <a:rPr lang="en-US" altLang="zh-CN" sz="24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理性认识有待于深化为感性认识</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9772512" cy="3415030"/>
          </a:xfrm>
          <a:prstGeom prst="rect">
            <a:avLst/>
          </a:prstGeom>
          <a:noFill/>
        </p:spPr>
        <p:txBody>
          <a:bodyPr wrap="square" rtlCol="0">
            <a:spAutoFit/>
          </a:bodyPr>
          <a:lstStyle/>
          <a:p>
            <a:pPr fontAlgn="auto">
              <a:lnSpc>
                <a:spcPct val="150000"/>
              </a:lnSpc>
            </a:pPr>
            <a:r>
              <a:rPr lang="en-US" alt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下列各项正确说明感性认识和理性认识联系的是（ ）</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A 理性认识依赖于感性认识</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B 感性认识可以自动上升到理性认识</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C 感性认识依赖于理性认识</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D 理性认识可以自动回归到感性认识</a:t>
            </a:r>
            <a:endParaRPr sz="2400" dirty="0">
              <a:latin typeface="微软雅黑" panose="020B0503020204020204" pitchFamily="34" charset="-122"/>
              <a:ea typeface="微软雅黑" panose="020B0503020204020204" pitchFamily="34" charset="-122"/>
            </a:endParaRPr>
          </a:p>
          <a:p>
            <a:pPr fontAlgn="auto">
              <a:lnSpc>
                <a:spcPct val="150000"/>
              </a:lnSpc>
            </a:pP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9772512" cy="5077460"/>
          </a:xfrm>
          <a:prstGeom prst="rect">
            <a:avLst/>
          </a:prstGeom>
          <a:noFill/>
        </p:spPr>
        <p:txBody>
          <a:bodyPr wrap="square" rtlCol="0">
            <a:spAutoFit/>
          </a:bodyPr>
          <a:lstStyle/>
          <a:p>
            <a:pPr fontAlgn="auto">
              <a:lnSpc>
                <a:spcPct val="150000"/>
              </a:lnSpc>
            </a:pPr>
            <a:r>
              <a:rPr lang="en-US" alt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下列各项正确说明感性认识和理性认识联系的是（</a:t>
            </a:r>
            <a:r>
              <a:rPr lang="en-US" sz="2400" b="1" dirty="0">
                <a:solidFill>
                  <a:srgbClr val="FF0000"/>
                </a:solidFill>
                <a:latin typeface="微软雅黑" panose="020B0503020204020204" pitchFamily="34" charset="-122"/>
                <a:ea typeface="微软雅黑" panose="020B0503020204020204" pitchFamily="34" charset="-122"/>
              </a:rPr>
              <a:t>A</a:t>
            </a:r>
            <a:r>
              <a:rPr sz="2400" dirty="0">
                <a:latin typeface="微软雅黑" panose="020B0503020204020204" pitchFamily="34" charset="-122"/>
                <a:ea typeface="微软雅黑" panose="020B0503020204020204" pitchFamily="34" charset="-122"/>
              </a:rPr>
              <a:t> ）</a:t>
            </a:r>
            <a:endParaRPr sz="2400" dirty="0">
              <a:latin typeface="微软雅黑" panose="020B0503020204020204" pitchFamily="34" charset="-122"/>
              <a:ea typeface="微软雅黑" panose="020B0503020204020204" pitchFamily="34" charset="-122"/>
            </a:endParaRPr>
          </a:p>
          <a:p>
            <a:pPr fontAlgn="auto">
              <a:lnSpc>
                <a:spcPct val="150000"/>
              </a:lnSpc>
            </a:pPr>
            <a:r>
              <a:rPr sz="2400" b="1" dirty="0">
                <a:solidFill>
                  <a:srgbClr val="FF0000"/>
                </a:solidFill>
                <a:latin typeface="微软雅黑" panose="020B0503020204020204" pitchFamily="34" charset="-122"/>
                <a:ea typeface="微软雅黑" panose="020B0503020204020204" pitchFamily="34" charset="-122"/>
              </a:rPr>
              <a:t>A 理性认识依赖于感性认识</a:t>
            </a:r>
            <a:endParaRPr sz="2400" b="1" dirty="0">
              <a:solidFill>
                <a:srgbClr val="FF0000"/>
              </a:solidFill>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B 感性认识可以</a:t>
            </a:r>
            <a:r>
              <a:rPr sz="2400" b="1" dirty="0">
                <a:latin typeface="微软雅黑" panose="020B0503020204020204" pitchFamily="34" charset="-122"/>
                <a:ea typeface="微软雅黑" panose="020B0503020204020204" pitchFamily="34" charset="-122"/>
              </a:rPr>
              <a:t>自动</a:t>
            </a:r>
            <a:r>
              <a:rPr sz="2400" dirty="0">
                <a:latin typeface="微软雅黑" panose="020B0503020204020204" pitchFamily="34" charset="-122"/>
                <a:ea typeface="微软雅黑" panose="020B0503020204020204" pitchFamily="34" charset="-122"/>
              </a:rPr>
              <a:t>上升到理性认识</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C 感性认识依赖于理性认识</a:t>
            </a:r>
            <a:endParaRPr sz="2400" dirty="0">
              <a:latin typeface="微软雅黑" panose="020B0503020204020204" pitchFamily="34" charset="-122"/>
              <a:ea typeface="微软雅黑" panose="020B0503020204020204" pitchFamily="34" charset="-122"/>
            </a:endParaRPr>
          </a:p>
          <a:p>
            <a:pPr fontAlgn="auto">
              <a:lnSpc>
                <a:spcPct val="150000"/>
              </a:lnSpc>
            </a:pPr>
            <a:r>
              <a:rPr sz="2400" dirty="0">
                <a:latin typeface="微软雅黑" panose="020B0503020204020204" pitchFamily="34" charset="-122"/>
                <a:ea typeface="微软雅黑" panose="020B0503020204020204" pitchFamily="34" charset="-122"/>
              </a:rPr>
              <a:t>D 理性认识可以</a:t>
            </a:r>
            <a:r>
              <a:rPr sz="2400" b="1" dirty="0">
                <a:latin typeface="微软雅黑" panose="020B0503020204020204" pitchFamily="34" charset="-122"/>
                <a:ea typeface="微软雅黑" panose="020B0503020204020204" pitchFamily="34" charset="-122"/>
              </a:rPr>
              <a:t>自动</a:t>
            </a:r>
            <a:r>
              <a:rPr sz="2400" dirty="0">
                <a:latin typeface="微软雅黑" panose="020B0503020204020204" pitchFamily="34" charset="-122"/>
                <a:ea typeface="微软雅黑" panose="020B0503020204020204" pitchFamily="34" charset="-122"/>
              </a:rPr>
              <a:t>回归到感性认识</a:t>
            </a:r>
            <a:endParaRPr sz="2400" dirty="0">
              <a:latin typeface="微软雅黑" panose="020B0503020204020204" pitchFamily="34" charset="-122"/>
              <a:ea typeface="微软雅黑" panose="020B0503020204020204" pitchFamily="34" charset="-122"/>
            </a:endParaRPr>
          </a:p>
          <a:p>
            <a:pPr fontAlgn="auto">
              <a:lnSpc>
                <a:spcPct val="150000"/>
              </a:lnSpc>
            </a:pPr>
            <a:r>
              <a:rPr lang="zh-CN" sz="2400" dirty="0">
                <a:latin typeface="微软雅黑" panose="020B0503020204020204" pitchFamily="34" charset="-122"/>
                <a:ea typeface="微软雅黑" panose="020B0503020204020204" pitchFamily="34" charset="-122"/>
              </a:rPr>
              <a:t>解析：</a:t>
            </a:r>
            <a:r>
              <a:rPr sz="2400" dirty="0">
                <a:latin typeface="微软雅黑" panose="020B0503020204020204" pitchFamily="34" charset="-122"/>
                <a:ea typeface="微软雅黑" panose="020B0503020204020204" pitchFamily="34" charset="-122"/>
              </a:rPr>
              <a:t>其一，理性认识依赖于感性认识。其二，感性认识有待于发展到理性认识。其三，感性认识和理性认识相互渗透</a:t>
            </a:r>
            <a:endParaRPr sz="2400" dirty="0">
              <a:latin typeface="微软雅黑" panose="020B0503020204020204" pitchFamily="34" charset="-122"/>
              <a:ea typeface="微软雅黑" panose="020B0503020204020204" pitchFamily="34" charset="-122"/>
            </a:endParaRPr>
          </a:p>
          <a:p>
            <a:pPr fontAlgn="auto">
              <a:lnSpc>
                <a:spcPct val="150000"/>
              </a:lnSpc>
            </a:pPr>
            <a:endParaRPr sz="2400" dirty="0">
              <a:latin typeface="微软雅黑" panose="020B0503020204020204" pitchFamily="34" charset="-122"/>
              <a:ea typeface="微软雅黑" panose="020B0503020204020204" pitchFamily="34" charset="-122"/>
            </a:endParaRPr>
          </a:p>
          <a:p>
            <a:pPr fontAlgn="auto">
              <a:lnSpc>
                <a:spcPct val="150000"/>
              </a:lnSpc>
            </a:pP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9772512" cy="2676525"/>
          </a:xfrm>
          <a:prstGeom prst="rect">
            <a:avLst/>
          </a:prstGeom>
          <a:noFill/>
        </p:spPr>
        <p:txBody>
          <a:bodyPr wrap="square" rtlCol="0">
            <a:spAutoFit/>
          </a:bodyPr>
          <a:lstStyle/>
          <a:p>
            <a:r>
              <a:rPr lang="en-US" altLang="zh-CN" sz="2400" dirty="0"/>
              <a:t>#.</a:t>
            </a:r>
            <a:r>
              <a:rPr lang="zh-CN" altLang="en-US" sz="2400" dirty="0"/>
              <a:t>“感觉到了的东西，我们不能立刻理解它，只有理解了的东西才更深刻地感觉它”，这句话表明</a:t>
            </a:r>
            <a:r>
              <a:rPr lang="en-US" altLang="zh-CN" sz="2400" dirty="0"/>
              <a:t>( )</a:t>
            </a:r>
            <a:endParaRPr lang="en-US" altLang="zh-CN" sz="2400" dirty="0"/>
          </a:p>
          <a:p>
            <a:br>
              <a:rPr lang="zh-CN" altLang="en-US" sz="2400" dirty="0"/>
            </a:br>
            <a:r>
              <a:rPr lang="en-US" altLang="zh-CN" sz="2400" dirty="0"/>
              <a:t>A</a:t>
            </a:r>
            <a:r>
              <a:rPr lang="zh-CN" altLang="en-US" sz="2400" dirty="0"/>
              <a:t>、 感性认识是微不足道的</a:t>
            </a:r>
            <a:endParaRPr lang="zh-CN" altLang="en-US" sz="2400" dirty="0"/>
          </a:p>
          <a:p>
            <a:r>
              <a:rPr lang="en-US" altLang="zh-CN" sz="2400" dirty="0"/>
              <a:t>B</a:t>
            </a:r>
            <a:r>
              <a:rPr lang="zh-CN" altLang="en-US" sz="2400" dirty="0"/>
              <a:t>、 感性认识是认识的高级阶段</a:t>
            </a:r>
            <a:endParaRPr lang="zh-CN" altLang="en-US" sz="2400" dirty="0"/>
          </a:p>
          <a:p>
            <a:r>
              <a:rPr lang="en-US" altLang="zh-CN" sz="2400" dirty="0"/>
              <a:t>C</a:t>
            </a:r>
            <a:r>
              <a:rPr lang="zh-CN" altLang="en-US" sz="2400" dirty="0"/>
              <a:t>、 理性认识是唯一可靠的</a:t>
            </a:r>
            <a:endParaRPr lang="zh-CN" altLang="en-US" sz="2400" dirty="0"/>
          </a:p>
          <a:p>
            <a:r>
              <a:rPr lang="en-US" altLang="zh-CN" sz="2400" dirty="0"/>
              <a:t>D</a:t>
            </a:r>
            <a:r>
              <a:rPr lang="zh-CN" altLang="en-US" sz="2400" dirty="0"/>
              <a:t>、 理性认识是认识的高级阶段</a:t>
            </a:r>
            <a:endParaRPr lang="zh-CN" altLang="en-US" sz="2400" dirty="0"/>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9772512" cy="2676525"/>
          </a:xfrm>
          <a:prstGeom prst="rect">
            <a:avLst/>
          </a:prstGeom>
          <a:noFill/>
        </p:spPr>
        <p:txBody>
          <a:bodyPr wrap="square" rtlCol="0">
            <a:spAutoFit/>
          </a:bodyPr>
          <a:lstStyle/>
          <a:p>
            <a:r>
              <a:rPr lang="en-US" altLang="zh-CN" sz="2400" dirty="0"/>
              <a:t>#.</a:t>
            </a:r>
            <a:r>
              <a:rPr lang="zh-CN" altLang="en-US" sz="2400" dirty="0"/>
              <a:t>“感觉到了的东西，我们不能立刻理解它，只有理解了的东西才更深刻地感觉它”，这句话表明</a:t>
            </a:r>
            <a:r>
              <a:rPr lang="en-US" altLang="zh-CN" sz="2400" dirty="0"/>
              <a:t>( )</a:t>
            </a:r>
            <a:endParaRPr lang="en-US" altLang="zh-CN" sz="2400" dirty="0"/>
          </a:p>
          <a:p>
            <a:br>
              <a:rPr lang="zh-CN" altLang="en-US" sz="2400" dirty="0"/>
            </a:br>
            <a:r>
              <a:rPr lang="en-US" altLang="zh-CN" sz="2400" dirty="0"/>
              <a:t>A</a:t>
            </a:r>
            <a:r>
              <a:rPr lang="zh-CN" altLang="en-US" sz="2400" dirty="0"/>
              <a:t>、 感性认识是微不足道的</a:t>
            </a:r>
            <a:endParaRPr lang="zh-CN" altLang="en-US" sz="2400" dirty="0"/>
          </a:p>
          <a:p>
            <a:r>
              <a:rPr lang="en-US" altLang="zh-CN" sz="2400" dirty="0"/>
              <a:t>B</a:t>
            </a:r>
            <a:r>
              <a:rPr lang="zh-CN" altLang="en-US" sz="2400" dirty="0"/>
              <a:t>、 感性认识是认识的高级阶段</a:t>
            </a:r>
            <a:endParaRPr lang="zh-CN" altLang="en-US" sz="2400" dirty="0"/>
          </a:p>
          <a:p>
            <a:r>
              <a:rPr lang="en-US" altLang="zh-CN" sz="2400" dirty="0"/>
              <a:t>C</a:t>
            </a:r>
            <a:r>
              <a:rPr lang="zh-CN" altLang="en-US" sz="2400" dirty="0"/>
              <a:t>、 理性认识是唯一可靠的</a:t>
            </a:r>
            <a:endParaRPr lang="zh-CN" altLang="en-US" sz="2400" dirty="0"/>
          </a:p>
          <a:p>
            <a:r>
              <a:rPr lang="en-US" altLang="zh-CN" sz="2400" dirty="0"/>
              <a:t>D</a:t>
            </a:r>
            <a:r>
              <a:rPr lang="zh-CN" altLang="en-US" sz="2400" dirty="0"/>
              <a:t>、 理性认识是认识的高级阶段</a:t>
            </a:r>
            <a:endParaRPr lang="zh-CN" altLang="en-US" sz="2400" dirty="0"/>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9772512" cy="2677656"/>
          </a:xfrm>
          <a:prstGeom prst="rect">
            <a:avLst/>
          </a:prstGeom>
          <a:noFill/>
        </p:spPr>
        <p:txBody>
          <a:bodyPr wrap="square" rtlCol="0">
            <a:spAutoFit/>
          </a:bodyPr>
          <a:lstStyle/>
          <a:p>
            <a:r>
              <a:rPr lang="zh-CN" altLang="en-US" sz="2400" dirty="0"/>
              <a:t>“感觉到了的东西，我们不能立刻理解它，只有理解了的东西才更深刻地感觉它”，这句话表明</a:t>
            </a:r>
            <a:r>
              <a:rPr lang="en-US" altLang="zh-CN" sz="2400" dirty="0"/>
              <a:t>( </a:t>
            </a:r>
            <a:r>
              <a:rPr lang="en-US" altLang="zh-CN" sz="2400" b="1" dirty="0" smtClean="0">
                <a:solidFill>
                  <a:srgbClr val="C00000"/>
                </a:solidFill>
              </a:rPr>
              <a:t>D</a:t>
            </a:r>
            <a:r>
              <a:rPr lang="en-US" altLang="zh-CN" sz="2400" dirty="0" smtClean="0"/>
              <a:t>)</a:t>
            </a:r>
            <a:endParaRPr lang="en-US" altLang="zh-CN" sz="2400" dirty="0"/>
          </a:p>
          <a:p>
            <a:br>
              <a:rPr lang="zh-CN" altLang="en-US" sz="2400" dirty="0"/>
            </a:br>
            <a:r>
              <a:rPr lang="en-US" altLang="zh-CN" sz="2400" dirty="0"/>
              <a:t>A</a:t>
            </a:r>
            <a:r>
              <a:rPr lang="zh-CN" altLang="en-US" sz="2400" dirty="0"/>
              <a:t>、 感性认识是微不足道的</a:t>
            </a:r>
            <a:endParaRPr lang="zh-CN" altLang="en-US" sz="2400" dirty="0"/>
          </a:p>
          <a:p>
            <a:r>
              <a:rPr lang="en-US" altLang="zh-CN" sz="2400" dirty="0"/>
              <a:t>B</a:t>
            </a:r>
            <a:r>
              <a:rPr lang="zh-CN" altLang="en-US" sz="2400" dirty="0"/>
              <a:t>、 感性认识是认识的高级阶段</a:t>
            </a:r>
            <a:endParaRPr lang="zh-CN" altLang="en-US" sz="2400" dirty="0"/>
          </a:p>
          <a:p>
            <a:r>
              <a:rPr lang="en-US" altLang="zh-CN" sz="2400" dirty="0"/>
              <a:t>C</a:t>
            </a:r>
            <a:r>
              <a:rPr lang="zh-CN" altLang="en-US" sz="2400" dirty="0"/>
              <a:t>、 理性认识是唯一可靠的</a:t>
            </a:r>
            <a:endParaRPr lang="zh-CN" altLang="en-US" sz="2400" dirty="0"/>
          </a:p>
          <a:p>
            <a:r>
              <a:rPr lang="en-US" altLang="zh-CN" sz="2400" b="1" dirty="0">
                <a:solidFill>
                  <a:srgbClr val="C00000"/>
                </a:solidFill>
              </a:rPr>
              <a:t>D</a:t>
            </a:r>
            <a:r>
              <a:rPr lang="zh-CN" altLang="en-US" sz="2400" b="1" dirty="0">
                <a:solidFill>
                  <a:srgbClr val="C00000"/>
                </a:solidFill>
              </a:rPr>
              <a:t>、 理性认识是认识的高级阶段</a:t>
            </a:r>
            <a:endParaRPr lang="zh-CN" altLang="en-US" sz="2400" b="1" dirty="0">
              <a:solidFill>
                <a:srgbClr val="C00000"/>
              </a:solidFill>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4212" y="3445504"/>
            <a:ext cx="863305"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认识</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3" name="左大括号 2"/>
          <p:cNvSpPr/>
          <p:nvPr/>
        </p:nvSpPr>
        <p:spPr>
          <a:xfrm>
            <a:off x="1449387" y="2128329"/>
            <a:ext cx="1152132" cy="3095203"/>
          </a:xfrm>
          <a:prstGeom prst="leftBr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 name="文本框 3"/>
          <p:cNvSpPr txBox="1"/>
          <p:nvPr/>
        </p:nvSpPr>
        <p:spPr>
          <a:xfrm>
            <a:off x="2722245" y="2277110"/>
            <a:ext cx="2398395" cy="706755"/>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感性认识</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sym typeface="+mn-ea"/>
              </a:rPr>
              <a:t>（ ）</a:t>
            </a:r>
            <a:r>
              <a:rPr lang="zh-CN" altLang="en-US" sz="2000">
                <a:solidFill>
                  <a:schemeClr val="tx1"/>
                </a:solidFill>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sym typeface="+mn-ea"/>
              </a:rPr>
              <a:t>（ ）</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722127" y="4449097"/>
            <a:ext cx="2324577" cy="706755"/>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理性认识</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sym typeface="+mn-ea"/>
              </a:rPr>
              <a:t>（ ），（ ），（ ）</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7" name="右弧形箭头 6"/>
          <p:cNvSpPr/>
          <p:nvPr/>
        </p:nvSpPr>
        <p:spPr>
          <a:xfrm>
            <a:off x="6311827" y="2380338"/>
            <a:ext cx="791574" cy="259182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sp>
        <p:nvSpPr>
          <p:cNvPr id="8" name="文本框 7"/>
          <p:cNvSpPr txBox="1"/>
          <p:nvPr/>
        </p:nvSpPr>
        <p:spPr>
          <a:xfrm>
            <a:off x="7415079" y="3219522"/>
            <a:ext cx="3309125" cy="101473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认识的第一次</a:t>
            </a:r>
            <a:r>
              <a:rPr lang="zh-CN" altLang="en-US" sz="2000" dirty="0" smtClean="0">
                <a:solidFill>
                  <a:schemeClr val="tx1"/>
                </a:solidFill>
                <a:latin typeface="微软雅黑" panose="020B0503020204020204" pitchFamily="34" charset="-122"/>
                <a:ea typeface="微软雅黑" panose="020B0503020204020204" pitchFamily="34" charset="-122"/>
              </a:rPr>
              <a:t>飞跃条件：</a:t>
            </a:r>
            <a:endParaRPr lang="zh-CN" altLang="en-US" sz="2000" dirty="0">
              <a:solidFill>
                <a:schemeClr val="tx1"/>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sym typeface="+mn-ea"/>
            </a:endParaRPr>
          </a:p>
          <a:p>
            <a:r>
              <a:rPr lang="zh-CN" altLang="en-US" sz="2000" dirty="0">
                <a:latin typeface="微软雅黑" panose="020B0503020204020204" pitchFamily="34" charset="-122"/>
                <a:ea typeface="微软雅黑" panose="020B0503020204020204" pitchFamily="34" charset="-122"/>
                <a:sym typeface="+mn-ea"/>
              </a:rPr>
              <a:t>（             ）</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194839" y="510267"/>
            <a:ext cx="6665224" cy="776340"/>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3200" b="1">
                <a:latin typeface="微软雅黑" panose="020B0503020204020204" pitchFamily="34" charset="-122"/>
                <a:ea typeface="微软雅黑" panose="020B0503020204020204" pitchFamily="34" charset="-122"/>
              </a:rPr>
              <a:t>第二节  认识的辩证运动</a:t>
            </a:r>
            <a:endParaRPr lang="zh-CN" altLang="en-US" sz="3200" b="1">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1183640" y="1418590"/>
            <a:ext cx="4089400" cy="460375"/>
          </a:xfrm>
          <a:prstGeom prst="rect">
            <a:avLst/>
          </a:prstGeom>
          <a:noFill/>
        </p:spPr>
        <p:txBody>
          <a:bodyPr wrap="none" rtlCol="0" anchor="t">
            <a:spAutoFit/>
          </a:bodyPr>
          <a:lstStyle/>
          <a:p>
            <a:r>
              <a:rPr sz="2400" dirty="0">
                <a:latin typeface="微软雅黑" panose="020B0503020204020204" pitchFamily="34" charset="-122"/>
                <a:ea typeface="微软雅黑" panose="020B0503020204020204" pitchFamily="34" charset="-122"/>
                <a:sym typeface="+mn-ea"/>
              </a:rPr>
              <a:t>【知识点</a:t>
            </a:r>
            <a:r>
              <a:rPr lang="en-US" sz="2400" dirty="0">
                <a:latin typeface="微软雅黑" panose="020B0503020204020204" pitchFamily="34" charset="-122"/>
                <a:ea typeface="微软雅黑" panose="020B0503020204020204" pitchFamily="34" charset="-122"/>
                <a:sym typeface="+mn-ea"/>
              </a:rPr>
              <a:t>3</a:t>
            </a:r>
            <a:r>
              <a:rPr sz="2400" dirty="0">
                <a:latin typeface="微软雅黑" panose="020B0503020204020204" pitchFamily="34" charset="-122"/>
                <a:ea typeface="微软雅黑" panose="020B0503020204020204" pitchFamily="34" charset="-122"/>
                <a:sym typeface="+mn-ea"/>
              </a:rPr>
              <a:t>】</a:t>
            </a:r>
            <a:r>
              <a:rPr lang="zh-CN" sz="2400" dirty="0">
                <a:latin typeface="微软雅黑" panose="020B0503020204020204" pitchFamily="34" charset="-122"/>
                <a:ea typeface="微软雅黑" panose="020B0503020204020204" pitchFamily="34" charset="-122"/>
                <a:sym typeface="+mn-ea"/>
              </a:rPr>
              <a:t> 认识的两次飞跃</a:t>
            </a:r>
            <a:endParaRPr lang="zh-CN" sz="24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7" grpId="0" bldLvl="0" animBg="1"/>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4212" y="3445504"/>
            <a:ext cx="863305"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认识</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3" name="左大括号 2"/>
          <p:cNvSpPr/>
          <p:nvPr/>
        </p:nvSpPr>
        <p:spPr>
          <a:xfrm>
            <a:off x="1449387" y="2128329"/>
            <a:ext cx="1152132" cy="3095203"/>
          </a:xfrm>
          <a:prstGeom prst="leftBr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 name="文本框 3"/>
          <p:cNvSpPr txBox="1"/>
          <p:nvPr/>
        </p:nvSpPr>
        <p:spPr>
          <a:xfrm>
            <a:off x="2722127" y="2276868"/>
            <a:ext cx="2231263" cy="706755"/>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感性认识</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rPr>
              <a:t>感觉，知觉，表象</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722127" y="4449097"/>
            <a:ext cx="2324577" cy="706755"/>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理性认识</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rPr>
              <a:t>概念，判断，推理</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7" name="右弧形箭头 6"/>
          <p:cNvSpPr/>
          <p:nvPr/>
        </p:nvSpPr>
        <p:spPr>
          <a:xfrm>
            <a:off x="6311827" y="2380338"/>
            <a:ext cx="791574" cy="259182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sp>
        <p:nvSpPr>
          <p:cNvPr id="8" name="文本框 7"/>
          <p:cNvSpPr txBox="1"/>
          <p:nvPr/>
        </p:nvSpPr>
        <p:spPr>
          <a:xfrm>
            <a:off x="7415079" y="3219522"/>
            <a:ext cx="3309125" cy="706755"/>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认识的第一次飞跃条件：</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rPr>
              <a:t>材料丰富，正确思维方式</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194839" y="510267"/>
            <a:ext cx="6665224" cy="776340"/>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3200" b="1">
                <a:latin typeface="微软雅黑" panose="020B0503020204020204" pitchFamily="34" charset="-122"/>
                <a:ea typeface="微软雅黑" panose="020B0503020204020204" pitchFamily="34" charset="-122"/>
              </a:rPr>
              <a:t>第二节  认识的辩证运动</a:t>
            </a:r>
            <a:endParaRPr lang="zh-CN" altLang="en-US" sz="3200" b="1">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1183640" y="1418590"/>
            <a:ext cx="4089400" cy="460375"/>
          </a:xfrm>
          <a:prstGeom prst="rect">
            <a:avLst/>
          </a:prstGeom>
          <a:noFill/>
        </p:spPr>
        <p:txBody>
          <a:bodyPr wrap="none" rtlCol="0" anchor="t">
            <a:spAutoFit/>
          </a:bodyPr>
          <a:lstStyle/>
          <a:p>
            <a:r>
              <a:rPr sz="2400" dirty="0">
                <a:latin typeface="微软雅黑" panose="020B0503020204020204" pitchFamily="34" charset="-122"/>
                <a:ea typeface="微软雅黑" panose="020B0503020204020204" pitchFamily="34" charset="-122"/>
                <a:sym typeface="+mn-ea"/>
              </a:rPr>
              <a:t>【知识点</a:t>
            </a:r>
            <a:r>
              <a:rPr lang="en-US" sz="2400" dirty="0">
                <a:latin typeface="微软雅黑" panose="020B0503020204020204" pitchFamily="34" charset="-122"/>
                <a:ea typeface="微软雅黑" panose="020B0503020204020204" pitchFamily="34" charset="-122"/>
                <a:sym typeface="+mn-ea"/>
              </a:rPr>
              <a:t>3</a:t>
            </a:r>
            <a:r>
              <a:rPr sz="2400" dirty="0">
                <a:latin typeface="微软雅黑" panose="020B0503020204020204" pitchFamily="34" charset="-122"/>
                <a:ea typeface="微软雅黑" panose="020B0503020204020204" pitchFamily="34" charset="-122"/>
                <a:sym typeface="+mn-ea"/>
              </a:rPr>
              <a:t>】</a:t>
            </a:r>
            <a:r>
              <a:rPr lang="zh-CN" sz="2400" dirty="0">
                <a:latin typeface="微软雅黑" panose="020B0503020204020204" pitchFamily="34" charset="-122"/>
                <a:ea typeface="微软雅黑" panose="020B0503020204020204" pitchFamily="34" charset="-122"/>
                <a:sym typeface="+mn-ea"/>
              </a:rPr>
              <a:t> 认识的两次飞跃</a:t>
            </a:r>
            <a:endParaRPr lang="zh-CN" sz="24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7" grpId="0" bldLvl="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049443" y="4780388"/>
            <a:ext cx="1919610" cy="604896"/>
          </a:xfrm>
          <a:prstGeom prst="roundRect">
            <a:avLst>
              <a:gd name="adj" fmla="val 191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0703" tIns="55351" rIns="110703" bIns="55351"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感性认识</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632890" y="3598970"/>
            <a:ext cx="1919610" cy="604896"/>
          </a:xfrm>
          <a:prstGeom prst="roundRect">
            <a:avLst>
              <a:gd name="adj" fmla="val 191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0703" tIns="55351" rIns="110703" bIns="55351"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理性认识</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288357" y="2374778"/>
            <a:ext cx="1919610" cy="604896"/>
          </a:xfrm>
          <a:prstGeom prst="roundRect">
            <a:avLst>
              <a:gd name="adj" fmla="val 191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0703" tIns="55351" rIns="110703" bIns="55351"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1" name="文本框 7"/>
          <p:cNvSpPr txBox="1">
            <a:spLocks noChangeArrowheads="1"/>
          </p:cNvSpPr>
          <p:nvPr/>
        </p:nvSpPr>
        <p:spPr bwMode="auto">
          <a:xfrm>
            <a:off x="7866284" y="2326518"/>
            <a:ext cx="2331160" cy="604896"/>
          </a:xfrm>
          <a:prstGeom prst="rect">
            <a:avLst/>
          </a:prstGeom>
          <a:ln w="12700" cmpd="sng">
            <a:solidFill>
              <a:schemeClr val="accent1">
                <a:shade val="50000"/>
              </a:schemeClr>
            </a:solidFill>
            <a:prstDash val="solid"/>
            <a:miter lim="800000"/>
          </a:ln>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txBody>
          <a:bodyPr lIns="110703" tIns="55351" rIns="110703" bIns="55351"/>
          <a:lstStyle>
            <a:defPPr>
              <a:defRPr lang="zh-CN"/>
            </a:defPPr>
            <a:lvl1pPr algn="just">
              <a:lnSpc>
                <a:spcPct val="150000"/>
              </a:lnSpc>
              <a:spcBef>
                <a:spcPts val="375"/>
              </a:spcBef>
              <a:defRPr sz="1800" b="1">
                <a:solidFill>
                  <a:srgbClr val="C00000"/>
                </a:solidFill>
                <a:latin typeface="微软雅黑" panose="020B0503020204020204" pitchFamily="34" charset="-122"/>
                <a:ea typeface="微软雅黑" panose="020B0503020204020204" pitchFamily="34" charset="-122"/>
              </a:defRPr>
            </a:lvl1pPr>
            <a:lvl2pPr>
              <a:defRPr sz="2800">
                <a:latin typeface="Arial Narrow" panose="020B0606020202030204" pitchFamily="34" charset="0"/>
                <a:ea typeface="微软雅黑" panose="020B0503020204020204" pitchFamily="34" charset="-122"/>
              </a:defRPr>
            </a:lvl2pPr>
            <a:lvl3pPr>
              <a:defRPr sz="2400">
                <a:latin typeface="Arial Narrow" panose="020B0606020202030204" pitchFamily="34" charset="0"/>
                <a:ea typeface="微软雅黑" panose="020B0503020204020204" pitchFamily="34" charset="-122"/>
              </a:defRPr>
            </a:lvl3pPr>
            <a:lvl4pPr>
              <a:defRPr sz="2000">
                <a:latin typeface="Arial Narrow" panose="020B0606020202030204" pitchFamily="34" charset="0"/>
                <a:ea typeface="微软雅黑" panose="020B0503020204020204" pitchFamily="34" charset="-122"/>
              </a:defRPr>
            </a:lvl4pPr>
            <a:lvl5pPr>
              <a:defRPr sz="2000">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latin typeface="Arial Narrow" panose="020B0606020202030204" pitchFamily="34" charset="0"/>
                <a:ea typeface="微软雅黑" panose="020B0503020204020204" pitchFamily="34" charset="-122"/>
              </a:defRPr>
            </a:lvl9pPr>
          </a:lstStyle>
          <a:p>
            <a:r>
              <a:rPr lang="zh-CN" altLang="en-US" sz="2000" dirty="0" smtClean="0">
                <a:solidFill>
                  <a:schemeClr val="tx1"/>
                </a:solidFill>
              </a:rPr>
              <a:t>认识的最终目的。</a:t>
            </a:r>
            <a:endParaRPr lang="zh-CN" altLang="en-US" sz="2000" dirty="0" smtClean="0">
              <a:solidFill>
                <a:schemeClr val="tx1"/>
              </a:solidFill>
            </a:endParaRPr>
          </a:p>
        </p:txBody>
      </p:sp>
      <p:sp>
        <p:nvSpPr>
          <p:cNvPr id="13" name="圆角右箭头 12"/>
          <p:cNvSpPr/>
          <p:nvPr/>
        </p:nvSpPr>
        <p:spPr>
          <a:xfrm>
            <a:off x="3728867" y="3987844"/>
            <a:ext cx="575881" cy="691309"/>
          </a:xfrm>
          <a:prstGeom prst="ben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703" tIns="55351" rIns="110703" bIns="55351"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圆角右箭头 13"/>
          <p:cNvSpPr/>
          <p:nvPr/>
        </p:nvSpPr>
        <p:spPr>
          <a:xfrm>
            <a:off x="5456514" y="2734846"/>
            <a:ext cx="575881" cy="691309"/>
          </a:xfrm>
          <a:prstGeom prst="ben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10703" tIns="55351" rIns="110703" bIns="55351" numCol="1" spcCol="0" rtlCol="0" fromWordArt="0" anchor="ctr" anchorCtr="0" forceAA="0" compatLnSpc="1">
            <a:noAutofit/>
          </a:bodyPr>
          <a:lstStyle/>
          <a:p>
            <a:pPr lvl="0" algn="ct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21" name="TextBox 20"/>
          <p:cNvSpPr txBox="1"/>
          <p:nvPr/>
        </p:nvSpPr>
        <p:spPr>
          <a:xfrm>
            <a:off x="1393825" y="4156075"/>
            <a:ext cx="2334260" cy="394970"/>
          </a:xfrm>
          <a:prstGeom prst="rect">
            <a:avLst/>
          </a:prstGeom>
          <a:noFill/>
        </p:spPr>
        <p:txBody>
          <a:bodyPr wrap="square" lIns="87903" tIns="43951" rIns="87903" bIns="43951" rtlCol="0">
            <a:spAutoFit/>
          </a:bodyPr>
          <a:lstStyle/>
          <a:p>
            <a:r>
              <a:rPr lang="zh-CN" altLang="en-US" sz="2000" b="1" dirty="0">
                <a:latin typeface="微软雅黑" panose="020B0503020204020204" pitchFamily="34" charset="-122"/>
                <a:ea typeface="微软雅黑" panose="020B0503020204020204" pitchFamily="34" charset="-122"/>
              </a:rPr>
              <a:t>认识的</a:t>
            </a:r>
            <a:r>
              <a:rPr lang="zh-CN" altLang="en-US" sz="2000" b="1" dirty="0">
                <a:solidFill>
                  <a:srgbClr val="FF0000"/>
                </a:solidFill>
                <a:latin typeface="微软雅黑" panose="020B0503020204020204" pitchFamily="34" charset="-122"/>
                <a:ea typeface="微软雅黑" panose="020B0503020204020204" pitchFamily="34" charset="-122"/>
              </a:rPr>
              <a:t>第一次</a:t>
            </a:r>
            <a:r>
              <a:rPr lang="zh-CN" altLang="en-US" sz="2000" b="1" dirty="0">
                <a:latin typeface="微软雅黑" panose="020B0503020204020204" pitchFamily="34" charset="-122"/>
                <a:ea typeface="微软雅黑" panose="020B0503020204020204" pitchFamily="34" charset="-122"/>
              </a:rPr>
              <a:t>飞跃</a:t>
            </a:r>
            <a:endParaRPr lang="zh-CN" altLang="en-US" sz="2000" b="1" dirty="0">
              <a:latin typeface="微软雅黑" panose="020B0503020204020204" pitchFamily="34" charset="-122"/>
              <a:ea typeface="微软雅黑" panose="020B0503020204020204" pitchFamily="34" charset="-122"/>
            </a:endParaRPr>
          </a:p>
        </p:txBody>
      </p:sp>
      <p:sp>
        <p:nvSpPr>
          <p:cNvPr id="22" name="TextBox 21"/>
          <p:cNvSpPr txBox="1"/>
          <p:nvPr/>
        </p:nvSpPr>
        <p:spPr>
          <a:xfrm>
            <a:off x="3049198" y="2931676"/>
            <a:ext cx="2735441" cy="394970"/>
          </a:xfrm>
          <a:prstGeom prst="rect">
            <a:avLst/>
          </a:prstGeom>
          <a:noFill/>
        </p:spPr>
        <p:txBody>
          <a:bodyPr wrap="square" lIns="87903" tIns="43951" rIns="87903" bIns="43951" rtlCol="0">
            <a:spAutoFit/>
          </a:bodyPr>
          <a:lstStyle/>
          <a:p>
            <a:r>
              <a:rPr lang="zh-CN" altLang="en-US" sz="2000" b="1" dirty="0">
                <a:latin typeface="微软雅黑" panose="020B0503020204020204" pitchFamily="34" charset="-122"/>
                <a:ea typeface="微软雅黑" panose="020B0503020204020204" pitchFamily="34" charset="-122"/>
              </a:rPr>
              <a:t>认识的</a:t>
            </a:r>
            <a:r>
              <a:rPr lang="zh-CN" altLang="en-US" sz="2000" b="1" dirty="0">
                <a:solidFill>
                  <a:srgbClr val="FF0000"/>
                </a:solidFill>
                <a:latin typeface="微软雅黑" panose="020B0503020204020204" pitchFamily="34" charset="-122"/>
                <a:ea typeface="微软雅黑" panose="020B0503020204020204" pitchFamily="34" charset="-122"/>
              </a:rPr>
              <a:t>第二次</a:t>
            </a:r>
            <a:r>
              <a:rPr lang="zh-CN" altLang="en-US" sz="2000" b="1" dirty="0">
                <a:latin typeface="微软雅黑" panose="020B0503020204020204" pitchFamily="34" charset="-122"/>
                <a:ea typeface="微软雅黑" panose="020B0503020204020204" pitchFamily="34" charset="-122"/>
              </a:rPr>
              <a:t>飞跃</a:t>
            </a:r>
            <a:endParaRPr lang="zh-CN" altLang="en-US" sz="2000" b="1" dirty="0">
              <a:latin typeface="微软雅黑" panose="020B0503020204020204" pitchFamily="34" charset="-122"/>
              <a:ea typeface="微软雅黑" panose="020B0503020204020204" pitchFamily="34" charset="-122"/>
            </a:endParaRPr>
          </a:p>
        </p:txBody>
      </p:sp>
      <p:sp>
        <p:nvSpPr>
          <p:cNvPr id="18" name="TextBox 17"/>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第二章</a:t>
            </a:r>
            <a:endParaRPr lang="zh-CN" altLang="en-US" sz="3600" b="1" dirty="0" smtClean="0">
              <a:solidFill>
                <a:schemeClr val="bg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1194839" y="510267"/>
            <a:ext cx="6665224" cy="776340"/>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3200" b="1">
                <a:latin typeface="微软雅黑" panose="020B0503020204020204" pitchFamily="34" charset="-122"/>
                <a:ea typeface="微软雅黑" panose="020B0503020204020204" pitchFamily="34" charset="-122"/>
              </a:rPr>
              <a:t>第二节  认识的辩证运动</a:t>
            </a:r>
            <a:endParaRPr lang="zh-CN" altLang="en-US" sz="3200" b="1">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183640" y="1418590"/>
            <a:ext cx="4089400" cy="460375"/>
          </a:xfrm>
          <a:prstGeom prst="rect">
            <a:avLst/>
          </a:prstGeom>
          <a:noFill/>
        </p:spPr>
        <p:txBody>
          <a:bodyPr wrap="none" rtlCol="0" anchor="t">
            <a:spAutoFit/>
          </a:bodyPr>
          <a:lstStyle/>
          <a:p>
            <a:r>
              <a:rPr sz="2400" dirty="0">
                <a:latin typeface="微软雅黑" panose="020B0503020204020204" pitchFamily="34" charset="-122"/>
                <a:ea typeface="微软雅黑" panose="020B0503020204020204" pitchFamily="34" charset="-122"/>
                <a:sym typeface="+mn-ea"/>
              </a:rPr>
              <a:t>【知识点</a:t>
            </a:r>
            <a:r>
              <a:rPr lang="en-US" sz="2400" dirty="0">
                <a:latin typeface="微软雅黑" panose="020B0503020204020204" pitchFamily="34" charset="-122"/>
                <a:ea typeface="微软雅黑" panose="020B0503020204020204" pitchFamily="34" charset="-122"/>
                <a:sym typeface="+mn-ea"/>
              </a:rPr>
              <a:t>3</a:t>
            </a:r>
            <a:r>
              <a:rPr sz="2400" dirty="0">
                <a:latin typeface="微软雅黑" panose="020B0503020204020204" pitchFamily="34" charset="-122"/>
                <a:ea typeface="微软雅黑" panose="020B0503020204020204" pitchFamily="34" charset="-122"/>
                <a:sym typeface="+mn-ea"/>
              </a:rPr>
              <a:t>】</a:t>
            </a:r>
            <a:r>
              <a:rPr lang="zh-CN" sz="2400" dirty="0">
                <a:latin typeface="微软雅黑" panose="020B0503020204020204" pitchFamily="34" charset="-122"/>
                <a:ea typeface="微软雅黑" panose="020B0503020204020204" pitchFamily="34" charset="-122"/>
                <a:sym typeface="+mn-ea"/>
              </a:rPr>
              <a:t> 认识的两次飞跃</a:t>
            </a:r>
            <a:endParaRPr lang="zh-CN" sz="2400" dirty="0">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880870" y="5963285"/>
            <a:ext cx="7216140" cy="383540"/>
          </a:xfrm>
          <a:prstGeom prst="rect">
            <a:avLst/>
          </a:prstGeom>
        </p:spPr>
        <p:txBody>
          <a:bodyPr wrap="square">
            <a:spAutoFit/>
          </a:bodyPr>
          <a:lstStyle/>
          <a:p>
            <a:pPr algn="l"/>
            <a:r>
              <a:rPr lang="zh-CN" altLang="en-US" b="1" dirty="0"/>
              <a:t>感性认识和理性认识统一的基础</a:t>
            </a:r>
            <a:r>
              <a:rPr lang="zh-CN" altLang="en-US" dirty="0" smtClean="0"/>
              <a:t>是</a:t>
            </a:r>
            <a:r>
              <a:rPr lang="zh-CN" altLang="en-US" b="1" dirty="0" smtClean="0">
                <a:solidFill>
                  <a:srgbClr val="FF0000"/>
                </a:solidFill>
              </a:rPr>
              <a:t>社会实践</a:t>
            </a:r>
            <a:r>
              <a:rPr lang="zh-CN" altLang="en-US" dirty="0" smtClean="0">
                <a:latin typeface="华文中宋" panose="02010600040101010101" charset="-122"/>
                <a:ea typeface="华文中宋" panose="02010600040101010101" charset="-122"/>
                <a:sym typeface="+mn-ea"/>
              </a:rPr>
              <a:t>【选择】</a:t>
            </a:r>
            <a:endParaRPr lang="zh-CN" altLang="en-US" b="1" dirty="0">
              <a:solidFill>
                <a:srgbClr val="FF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3" grpId="0" animBg="1"/>
      <p:bldP spid="14" grpId="0" animBg="1"/>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676525"/>
          </a:xfrm>
          <a:prstGeom prst="rect">
            <a:avLst/>
          </a:prstGeom>
          <a:noFill/>
        </p:spPr>
        <p:txBody>
          <a:bodyPr wrap="square" rtlCol="0">
            <a:spAutoFit/>
          </a:bodyPr>
          <a:lstStyle/>
          <a:p>
            <a:r>
              <a:rPr lang="en-US" altLang="zh-CN" sz="2400" dirty="0"/>
              <a:t>#.</a:t>
            </a:r>
            <a:r>
              <a:rPr lang="zh-CN" altLang="en-US" sz="2400" dirty="0"/>
              <a:t>一个完整的认识过程，需要经过两次飞跃。下列选项中属于第二次飞跃的是（ ）</a:t>
            </a:r>
            <a:endParaRPr lang="zh-CN" altLang="en-US" sz="2400" dirty="0"/>
          </a:p>
          <a:p>
            <a:br>
              <a:rPr lang="zh-CN" altLang="en-US" sz="2400" dirty="0"/>
            </a:br>
            <a:r>
              <a:rPr lang="en-US" altLang="zh-CN" sz="2400" dirty="0"/>
              <a:t>A</a:t>
            </a:r>
            <a:r>
              <a:rPr lang="zh-CN" altLang="en-US" sz="2400" dirty="0"/>
              <a:t>、 调查研究，了解情况</a:t>
            </a:r>
            <a:endParaRPr lang="zh-CN" altLang="en-US" sz="2400" dirty="0"/>
          </a:p>
          <a:p>
            <a:r>
              <a:rPr lang="en-US" altLang="zh-CN" sz="2400" dirty="0"/>
              <a:t>B</a:t>
            </a:r>
            <a:r>
              <a:rPr lang="zh-CN" altLang="en-US" sz="2400" dirty="0"/>
              <a:t>、 深入思考，形成理论</a:t>
            </a:r>
            <a:endParaRPr lang="zh-CN" altLang="en-US" sz="2400" dirty="0"/>
          </a:p>
          <a:p>
            <a:r>
              <a:rPr lang="en-US" altLang="zh-CN" sz="2400" dirty="0"/>
              <a:t>C</a:t>
            </a:r>
            <a:r>
              <a:rPr lang="zh-CN" altLang="en-US" sz="2400" dirty="0"/>
              <a:t>、 精心安排，制定策略</a:t>
            </a:r>
            <a:endParaRPr lang="zh-CN" altLang="en-US" sz="2400" dirty="0"/>
          </a:p>
          <a:p>
            <a:r>
              <a:rPr lang="en-US" altLang="zh-CN" sz="2400" dirty="0"/>
              <a:t>D</a:t>
            </a:r>
            <a:r>
              <a:rPr lang="zh-CN" altLang="en-US" sz="2400" dirty="0"/>
              <a:t>、 执行计划，付诸实践</a:t>
            </a:r>
            <a:endParaRPr lang="zh-CN" altLang="en-US" sz="2400" dirty="0"/>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custDataLst>
              <p:tags r:id="rId1"/>
            </p:custDataLst>
          </p:nvPr>
        </p:nvSpPr>
        <p:spPr>
          <a:xfrm>
            <a:off x="2472916" y="2009719"/>
            <a:ext cx="2261477" cy="554804"/>
          </a:xfrm>
          <a:prstGeom prst="rect">
            <a:avLst/>
          </a:prstGeom>
        </p:spPr>
        <p:txBody>
          <a:bodyPr lIns="91430" tIns="45718" rIns="91430" bIns="45718">
            <a:normAutofit fontScale="775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solidFill>
                  <a:srgbClr val="C00000"/>
                </a:solidFill>
                <a:latin typeface="微软雅黑" panose="020B0503020204020204" pitchFamily="34" charset="-122"/>
                <a:ea typeface="微软雅黑" panose="020B0503020204020204" pitchFamily="34" charset="-122"/>
              </a:rPr>
              <a:t>选择题（</a:t>
            </a:r>
            <a:r>
              <a:rPr lang="en-US" altLang="zh-CN" b="1" dirty="0" smtClean="0">
                <a:solidFill>
                  <a:srgbClr val="C00000"/>
                </a:solidFill>
                <a:latin typeface="微软雅黑" panose="020B0503020204020204" pitchFamily="34" charset="-122"/>
                <a:ea typeface="微软雅黑" panose="020B0503020204020204" pitchFamily="34" charset="-122"/>
              </a:rPr>
              <a:t>50</a:t>
            </a:r>
            <a:r>
              <a:rPr lang="zh-CN" altLang="en-US" b="1" dirty="0" smtClean="0">
                <a:solidFill>
                  <a:srgbClr val="C00000"/>
                </a:solidFill>
                <a:latin typeface="微软雅黑" panose="020B0503020204020204" pitchFamily="34" charset="-122"/>
                <a:ea typeface="微软雅黑" panose="020B0503020204020204" pitchFamily="34" charset="-122"/>
              </a:rPr>
              <a:t>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 name="内容占位符 2"/>
          <p:cNvSpPr txBox="1"/>
          <p:nvPr>
            <p:custDataLst>
              <p:tags r:id="rId2"/>
            </p:custDataLst>
          </p:nvPr>
        </p:nvSpPr>
        <p:spPr>
          <a:xfrm>
            <a:off x="2472923" y="3918201"/>
            <a:ext cx="2396359" cy="554804"/>
          </a:xfrm>
          <a:prstGeom prst="rect">
            <a:avLst/>
          </a:prstGeom>
        </p:spPr>
        <p:txBody>
          <a:bodyPr lIns="91430" tIns="45718" rIns="91430" bIns="45718">
            <a:normAutofit fontScale="70000" lnSpcReduction="20000"/>
          </a:bodyPr>
          <a:lstStyle>
            <a:defPPr>
              <a:defRPr lang="zh-CN"/>
            </a:defPPr>
            <a:lvl1pPr indent="0">
              <a:spcBef>
                <a:spcPct val="20000"/>
              </a:spcBef>
              <a:buFont typeface="Arial" panose="020B0604020202020204" pitchFamily="34" charset="0"/>
              <a:buNone/>
              <a:defRPr sz="3200" b="1">
                <a:solidFill>
                  <a:srgbClr val="FF33CC"/>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solidFill>
                  <a:srgbClr val="C00000"/>
                </a:solidFill>
              </a:rPr>
              <a:t>非选择题（</a:t>
            </a:r>
            <a:r>
              <a:rPr lang="en-US" altLang="zh-CN" dirty="0">
                <a:solidFill>
                  <a:srgbClr val="C00000"/>
                </a:solidFill>
              </a:rPr>
              <a:t>50</a:t>
            </a:r>
            <a:r>
              <a:rPr lang="zh-CN" altLang="en-US" dirty="0">
                <a:solidFill>
                  <a:srgbClr val="C00000"/>
                </a:solidFill>
              </a:rPr>
              <a:t>分）</a:t>
            </a:r>
            <a:endParaRPr lang="zh-CN" altLang="en-US" dirty="0">
              <a:solidFill>
                <a:srgbClr val="C00000"/>
              </a:solidFill>
            </a:endParaRPr>
          </a:p>
        </p:txBody>
      </p:sp>
      <p:sp>
        <p:nvSpPr>
          <p:cNvPr id="4" name="内容占位符 2"/>
          <p:cNvSpPr txBox="1"/>
          <p:nvPr>
            <p:custDataLst>
              <p:tags r:id="rId3"/>
            </p:custDataLst>
          </p:nvPr>
        </p:nvSpPr>
        <p:spPr>
          <a:xfrm>
            <a:off x="5358005" y="2014975"/>
            <a:ext cx="3906347" cy="554804"/>
          </a:xfrm>
          <a:prstGeom prst="rect">
            <a:avLst/>
          </a:prstGeom>
        </p:spPr>
        <p:txBody>
          <a:bodyPr lIns="91430" tIns="45718" rIns="91430" bIns="45718">
            <a:normAutofit fontScale="700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smtClean="0">
                <a:latin typeface="微软雅黑" panose="020B0503020204020204" pitchFamily="34" charset="-122"/>
                <a:ea typeface="微软雅黑" panose="020B0503020204020204" pitchFamily="34" charset="-122"/>
              </a:rPr>
              <a:t>单选题</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25</a:t>
            </a:r>
            <a:r>
              <a:rPr lang="zh-CN" altLang="en-US" smtClean="0">
                <a:latin typeface="微软雅黑" panose="020B0503020204020204" pitchFamily="34" charset="-122"/>
                <a:ea typeface="微软雅黑" panose="020B0503020204020204" pitchFamily="34" charset="-122"/>
              </a:rPr>
              <a:t>题 * </a:t>
            </a:r>
            <a:r>
              <a:rPr lang="en-US" altLang="zh-CN" smtClean="0">
                <a:latin typeface="微软雅黑" panose="020B0503020204020204" pitchFamily="34" charset="-122"/>
                <a:ea typeface="微软雅黑" panose="020B0503020204020204" pitchFamily="34" charset="-122"/>
              </a:rPr>
              <a:t>2</a:t>
            </a:r>
            <a:r>
              <a:rPr lang="zh-CN" altLang="en-US" smtClean="0">
                <a:latin typeface="微软雅黑" panose="020B0503020204020204" pitchFamily="34" charset="-122"/>
                <a:ea typeface="微软雅黑" panose="020B0503020204020204" pitchFamily="34" charset="-122"/>
              </a:rPr>
              <a:t>分</a:t>
            </a:r>
            <a:r>
              <a:rPr lang="en-US" altLang="zh-CN"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50</a:t>
            </a:r>
            <a:r>
              <a:rPr lang="zh-CN" altLang="en-US" b="1"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p:txBody>
      </p:sp>
      <p:sp>
        <p:nvSpPr>
          <p:cNvPr id="5" name="内容占位符 2"/>
          <p:cNvSpPr txBox="1"/>
          <p:nvPr>
            <p:custDataLst>
              <p:tags r:id="rId4"/>
            </p:custDataLst>
          </p:nvPr>
        </p:nvSpPr>
        <p:spPr>
          <a:xfrm>
            <a:off x="5126197" y="3403880"/>
            <a:ext cx="3664608" cy="554804"/>
          </a:xfrm>
          <a:prstGeom prst="rect">
            <a:avLst/>
          </a:prstGeom>
        </p:spPr>
        <p:txBody>
          <a:bodyPr lIns="91430" tIns="45718" rIns="91430" bIns="45718">
            <a:normAutofit fontScale="700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latin typeface="微软雅黑" panose="020B0503020204020204" pitchFamily="34" charset="-122"/>
                <a:ea typeface="微软雅黑" panose="020B0503020204020204" pitchFamily="34" charset="-122"/>
              </a:rPr>
              <a:t>简答题</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题 * </a:t>
            </a:r>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分</a:t>
            </a:r>
            <a:r>
              <a:rPr lang="en-US" altLang="zh-CN"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30</a:t>
            </a:r>
            <a:r>
              <a:rPr lang="zh-CN" altLang="en-US" b="1" dirty="0"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p:txBody>
      </p:sp>
      <p:sp>
        <p:nvSpPr>
          <p:cNvPr id="6" name="内容占位符 2"/>
          <p:cNvSpPr txBox="1"/>
          <p:nvPr>
            <p:custDataLst>
              <p:tags r:id="rId5"/>
            </p:custDataLst>
          </p:nvPr>
        </p:nvSpPr>
        <p:spPr>
          <a:xfrm>
            <a:off x="5126355" y="4333875"/>
            <a:ext cx="5038090" cy="554990"/>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1" dirty="0" smtClean="0">
                <a:latin typeface="微软雅黑" panose="020B0503020204020204" pitchFamily="34" charset="-122"/>
                <a:ea typeface="微软雅黑" panose="020B0503020204020204" pitchFamily="34" charset="-122"/>
              </a:rPr>
              <a:t>论述题</a:t>
            </a:r>
            <a:r>
              <a:rPr lang="zh-CN" altLang="en-US" sz="2400"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选</a:t>
            </a:r>
            <a:r>
              <a:rPr lang="en-US" altLang="zh-CN" sz="2400" dirty="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smtClean="0">
                <a:latin typeface="微软雅黑" panose="020B0503020204020204" pitchFamily="34" charset="-122"/>
                <a:ea typeface="微软雅黑" panose="020B0503020204020204" pitchFamily="34" charset="-122"/>
              </a:rPr>
              <a:t> * </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分</a:t>
            </a:r>
            <a:r>
              <a:rPr lang="en-US" altLang="zh-CN" sz="2400"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20</a:t>
            </a:r>
            <a:r>
              <a:rPr lang="zh-CN" altLang="en-US" sz="2400" b="1" dirty="0" smtClean="0">
                <a:latin typeface="微软雅黑" panose="020B0503020204020204" pitchFamily="34" charset="-122"/>
                <a:ea typeface="微软雅黑" panose="020B0503020204020204" pitchFamily="34" charset="-122"/>
              </a:rPr>
              <a:t>分</a:t>
            </a:r>
            <a:endParaRPr lang="zh-CN" altLang="en-US" sz="2400" b="1" dirty="0" smtClean="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958003" y="2204864"/>
            <a:ext cx="30830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左大括号 7"/>
          <p:cNvSpPr/>
          <p:nvPr/>
        </p:nvSpPr>
        <p:spPr>
          <a:xfrm>
            <a:off x="4791710" y="3425190"/>
            <a:ext cx="361315" cy="1198245"/>
          </a:xfrm>
          <a:prstGeom prst="leftBrace">
            <a:avLst>
              <a:gd name="adj1" fmla="val 56315"/>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algn="ctr"/>
            <a:endParaRPr lang="zh-CN" altLang="en-US"/>
          </a:p>
        </p:txBody>
      </p:sp>
      <p:sp>
        <p:nvSpPr>
          <p:cNvPr id="9" name="TextBox 8"/>
          <p:cNvSpPr txBox="1"/>
          <p:nvPr/>
        </p:nvSpPr>
        <p:spPr>
          <a:xfrm>
            <a:off x="1775525" y="579552"/>
            <a:ext cx="7704856" cy="582295"/>
          </a:xfrm>
          <a:prstGeom prst="rect">
            <a:avLst/>
          </a:prstGeom>
          <a:noFill/>
        </p:spPr>
        <p:txBody>
          <a:bodyPr wrap="square" lIns="91430" tIns="45718" rIns="91430" bIns="45718" rtlCol="0">
            <a:spAutoFit/>
          </a:bodyPr>
          <a:lstStyle/>
          <a:p>
            <a:r>
              <a:rPr lang="zh-CN" altLang="en-US" sz="3200" b="1" dirty="0">
                <a:solidFill>
                  <a:srgbClr val="C00000"/>
                </a:solidFill>
                <a:latin typeface="方正清刻本悦宋简体" panose="02000000000000000000" pitchFamily="2" charset="-122"/>
                <a:ea typeface="方正清刻本悦宋简体" panose="02000000000000000000" pitchFamily="2" charset="-122"/>
              </a:rPr>
              <a:t>从</a:t>
            </a:r>
            <a:r>
              <a:rPr lang="en-US" altLang="zh-CN" sz="3200" b="1" dirty="0">
                <a:solidFill>
                  <a:srgbClr val="C00000"/>
                </a:solidFill>
                <a:latin typeface="方正清刻本悦宋简体" panose="02000000000000000000" pitchFamily="2" charset="-122"/>
                <a:ea typeface="方正清刻本悦宋简体" panose="02000000000000000000" pitchFamily="2" charset="-122"/>
              </a:rPr>
              <a:t>1510</a:t>
            </a:r>
            <a:r>
              <a:rPr lang="zh-CN" altLang="en-US" sz="3200" b="1" dirty="0">
                <a:solidFill>
                  <a:srgbClr val="C00000"/>
                </a:solidFill>
                <a:latin typeface="方正清刻本悦宋简体" panose="02000000000000000000" pitchFamily="2" charset="-122"/>
                <a:ea typeface="方正清刻本悦宋简体" panose="02000000000000000000" pitchFamily="2" charset="-122"/>
              </a:rPr>
              <a:t>考期开始，马原取消了多选题</a:t>
            </a:r>
            <a:r>
              <a:rPr lang="en-US" altLang="zh-CN" sz="3200" b="1" dirty="0">
                <a:solidFill>
                  <a:srgbClr val="C00000"/>
                </a:solidFill>
                <a:latin typeface="方正清刻本悦宋简体" panose="02000000000000000000" pitchFamily="2" charset="-122"/>
                <a:ea typeface="方正清刻本悦宋简体" panose="02000000000000000000" pitchFamily="2" charset="-122"/>
              </a:rPr>
              <a:t>……</a:t>
            </a:r>
            <a:endParaRPr lang="zh-CN" altLang="en-US" sz="3200" b="1"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872" y="332663"/>
            <a:ext cx="1052616" cy="107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左大括号 11"/>
          <p:cNvSpPr/>
          <p:nvPr/>
        </p:nvSpPr>
        <p:spPr>
          <a:xfrm>
            <a:off x="1775460" y="2014855"/>
            <a:ext cx="697230" cy="2115820"/>
          </a:xfrm>
          <a:prstGeom prst="leftBrace">
            <a:avLst>
              <a:gd name="adj1" fmla="val 76122"/>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algn="ctr"/>
            <a:endParaRPr lang="zh-CN" altLang="en-US"/>
          </a:p>
        </p:txBody>
      </p:sp>
      <p:sp>
        <p:nvSpPr>
          <p:cNvPr id="11" name="矩形 10"/>
          <p:cNvSpPr/>
          <p:nvPr/>
        </p:nvSpPr>
        <p:spPr>
          <a:xfrm>
            <a:off x="13528" y="2721696"/>
            <a:ext cx="2338056" cy="933589"/>
          </a:xfrm>
          <a:prstGeom prst="rect">
            <a:avLst/>
          </a:prstGeom>
          <a:noFill/>
        </p:spPr>
        <p:txBody>
          <a:bodyPr wrap="square" lIns="91430" tIns="45718" rIns="91430" bIns="45718">
            <a:spAutoFit/>
          </a:bodyPr>
          <a:lstStyle/>
          <a:p>
            <a:pPr algn="ctr"/>
            <a:r>
              <a:rPr lang="en-US" altLang="zh-CN" sz="55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果酱】哇，你好萌!    微博：果酱i" panose="03000700000000000000" pitchFamily="66" charset="-122"/>
                <a:ea typeface="【果酱】哇，你好萌!    微博：果酱i" panose="03000700000000000000" pitchFamily="66" charset="-122"/>
              </a:rPr>
              <a:t>100</a:t>
            </a:r>
            <a:endParaRPr lang="zh-CN" altLang="en-US" sz="55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果酱】哇，你好萌!    微博：果酱i" panose="03000700000000000000" pitchFamily="66" charset="-122"/>
              <a:ea typeface="【果酱】哇，你好萌!    微博：果酱i" panose="03000700000000000000" pitchFamily="66"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36056" y="2146737"/>
            <a:ext cx="8087138" cy="2676525"/>
          </a:xfrm>
          <a:prstGeom prst="rect">
            <a:avLst/>
          </a:prstGeom>
          <a:noFill/>
        </p:spPr>
        <p:txBody>
          <a:bodyPr wrap="square" rtlCol="0">
            <a:spAutoFit/>
          </a:bodyPr>
          <a:lstStyle/>
          <a:p>
            <a:r>
              <a:rPr lang="en-US" altLang="zh-CN" sz="2400" dirty="0"/>
              <a:t>#.</a:t>
            </a:r>
            <a:r>
              <a:rPr lang="zh-CN" altLang="en-US" sz="2400" dirty="0"/>
              <a:t>一个完整的认识过程，需要经过两次飞跃。下列选项中属于第二次飞跃的是（ </a:t>
            </a:r>
            <a:r>
              <a:rPr lang="en-US" altLang="zh-CN" sz="2400" b="1" dirty="0" smtClean="0">
                <a:solidFill>
                  <a:srgbClr val="C00000"/>
                </a:solidFill>
              </a:rPr>
              <a:t>D</a:t>
            </a:r>
            <a:r>
              <a:rPr lang="zh-CN" altLang="en-US" sz="2400" dirty="0" smtClean="0"/>
              <a:t>）</a:t>
            </a:r>
            <a:endParaRPr lang="zh-CN" altLang="en-US" sz="2400" dirty="0"/>
          </a:p>
          <a:p>
            <a:br>
              <a:rPr lang="zh-CN" altLang="en-US" sz="2400" dirty="0"/>
            </a:br>
            <a:r>
              <a:rPr lang="en-US" altLang="zh-CN" sz="2400" dirty="0"/>
              <a:t>A</a:t>
            </a:r>
            <a:r>
              <a:rPr lang="zh-CN" altLang="en-US" sz="2400" dirty="0"/>
              <a:t>、 调查研究，了解情况</a:t>
            </a:r>
            <a:endParaRPr lang="zh-CN" altLang="en-US" sz="2400" dirty="0"/>
          </a:p>
          <a:p>
            <a:r>
              <a:rPr lang="en-US" altLang="zh-CN" sz="2400" dirty="0"/>
              <a:t>B</a:t>
            </a:r>
            <a:r>
              <a:rPr lang="zh-CN" altLang="en-US" sz="2400" dirty="0"/>
              <a:t>、 深入思考，形成理论</a:t>
            </a:r>
            <a:endParaRPr lang="zh-CN" altLang="en-US" sz="2400" dirty="0"/>
          </a:p>
          <a:p>
            <a:r>
              <a:rPr lang="en-US" altLang="zh-CN" sz="2400" dirty="0"/>
              <a:t>C</a:t>
            </a:r>
            <a:r>
              <a:rPr lang="zh-CN" altLang="en-US" sz="2400" dirty="0"/>
              <a:t>、 精心安排，制定策略</a:t>
            </a:r>
            <a:endParaRPr lang="zh-CN" altLang="en-US" sz="2400" dirty="0"/>
          </a:p>
          <a:p>
            <a:r>
              <a:rPr lang="en-US" altLang="zh-CN" sz="2400" b="1" dirty="0">
                <a:solidFill>
                  <a:srgbClr val="C00000"/>
                </a:solidFill>
              </a:rPr>
              <a:t>D</a:t>
            </a:r>
            <a:r>
              <a:rPr lang="zh-CN" altLang="en-US" sz="2400" b="1" dirty="0">
                <a:solidFill>
                  <a:srgbClr val="C00000"/>
                </a:solidFill>
              </a:rPr>
              <a:t>、 执行计划，付诸实践</a:t>
            </a:r>
            <a:endParaRPr lang="zh-CN" altLang="en-US" sz="2400" b="1" dirty="0">
              <a:solidFill>
                <a:srgbClr val="C00000"/>
              </a:solidFill>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290" y="2060943"/>
            <a:ext cx="10653824" cy="525780"/>
          </a:xfrm>
          <a:prstGeom prst="rect">
            <a:avLst/>
          </a:prstGeom>
          <a:noFill/>
        </p:spPr>
        <p:txBody>
          <a:bodyPr wrap="square" lIns="87901" tIns="43949" rIns="87901" bIns="43949" rtlCol="0">
            <a:spAutoFit/>
          </a:bodyPr>
          <a:lstStyle/>
          <a:p>
            <a:pPr>
              <a:lnSpc>
                <a:spcPct val="150000"/>
              </a:lnSpc>
            </a:pPr>
            <a:endParaRPr lang="en-US" altLang="zh-CN"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266825" y="1304925"/>
            <a:ext cx="9563100" cy="641350"/>
          </a:xfrm>
          <a:prstGeom prst="rect">
            <a:avLst/>
          </a:prstGeom>
          <a:noFill/>
        </p:spPr>
        <p:txBody>
          <a:bodyPr wrap="square" lIns="87903" tIns="43951" rIns="87903" bIns="43951"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4】</a:t>
            </a:r>
            <a:r>
              <a:rPr lang="zh-CN" altLang="en-US" sz="2400" dirty="0" smtClean="0">
                <a:latin typeface="华文中宋" panose="02010600040101010101" charset="-122"/>
                <a:ea typeface="华文中宋" panose="02010600040101010101" charset="-122"/>
              </a:rPr>
              <a:t>认识过程的多次反复和有限与无限的辩证统一</a:t>
            </a:r>
            <a:r>
              <a:rPr lang="zh-CN" altLang="en-US" sz="2400" dirty="0" smtClean="0">
                <a:latin typeface="华文中宋" panose="02010600040101010101" charset="-122"/>
                <a:ea typeface="华文中宋" panose="02010600040101010101" charset="-122"/>
                <a:sym typeface="+mn-ea"/>
              </a:rPr>
              <a:t>【选择】</a:t>
            </a:r>
            <a:endParaRPr lang="zh-CN" altLang="en-US" sz="2400" dirty="0" smtClean="0">
              <a:solidFill>
                <a:srgbClr val="00B050"/>
              </a:solidFill>
              <a:latin typeface="华文中宋" panose="02010600040101010101" charset="-122"/>
              <a:ea typeface="华文中宋" panose="02010600040101010101" charset="-122"/>
            </a:endParaRPr>
          </a:p>
        </p:txBody>
      </p:sp>
      <p:sp>
        <p:nvSpPr>
          <p:cNvPr id="9" name="TextBox 8"/>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第二节  认识的辩证运动</a:t>
            </a:r>
            <a:endParaRPr lang="zh-CN" altLang="en-US" b="1" dirty="0"/>
          </a:p>
        </p:txBody>
      </p:sp>
      <p:sp>
        <p:nvSpPr>
          <p:cNvPr id="3" name="文本框 2"/>
          <p:cNvSpPr txBox="1"/>
          <p:nvPr/>
        </p:nvSpPr>
        <p:spPr>
          <a:xfrm>
            <a:off x="1127093" y="2090668"/>
            <a:ext cx="11226626" cy="4523105"/>
          </a:xfrm>
          <a:prstGeom prst="rect">
            <a:avLst/>
          </a:prstGeom>
          <a:noFill/>
        </p:spPr>
        <p:txBody>
          <a:bodyPr wrap="square" rtlCol="0">
            <a:spAutoFit/>
          </a:bodyPr>
          <a:lstStyle/>
          <a:p>
            <a:pPr>
              <a:lnSpc>
                <a:spcPct val="150000"/>
              </a:lnSpc>
            </a:pPr>
            <a:r>
              <a:rPr lang="en-US" altLang="zh-CN" sz="2400" dirty="0">
                <a:latin typeface="华文中宋" panose="02010600040101010101" charset="-122"/>
                <a:ea typeface="华文中宋" panose="02010600040101010101" charset="-122"/>
              </a:rPr>
              <a:t>1. </a:t>
            </a:r>
            <a:r>
              <a:rPr lang="zh-CN" altLang="en-US" sz="2400" dirty="0">
                <a:latin typeface="华文中宋" panose="02010600040101010101" charset="-122"/>
                <a:ea typeface="华文中宋" panose="02010600040101010101" charset="-122"/>
              </a:rPr>
              <a:t>认识具有反复性。</a:t>
            </a:r>
            <a:endParaRPr lang="zh-CN" altLang="en-US" sz="2400" dirty="0">
              <a:latin typeface="华文中宋" panose="02010600040101010101" charset="-122"/>
              <a:ea typeface="华文中宋" panose="02010600040101010101" charset="-122"/>
            </a:endParaRPr>
          </a:p>
          <a:p>
            <a:pPr>
              <a:lnSpc>
                <a:spcPct val="150000"/>
              </a:lnSpc>
            </a:pPr>
            <a:r>
              <a:rPr lang="en-US" altLang="zh-CN" sz="2400" dirty="0">
                <a:latin typeface="华文中宋" panose="02010600040101010101" charset="-122"/>
                <a:ea typeface="华文中宋" panose="02010600040101010101" charset="-122"/>
              </a:rPr>
              <a:t>2. </a:t>
            </a:r>
            <a:r>
              <a:rPr lang="zh-CN" altLang="en-US" sz="2400" dirty="0">
                <a:latin typeface="华文中宋" panose="02010600040101010101" charset="-122"/>
                <a:ea typeface="华文中宋" panose="02010600040101010101" charset="-122"/>
              </a:rPr>
              <a:t>认识是</a:t>
            </a:r>
            <a:r>
              <a:rPr lang="zh-CN" altLang="en-US" sz="2400" b="1" dirty="0">
                <a:solidFill>
                  <a:srgbClr val="FF0000"/>
                </a:solidFill>
                <a:latin typeface="华文中宋" panose="02010600040101010101" charset="-122"/>
                <a:ea typeface="华文中宋" panose="02010600040101010101" charset="-122"/>
              </a:rPr>
              <a:t>有限性</a:t>
            </a:r>
            <a:r>
              <a:rPr lang="zh-CN" altLang="en-US" sz="2400" dirty="0">
                <a:latin typeface="华文中宋" panose="02010600040101010101" charset="-122"/>
                <a:ea typeface="华文中宋" panose="02010600040101010101" charset="-122"/>
              </a:rPr>
              <a:t>和</a:t>
            </a:r>
            <a:r>
              <a:rPr lang="zh-CN" altLang="en-US" sz="2400" b="1" dirty="0">
                <a:solidFill>
                  <a:srgbClr val="FF0000"/>
                </a:solidFill>
                <a:latin typeface="华文中宋" panose="02010600040101010101" charset="-122"/>
                <a:ea typeface="华文中宋" panose="02010600040101010101" charset="-122"/>
              </a:rPr>
              <a:t>无限性</a:t>
            </a:r>
            <a:r>
              <a:rPr lang="zh-CN" altLang="en-US" sz="2400" dirty="0">
                <a:latin typeface="华文中宋" panose="02010600040101010101" charset="-122"/>
                <a:ea typeface="华文中宋" panose="02010600040101010101" charset="-122"/>
              </a:rPr>
              <a:t>的辩证统一。</a:t>
            </a:r>
            <a:endParaRPr lang="zh-CN" altLang="en-US" sz="2400" dirty="0">
              <a:latin typeface="华文中宋" panose="02010600040101010101" charset="-122"/>
              <a:ea typeface="华文中宋" panose="02010600040101010101" charset="-122"/>
            </a:endParaRPr>
          </a:p>
          <a:p>
            <a:pPr>
              <a:lnSpc>
                <a:spcPct val="150000"/>
              </a:lnSpc>
            </a:pPr>
            <a:endParaRPr lang="zh-CN" altLang="en-US" sz="2400" u="sng" dirty="0">
              <a:latin typeface="华文中宋" panose="02010600040101010101" charset="-122"/>
              <a:ea typeface="华文中宋" panose="02010600040101010101" charset="-122"/>
            </a:endParaRPr>
          </a:p>
          <a:p>
            <a:pPr>
              <a:lnSpc>
                <a:spcPct val="150000"/>
              </a:lnSpc>
            </a:pPr>
            <a:r>
              <a:rPr lang="zh-CN" altLang="en-US" sz="2400" u="sng" dirty="0">
                <a:latin typeface="华文中宋" panose="02010600040101010101" charset="-122"/>
                <a:ea typeface="华文中宋" panose="02010600040101010101" charset="-122"/>
              </a:rPr>
              <a:t>一个正确的认识需要多次反复才能完成，并且认识是永无止境的发展过程</a:t>
            </a:r>
            <a:r>
              <a:rPr lang="zh-CN" altLang="en-US" sz="2400" b="1" u="sng" dirty="0">
                <a:solidFill>
                  <a:srgbClr val="FF0000"/>
                </a:solidFill>
                <a:latin typeface="华文中宋" panose="02010600040101010101" charset="-122"/>
                <a:ea typeface="华文中宋" panose="02010600040101010101" charset="-122"/>
              </a:rPr>
              <a:t>（选择）体现了有限性和无限性</a:t>
            </a:r>
            <a:endParaRPr lang="zh-CN" altLang="en-US" sz="2400" b="1" u="sng" dirty="0">
              <a:solidFill>
                <a:srgbClr val="FF0000"/>
              </a:solidFill>
              <a:latin typeface="华文中宋" panose="02010600040101010101" charset="-122"/>
              <a:ea typeface="华文中宋" panose="02010600040101010101" charset="-122"/>
            </a:endParaRPr>
          </a:p>
          <a:p>
            <a:pPr>
              <a:lnSpc>
                <a:spcPct val="150000"/>
              </a:lnSpc>
            </a:pPr>
            <a:r>
              <a:rPr lang="zh-CN" altLang="en-US" sz="2400" dirty="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sym typeface="+mn-ea"/>
              </a:rPr>
              <a:t>   </a:t>
            </a:r>
            <a:endParaRPr lang="zh-CN" altLang="en-US" sz="2400" dirty="0">
              <a:latin typeface="华文中宋" panose="02010600040101010101" charset="-122"/>
              <a:ea typeface="华文中宋" panose="02010600040101010101" charset="-122"/>
              <a:sym typeface="+mn-ea"/>
            </a:endParaRPr>
          </a:p>
          <a:p>
            <a:pPr>
              <a:lnSpc>
                <a:spcPct val="150000"/>
              </a:lnSpc>
            </a:pPr>
            <a:r>
              <a:rPr lang="zh-CN" altLang="en-US" sz="2400" dirty="0">
                <a:latin typeface="华文中宋" panose="02010600040101010101" charset="-122"/>
                <a:ea typeface="华文中宋" panose="02010600040101010101" charset="-122"/>
                <a:sym typeface="+mn-ea"/>
              </a:rPr>
              <a:t>   </a:t>
            </a:r>
            <a:r>
              <a:rPr lang="zh-CN" altLang="en-US" sz="2400" b="1" dirty="0">
                <a:solidFill>
                  <a:srgbClr val="C00000"/>
                </a:solidFill>
                <a:latin typeface="华文中宋" panose="02010600040101010101" charset="-122"/>
                <a:ea typeface="华文中宋" panose="02010600040101010101" charset="-122"/>
                <a:sym typeface="+mn-ea"/>
              </a:rPr>
              <a:t>完整</a:t>
            </a:r>
            <a:r>
              <a:rPr lang="zh-CN" altLang="en-US" sz="2400" b="1" dirty="0" smtClean="0">
                <a:latin typeface="华文中宋" panose="02010600040101010101" charset="-122"/>
                <a:ea typeface="华文中宋" panose="02010600040101010101" charset="-122"/>
                <a:sym typeface="+mn-ea"/>
              </a:rPr>
              <a:t>的认识过程：</a:t>
            </a:r>
            <a:endParaRPr lang="en-US" altLang="zh-CN" sz="2400" b="1" dirty="0" smtClean="0">
              <a:latin typeface="华文中宋" panose="02010600040101010101" charset="-122"/>
              <a:ea typeface="华文中宋" panose="02010600040101010101" charset="-122"/>
            </a:endParaRPr>
          </a:p>
          <a:p>
            <a:pPr>
              <a:lnSpc>
                <a:spcPct val="150000"/>
              </a:lnSpc>
            </a:pPr>
            <a:r>
              <a:rPr lang="zh-CN" altLang="en-US" sz="2400" b="1" dirty="0" smtClean="0">
                <a:latin typeface="华文中宋" panose="02010600040101010101" charset="-122"/>
                <a:ea typeface="华文中宋" panose="02010600040101010101" charset="-122"/>
                <a:sym typeface="+mn-ea"/>
              </a:rPr>
              <a:t>   </a:t>
            </a:r>
            <a:r>
              <a:rPr lang="zh-CN" altLang="en-US" sz="2400" b="1" dirty="0" smtClean="0">
                <a:solidFill>
                  <a:srgbClr val="FF0000"/>
                </a:solidFill>
                <a:latin typeface="华文中宋" panose="02010600040101010101" charset="-122"/>
                <a:ea typeface="华文中宋" panose="02010600040101010101" charset="-122"/>
                <a:sym typeface="+mn-ea"/>
              </a:rPr>
              <a:t>实践 </a:t>
            </a:r>
            <a:r>
              <a:rPr lang="en-US" altLang="zh-CN" sz="2400" b="1" dirty="0" smtClean="0">
                <a:solidFill>
                  <a:srgbClr val="FF0000"/>
                </a:solidFill>
                <a:latin typeface="华文中宋" panose="02010600040101010101" charset="-122"/>
                <a:ea typeface="华文中宋" panose="02010600040101010101" charset="-122"/>
                <a:sym typeface="+mn-ea"/>
              </a:rPr>
              <a:t>- </a:t>
            </a:r>
            <a:r>
              <a:rPr lang="zh-CN" altLang="en-US" sz="2400" b="1" dirty="0" smtClean="0">
                <a:solidFill>
                  <a:srgbClr val="FF0000"/>
                </a:solidFill>
                <a:latin typeface="华文中宋" panose="02010600040101010101" charset="-122"/>
                <a:ea typeface="华文中宋" panose="02010600040101010101" charset="-122"/>
                <a:sym typeface="+mn-ea"/>
              </a:rPr>
              <a:t>认识 </a:t>
            </a:r>
            <a:r>
              <a:rPr lang="en-US" altLang="zh-CN" sz="2400" b="1" dirty="0" smtClean="0">
                <a:solidFill>
                  <a:srgbClr val="FF0000"/>
                </a:solidFill>
                <a:latin typeface="华文中宋" panose="02010600040101010101" charset="-122"/>
                <a:ea typeface="华文中宋" panose="02010600040101010101" charset="-122"/>
                <a:sym typeface="+mn-ea"/>
              </a:rPr>
              <a:t>- </a:t>
            </a:r>
            <a:r>
              <a:rPr lang="zh-CN" altLang="en-US" sz="2400" b="1" dirty="0" smtClean="0">
                <a:solidFill>
                  <a:srgbClr val="FF0000"/>
                </a:solidFill>
                <a:latin typeface="华文中宋" panose="02010600040101010101" charset="-122"/>
                <a:ea typeface="华文中宋" panose="02010600040101010101" charset="-122"/>
                <a:sym typeface="+mn-ea"/>
              </a:rPr>
              <a:t>实践</a:t>
            </a:r>
            <a:r>
              <a:rPr lang="zh-CN" altLang="en-US" sz="2400" b="1" dirty="0">
                <a:latin typeface="华文中宋" panose="02010600040101010101" charset="-122"/>
                <a:ea typeface="华文中宋" panose="02010600040101010101" charset="-122"/>
                <a:sym typeface="+mn-ea"/>
              </a:rPr>
              <a:t>的循环往复体现了认识和实践的统一是具体的、历史的。</a:t>
            </a:r>
            <a:endParaRPr lang="en-US" altLang="zh-CN"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6266" y="1844824"/>
            <a:ext cx="11424389" cy="3415030"/>
          </a:xfrm>
          <a:prstGeom prst="rect">
            <a:avLst/>
          </a:prstGeom>
          <a:noFill/>
        </p:spPr>
        <p:txBody>
          <a:bodyPr wrap="square" rtlCol="0">
            <a:spAutoFit/>
          </a:bodyPr>
          <a:lstStyle/>
          <a:p>
            <a:pPr fontAlgn="auto">
              <a:lnSpc>
                <a:spcPct val="150000"/>
              </a:lnSpc>
            </a:pPr>
            <a:r>
              <a:rPr lang="en-US" altLang="zh-CN" sz="2400" dirty="0"/>
              <a:t>###</a:t>
            </a:r>
            <a:r>
              <a:rPr lang="zh-CN" altLang="en-US" sz="2400" dirty="0"/>
              <a:t>一个正确的认识需要多次反复才能完成，并且认识是永无止境的发展过程， 这说明人类的认识是（ ） </a:t>
            </a:r>
            <a:endParaRPr lang="en-US" altLang="zh-CN" sz="2400" dirty="0"/>
          </a:p>
          <a:p>
            <a:pPr fontAlgn="auto">
              <a:lnSpc>
                <a:spcPct val="150000"/>
              </a:lnSpc>
            </a:pPr>
            <a:r>
              <a:rPr lang="en-US" altLang="zh-CN" sz="2400" dirty="0"/>
              <a:t>A </a:t>
            </a:r>
            <a:r>
              <a:rPr lang="zh-CN" altLang="en-US" sz="2400" dirty="0"/>
              <a:t>感性和理性的统一 </a:t>
            </a:r>
            <a:endParaRPr lang="en-US" altLang="zh-CN" sz="2400" dirty="0" smtClean="0"/>
          </a:p>
          <a:p>
            <a:pPr fontAlgn="auto">
              <a:lnSpc>
                <a:spcPct val="150000"/>
              </a:lnSpc>
            </a:pPr>
            <a:r>
              <a:rPr lang="en-US" altLang="zh-CN" sz="2400" dirty="0" smtClean="0"/>
              <a:t>B </a:t>
            </a:r>
            <a:r>
              <a:rPr lang="zh-CN" altLang="en-US" sz="2400" dirty="0"/>
              <a:t>理论和实践的统一 </a:t>
            </a:r>
            <a:endParaRPr lang="en-US" altLang="zh-CN" sz="2400" dirty="0" smtClean="0"/>
          </a:p>
          <a:p>
            <a:pPr fontAlgn="auto">
              <a:lnSpc>
                <a:spcPct val="150000"/>
              </a:lnSpc>
            </a:pPr>
            <a:r>
              <a:rPr lang="en-US" altLang="zh-CN" sz="2400" dirty="0" smtClean="0"/>
              <a:t>C </a:t>
            </a:r>
            <a:r>
              <a:rPr lang="zh-CN" altLang="en-US" sz="2400" dirty="0"/>
              <a:t>正确和错误的统一 </a:t>
            </a:r>
            <a:endParaRPr lang="en-US" altLang="zh-CN" sz="2400" dirty="0" smtClean="0"/>
          </a:p>
          <a:p>
            <a:pPr fontAlgn="auto">
              <a:lnSpc>
                <a:spcPct val="150000"/>
              </a:lnSpc>
            </a:pPr>
            <a:r>
              <a:rPr lang="en-US" altLang="zh-CN" sz="2400" dirty="0" smtClean="0"/>
              <a:t>D </a:t>
            </a:r>
            <a:r>
              <a:rPr lang="zh-CN" altLang="en-US" sz="2400" dirty="0"/>
              <a:t>有限和无限的统一 </a:t>
            </a:r>
            <a:endParaRPr sz="2400"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6266" y="1844824"/>
            <a:ext cx="11424389" cy="3415030"/>
          </a:xfrm>
          <a:prstGeom prst="rect">
            <a:avLst/>
          </a:prstGeom>
          <a:noFill/>
        </p:spPr>
        <p:txBody>
          <a:bodyPr wrap="square" rtlCol="0">
            <a:spAutoFit/>
          </a:bodyPr>
          <a:lstStyle/>
          <a:p>
            <a:pPr fontAlgn="auto">
              <a:lnSpc>
                <a:spcPct val="150000"/>
              </a:lnSpc>
            </a:pPr>
            <a:r>
              <a:rPr lang="en-US" altLang="zh-CN" sz="2400" dirty="0"/>
              <a:t>###</a:t>
            </a:r>
            <a:r>
              <a:rPr lang="zh-CN" altLang="en-US" sz="2400" dirty="0"/>
              <a:t>一个正确的认识需要多次反复才能完成，并且认识是</a:t>
            </a:r>
            <a:r>
              <a:rPr lang="zh-CN" altLang="en-US" sz="2400" b="1" dirty="0"/>
              <a:t>永无止境的发展过程</a:t>
            </a:r>
            <a:r>
              <a:rPr lang="zh-CN" altLang="en-US" sz="2400" dirty="0"/>
              <a:t>， 这说明人类的认识是</a:t>
            </a:r>
            <a:r>
              <a:rPr lang="zh-CN" altLang="en-US" sz="2400" dirty="0" smtClean="0"/>
              <a:t>（</a:t>
            </a:r>
            <a:r>
              <a:rPr lang="en-US" altLang="zh-CN" sz="2400" dirty="0" smtClean="0">
                <a:solidFill>
                  <a:srgbClr val="FF0000"/>
                </a:solidFill>
              </a:rPr>
              <a:t>D</a:t>
            </a:r>
            <a:r>
              <a:rPr lang="zh-CN" altLang="en-US" sz="2400" dirty="0" smtClean="0"/>
              <a:t> </a:t>
            </a:r>
            <a:r>
              <a:rPr lang="zh-CN" altLang="en-US" sz="2400" dirty="0"/>
              <a:t>） </a:t>
            </a:r>
            <a:endParaRPr lang="en-US" altLang="zh-CN" sz="2400" dirty="0"/>
          </a:p>
          <a:p>
            <a:pPr fontAlgn="auto">
              <a:lnSpc>
                <a:spcPct val="150000"/>
              </a:lnSpc>
            </a:pPr>
            <a:r>
              <a:rPr lang="en-US" altLang="zh-CN" sz="2400" dirty="0"/>
              <a:t>A </a:t>
            </a:r>
            <a:r>
              <a:rPr lang="zh-CN" altLang="en-US" sz="2400" dirty="0"/>
              <a:t>感性和理性的统一（否） </a:t>
            </a:r>
            <a:endParaRPr lang="en-US" altLang="zh-CN" sz="2400" dirty="0" smtClean="0"/>
          </a:p>
          <a:p>
            <a:pPr fontAlgn="auto">
              <a:lnSpc>
                <a:spcPct val="150000"/>
              </a:lnSpc>
            </a:pPr>
            <a:r>
              <a:rPr lang="en-US" altLang="zh-CN" sz="2400" dirty="0" smtClean="0"/>
              <a:t>B </a:t>
            </a:r>
            <a:r>
              <a:rPr lang="zh-CN" altLang="en-US" sz="2400" dirty="0"/>
              <a:t>理论和实践的统一 </a:t>
            </a:r>
            <a:endParaRPr lang="en-US" altLang="zh-CN" sz="2400" dirty="0" smtClean="0"/>
          </a:p>
          <a:p>
            <a:pPr fontAlgn="auto">
              <a:lnSpc>
                <a:spcPct val="150000"/>
              </a:lnSpc>
            </a:pPr>
            <a:r>
              <a:rPr lang="en-US" altLang="zh-CN" sz="2400" dirty="0" smtClean="0"/>
              <a:t>C </a:t>
            </a:r>
            <a:r>
              <a:rPr lang="zh-CN" altLang="en-US" sz="2400" dirty="0"/>
              <a:t>正确和错误的统一 </a:t>
            </a:r>
            <a:endParaRPr lang="en-US" altLang="zh-CN" sz="2400" dirty="0" smtClean="0"/>
          </a:p>
          <a:p>
            <a:pPr fontAlgn="auto">
              <a:lnSpc>
                <a:spcPct val="150000"/>
              </a:lnSpc>
            </a:pPr>
            <a:r>
              <a:rPr lang="en-US" altLang="zh-CN" sz="2400" b="1" dirty="0" smtClean="0">
                <a:solidFill>
                  <a:srgbClr val="FF0000"/>
                </a:solidFill>
              </a:rPr>
              <a:t>D </a:t>
            </a:r>
            <a:r>
              <a:rPr lang="zh-CN" altLang="en-US" sz="2400" b="1" dirty="0">
                <a:solidFill>
                  <a:srgbClr val="FF0000"/>
                </a:solidFill>
              </a:rPr>
              <a:t>有限和无限的统一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idx="4294967295"/>
          </p:nvPr>
        </p:nvSpPr>
        <p:spPr>
          <a:xfrm>
            <a:off x="2482215" y="1044575"/>
            <a:ext cx="6106160" cy="699770"/>
          </a:xfrm>
        </p:spPr>
        <p:txBody>
          <a:bodyPr/>
          <a:lstStyle/>
          <a:p>
            <a:pPr algn="l"/>
            <a:r>
              <a:rPr lang="zh-CN" altLang="en-US">
                <a:latin typeface="微软雅黑" panose="020B0503020204020204" pitchFamily="34" charset="-122"/>
                <a:ea typeface="微软雅黑" panose="020B0503020204020204" pitchFamily="34" charset="-122"/>
              </a:rPr>
              <a:t>老马带你练真题</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95" y="437515"/>
            <a:ext cx="11870055" cy="5968365"/>
            <a:chOff x="-1" y="189434"/>
            <a:chExt cx="12267395" cy="6670154"/>
          </a:xfrm>
        </p:grpSpPr>
        <p:pic>
          <p:nvPicPr>
            <p:cNvPr id="1026" name="Picture 2"/>
            <p:cNvPicPr>
              <a:picLocks noChangeAspect="1" noChangeArrowheads="1"/>
            </p:cNvPicPr>
            <p:nvPr/>
          </p:nvPicPr>
          <p:blipFill>
            <a:blip r:embed="rId1">
              <a:biLevel thresh="75000"/>
              <a:extLst>
                <a:ext uri="{28A0092B-C50C-407E-A947-70E740481C1C}">
                  <a14:useLocalDpi xmlns:a14="http://schemas.microsoft.com/office/drawing/2010/main" val="0"/>
                </a:ext>
              </a:extLst>
            </a:blip>
            <a:srcRect/>
            <a:stretch>
              <a:fillRect/>
            </a:stretch>
          </p:blipFill>
          <p:spPr bwMode="auto">
            <a:xfrm>
              <a:off x="-1" y="6166098"/>
              <a:ext cx="12190413" cy="69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1266" y="189434"/>
              <a:ext cx="12246128" cy="6214243"/>
            </a:xfrm>
            <a:prstGeom prst="rect">
              <a:avLst/>
            </a:prstGeom>
          </p:spPr>
        </p:pic>
        <p:sp>
          <p:nvSpPr>
            <p:cNvPr id="7" name="五角星 6"/>
            <p:cNvSpPr/>
            <p:nvPr/>
          </p:nvSpPr>
          <p:spPr>
            <a:xfrm>
              <a:off x="4072503" y="788637"/>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五角星 7"/>
            <p:cNvSpPr/>
            <p:nvPr/>
          </p:nvSpPr>
          <p:spPr>
            <a:xfrm>
              <a:off x="6383238" y="47746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五角星 8"/>
            <p:cNvSpPr/>
            <p:nvPr/>
          </p:nvSpPr>
          <p:spPr>
            <a:xfrm>
              <a:off x="4201753" y="3861842"/>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五角星 9"/>
            <p:cNvSpPr/>
            <p:nvPr/>
          </p:nvSpPr>
          <p:spPr>
            <a:xfrm>
              <a:off x="4150990" y="2277666"/>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五角星 11"/>
            <p:cNvSpPr/>
            <p:nvPr/>
          </p:nvSpPr>
          <p:spPr>
            <a:xfrm>
              <a:off x="6383238" y="83750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五角星 12"/>
            <p:cNvSpPr/>
            <p:nvPr/>
          </p:nvSpPr>
          <p:spPr>
            <a:xfrm>
              <a:off x="6877938" y="167757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五角星 13"/>
            <p:cNvSpPr/>
            <p:nvPr/>
          </p:nvSpPr>
          <p:spPr>
            <a:xfrm>
              <a:off x="6815286" y="256569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五角星 14"/>
            <p:cNvSpPr/>
            <p:nvPr/>
          </p:nvSpPr>
          <p:spPr>
            <a:xfrm>
              <a:off x="6383238" y="318335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五角星 15"/>
            <p:cNvSpPr/>
            <p:nvPr/>
          </p:nvSpPr>
          <p:spPr>
            <a:xfrm>
              <a:off x="6383238" y="364581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五角星 16"/>
            <p:cNvSpPr/>
            <p:nvPr/>
          </p:nvSpPr>
          <p:spPr>
            <a:xfrm>
              <a:off x="8039422" y="551802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圆角矩形 5"/>
          <p:cNvSpPr/>
          <p:nvPr/>
        </p:nvSpPr>
        <p:spPr>
          <a:xfrm>
            <a:off x="4654550" y="3047365"/>
            <a:ext cx="6062980" cy="17818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839491" y="1456385"/>
            <a:ext cx="10512383" cy="3559786"/>
          </a:xfrm>
          <a:prstGeom prst="rect">
            <a:avLst/>
          </a:prstGeom>
        </p:spPr>
        <p:txBody>
          <a:bodyPr vert="horz" lIns="91423" tIns="45711" rIns="91423" bIns="45711"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真理的含义 【选择】</a:t>
            </a:r>
            <a:endParaRPr lang="en-US" altLang="zh-CN" b="1" dirty="0">
              <a:solidFill>
                <a:srgbClr val="00B050"/>
              </a:solidFill>
              <a:latin typeface="华文中宋" panose="02010600040101010101" charset="-122"/>
              <a:ea typeface="华文中宋" panose="02010600040101010101" charset="-122"/>
            </a:endParaRPr>
          </a:p>
          <a:p>
            <a:endParaRPr lang="en-US" altLang="zh-CN" sz="2400" dirty="0">
              <a:latin typeface="华文中宋" panose="02010600040101010101" charset="-122"/>
              <a:ea typeface="华文中宋" panose="02010600040101010101" charset="-122"/>
            </a:endParaRPr>
          </a:p>
          <a:p>
            <a:endParaRPr lang="zh-CN" altLang="en-US" dirty="0">
              <a:latin typeface="华文中宋" panose="02010600040101010101" charset="-122"/>
              <a:ea typeface="华文中宋" panose="02010600040101010101" charset="-122"/>
            </a:endParaRPr>
          </a:p>
        </p:txBody>
      </p:sp>
      <p:graphicFrame>
        <p:nvGraphicFramePr>
          <p:cNvPr id="7" name="表格 6"/>
          <p:cNvGraphicFramePr>
            <a:graphicFrameLocks noGrp="1"/>
          </p:cNvGraphicFramePr>
          <p:nvPr/>
        </p:nvGraphicFramePr>
        <p:xfrm>
          <a:off x="1066640" y="2561254"/>
          <a:ext cx="10058400" cy="2849249"/>
        </p:xfrm>
        <a:graphic>
          <a:graphicData uri="http://schemas.openxmlformats.org/drawingml/2006/table">
            <a:tbl>
              <a:tblPr>
                <a:tableStyleId>{5C22544A-7EE6-4342-B048-85BDC9FD1C3A}</a:tableStyleId>
              </a:tblPr>
              <a:tblGrid>
                <a:gridCol w="1057910"/>
                <a:gridCol w="3375025"/>
                <a:gridCol w="5625465"/>
              </a:tblGrid>
              <a:tr h="563245">
                <a:tc>
                  <a:txBody>
                    <a:bodyPr/>
                    <a:lstStyle/>
                    <a:p>
                      <a:pPr algn="ctr">
                        <a:lnSpc>
                          <a:spcPct val="150000"/>
                        </a:lnSpc>
                      </a:pPr>
                      <a:endParaRPr lang="zh-CN" altLang="en-US" sz="2000" dirty="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zh-CN" altLang="en-US" sz="2400" b="1" dirty="0" smtClean="0">
                          <a:solidFill>
                            <a:schemeClr val="tx1"/>
                          </a:solidFill>
                          <a:latin typeface="华文中宋" panose="02010600040101010101" charset="-122"/>
                          <a:ea typeface="华文中宋" panose="02010600040101010101" charset="-122"/>
                        </a:rPr>
                        <a:t>含义</a:t>
                      </a:r>
                      <a:endParaRPr lang="zh-CN" altLang="en-US" sz="2400" b="1"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zh-CN" altLang="en-US" sz="2400" b="1" dirty="0" smtClean="0">
                          <a:solidFill>
                            <a:schemeClr val="tx1"/>
                          </a:solidFill>
                          <a:latin typeface="华文中宋" panose="02010600040101010101" charset="-122"/>
                          <a:ea typeface="华文中宋" panose="02010600040101010101" charset="-122"/>
                        </a:rPr>
                        <a:t>二者关系</a:t>
                      </a:r>
                      <a:endParaRPr lang="zh-CN" altLang="en-US" sz="2400" b="1"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zh-CN" altLang="en-US" sz="2400" dirty="0" smtClean="0">
                          <a:solidFill>
                            <a:schemeClr val="tx1"/>
                          </a:solidFill>
                          <a:latin typeface="华文中宋" panose="02010600040101010101" charset="-122"/>
                          <a:ea typeface="华文中宋" panose="02010600040101010101" charset="-122"/>
                        </a:rPr>
                        <a:t>真理</a:t>
                      </a:r>
                      <a:endParaRPr lang="zh-CN" altLang="en-US" sz="240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zh-CN" altLang="en-US" sz="2400" b="1" u="sng" dirty="0" smtClean="0">
                          <a:solidFill>
                            <a:srgbClr val="C00000"/>
                          </a:solidFill>
                          <a:latin typeface="华文中宋" panose="02010600040101010101" charset="-122"/>
                          <a:ea typeface="华文中宋" panose="02010600040101010101" charset="-122"/>
                        </a:rPr>
                        <a:t>正确</a:t>
                      </a:r>
                      <a:r>
                        <a:rPr lang="zh-CN" altLang="en-US" sz="2400" dirty="0" smtClean="0">
                          <a:solidFill>
                            <a:schemeClr val="tx1"/>
                          </a:solidFill>
                          <a:latin typeface="华文中宋" panose="02010600040101010101" charset="-122"/>
                          <a:ea typeface="华文中宋" panose="02010600040101010101" charset="-122"/>
                        </a:rPr>
                        <a:t>地反映客体的认识</a:t>
                      </a:r>
                      <a:endParaRPr lang="zh-CN" altLang="en-US" sz="240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nSpc>
                          <a:spcPct val="150000"/>
                        </a:lnSpc>
                      </a:pPr>
                      <a:r>
                        <a:rPr lang="zh-CN" altLang="en-US" sz="2400" dirty="0" smtClean="0">
                          <a:solidFill>
                            <a:schemeClr val="tx1"/>
                          </a:solidFill>
                          <a:latin typeface="华文中宋" panose="02010600040101010101" charset="-122"/>
                          <a:ea typeface="华文中宋" panose="02010600040101010101" charset="-122"/>
                        </a:rPr>
                        <a:t>对立统一</a:t>
                      </a:r>
                      <a:endParaRPr lang="zh-CN" altLang="en-US" sz="2400" dirty="0" smtClean="0">
                        <a:solidFill>
                          <a:schemeClr val="tx1"/>
                        </a:solidFill>
                        <a:latin typeface="华文中宋" panose="02010600040101010101" charset="-122"/>
                        <a:ea typeface="华文中宋" panose="02010600040101010101" charset="-122"/>
                      </a:endParaRPr>
                    </a:p>
                    <a:p>
                      <a:pPr marL="457200" indent="-457200">
                        <a:lnSpc>
                          <a:spcPct val="150000"/>
                        </a:lnSpc>
                        <a:buFont typeface="+mj-lt"/>
                        <a:buAutoNum type="arabicPeriod"/>
                      </a:pPr>
                      <a:r>
                        <a:rPr lang="zh-CN" altLang="en-US" sz="2400" dirty="0" smtClean="0">
                          <a:solidFill>
                            <a:schemeClr val="tx1"/>
                          </a:solidFill>
                          <a:latin typeface="华文中宋" panose="02010600040101010101" charset="-122"/>
                          <a:ea typeface="华文中宋" panose="02010600040101010101" charset="-122"/>
                        </a:rPr>
                        <a:t>对立：相互排斥</a:t>
                      </a:r>
                      <a:endParaRPr lang="zh-CN" altLang="en-US" sz="2400" dirty="0" smtClean="0">
                        <a:solidFill>
                          <a:schemeClr val="tx1"/>
                        </a:solidFill>
                        <a:latin typeface="华文中宋" panose="02010600040101010101" charset="-122"/>
                        <a:ea typeface="华文中宋" panose="02010600040101010101" charset="-122"/>
                      </a:endParaRPr>
                    </a:p>
                    <a:p>
                      <a:pPr marL="457200" indent="-457200">
                        <a:lnSpc>
                          <a:spcPct val="150000"/>
                        </a:lnSpc>
                        <a:buFont typeface="+mj-lt"/>
                        <a:buAutoNum type="arabicPeriod"/>
                      </a:pPr>
                      <a:r>
                        <a:rPr lang="zh-CN" altLang="en-US" sz="2400" dirty="0" smtClean="0">
                          <a:solidFill>
                            <a:schemeClr val="tx1"/>
                          </a:solidFill>
                          <a:latin typeface="华文中宋" panose="02010600040101010101" charset="-122"/>
                          <a:ea typeface="华文中宋" panose="02010600040101010101" charset="-122"/>
                        </a:rPr>
                        <a:t>统一：相互依存、在一定条件下可以相互转化。</a:t>
                      </a:r>
                      <a:endParaRPr lang="zh-CN" altLang="en-US" sz="240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00430">
                <a:tc>
                  <a:txBody>
                    <a:bodyPr/>
                    <a:lstStyle/>
                    <a:p>
                      <a:pPr algn="ctr">
                        <a:lnSpc>
                          <a:spcPct val="150000"/>
                        </a:lnSpc>
                      </a:pPr>
                      <a:r>
                        <a:rPr lang="zh-CN" altLang="en-US" sz="2400" dirty="0" smtClean="0">
                          <a:solidFill>
                            <a:schemeClr val="tx1"/>
                          </a:solidFill>
                          <a:latin typeface="华文中宋" panose="02010600040101010101" charset="-122"/>
                          <a:ea typeface="华文中宋" panose="02010600040101010101" charset="-122"/>
                        </a:rPr>
                        <a:t>谬误</a:t>
                      </a:r>
                      <a:endParaRPr lang="zh-CN" altLang="en-US" sz="240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zh-CN" altLang="en-US" sz="2400" b="1" u="sng" kern="1200" dirty="0" smtClean="0">
                          <a:solidFill>
                            <a:srgbClr val="C00000"/>
                          </a:solidFill>
                          <a:latin typeface="华文中宋" panose="02010600040101010101" charset="-122"/>
                          <a:ea typeface="华文中宋" panose="02010600040101010101" charset="-122"/>
                          <a:cs typeface="+mn-cs"/>
                        </a:rPr>
                        <a:t>歪曲</a:t>
                      </a:r>
                      <a:r>
                        <a:rPr lang="zh-CN" altLang="en-US" sz="2400" dirty="0" smtClean="0">
                          <a:solidFill>
                            <a:schemeClr val="tx1"/>
                          </a:solidFill>
                          <a:latin typeface="华文中宋" panose="02010600040101010101" charset="-122"/>
                          <a:ea typeface="华文中宋" panose="02010600040101010101" charset="-122"/>
                        </a:rPr>
                        <a:t>地反映客体的认识</a:t>
                      </a:r>
                      <a:endParaRPr lang="zh-CN" altLang="en-US" sz="2400" dirty="0" smtClean="0">
                        <a:solidFill>
                          <a:schemeClr val="tx1"/>
                        </a:solidFill>
                        <a:latin typeface="华文中宋" panose="02010600040101010101" charset="-122"/>
                        <a:ea typeface="华文中宋" panose="02010600040101010101" charset="-122"/>
                      </a:endParaRPr>
                    </a:p>
                  </a:txBody>
                  <a:tcPr marL="91411" marR="9141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a:tc>
              </a:tr>
            </a:tbl>
          </a:graphicData>
        </a:graphic>
      </p:graphicFrame>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2502" y="1156756"/>
            <a:ext cx="12763676" cy="1195070"/>
          </a:xfrm>
          <a:prstGeom prst="rect">
            <a:avLst/>
          </a:prstGeom>
          <a:noFill/>
        </p:spPr>
        <p:txBody>
          <a:bodyPr wrap="square" lIns="87903" tIns="43951" rIns="87903" bIns="43951"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2】</a:t>
            </a:r>
            <a:r>
              <a:rPr lang="zh-CN" altLang="en-US" sz="2400" dirty="0" smtClean="0">
                <a:latin typeface="华文中宋" panose="02010600040101010101" charset="-122"/>
                <a:ea typeface="华文中宋" panose="02010600040101010101" charset="-122"/>
              </a:rPr>
              <a:t>真理的属性</a:t>
            </a:r>
            <a:endParaRPr lang="en-US" altLang="zh-CN" sz="2400" dirty="0">
              <a:latin typeface="华文中宋" panose="02010600040101010101" charset="-122"/>
              <a:ea typeface="华文中宋" panose="02010600040101010101" charset="-122"/>
            </a:endParaRPr>
          </a:p>
          <a:p>
            <a:pPr>
              <a:lnSpc>
                <a:spcPct val="150000"/>
              </a:lnSpc>
            </a:pPr>
            <a:r>
              <a:rPr lang="zh-CN" altLang="en-US" sz="2400" b="1" dirty="0">
                <a:latin typeface="华文中宋" panose="02010600040101010101" charset="-122"/>
                <a:ea typeface="华文中宋" panose="02010600040101010101" charset="-122"/>
              </a:rPr>
              <a:t>（二）属性：</a:t>
            </a:r>
            <a:r>
              <a:rPr lang="zh-CN" altLang="en-US" sz="2400" b="1" dirty="0">
                <a:solidFill>
                  <a:srgbClr val="C00000"/>
                </a:solidFill>
                <a:latin typeface="华文中宋" panose="02010600040101010101" charset="-122"/>
                <a:ea typeface="华文中宋" panose="02010600040101010101" charset="-122"/>
              </a:rPr>
              <a:t>客观性、相对性、绝对性（一个真理同时具有的性质）</a:t>
            </a:r>
            <a:r>
              <a:rPr lang="zh-CN" altLang="en-US" sz="2400" b="1" dirty="0">
                <a:solidFill>
                  <a:schemeClr val="tx1"/>
                </a:solidFill>
                <a:latin typeface="华文中宋" panose="02010600040101010101" charset="-122"/>
                <a:ea typeface="华文中宋" panose="02010600040101010101" charset="-122"/>
              </a:rPr>
              <a:t>【选择】</a:t>
            </a:r>
            <a:endParaRPr lang="zh-CN" altLang="en-US" sz="2400" b="1" dirty="0">
              <a:solidFill>
                <a:schemeClr val="tx1"/>
              </a:solidFill>
              <a:latin typeface="华文中宋" panose="02010600040101010101" charset="-122"/>
              <a:ea typeface="华文中宋" panose="02010600040101010101" charset="-122"/>
            </a:endParaRPr>
          </a:p>
        </p:txBody>
      </p:sp>
      <p:sp>
        <p:nvSpPr>
          <p:cNvPr id="9" name="矩形 8"/>
          <p:cNvSpPr/>
          <p:nvPr/>
        </p:nvSpPr>
        <p:spPr>
          <a:xfrm>
            <a:off x="479376" y="2399185"/>
            <a:ext cx="8312105" cy="1749425"/>
          </a:xfrm>
          <a:prstGeom prst="rect">
            <a:avLst/>
          </a:prstGeom>
        </p:spPr>
        <p:txBody>
          <a:bodyPr wrap="square" lIns="87903" tIns="43951" rIns="87903" bIns="43951">
            <a:spAutoFit/>
          </a:bodyPr>
          <a:lstStyle/>
          <a:p>
            <a:pPr lvl="0">
              <a:lnSpc>
                <a:spcPct val="150000"/>
              </a:lnSpc>
            </a:pPr>
            <a:r>
              <a:rPr sz="2400" b="1" dirty="0">
                <a:latin typeface="华文中宋" panose="02010600040101010101" charset="-122"/>
                <a:ea typeface="华文中宋" panose="02010600040101010101" charset="-122"/>
              </a:rPr>
              <a:t>3. 相对性（相对真理）：</a:t>
            </a:r>
            <a:endParaRPr sz="2400" b="1" dirty="0">
              <a:latin typeface="华文中宋" panose="02010600040101010101" charset="-122"/>
              <a:ea typeface="华文中宋" panose="02010600040101010101" charset="-122"/>
            </a:endParaRPr>
          </a:p>
          <a:p>
            <a:pPr>
              <a:lnSpc>
                <a:spcPct val="150000"/>
              </a:lnSpc>
            </a:pPr>
            <a:r>
              <a:rPr lang="zh-CN" altLang="en-US" sz="2400" b="1" dirty="0">
                <a:solidFill>
                  <a:srgbClr val="C00000"/>
                </a:solidFill>
              </a:rPr>
              <a:t>真理是发展的，真理是与时俱进的</a:t>
            </a:r>
            <a:endParaRPr lang="zh-CN" altLang="en-US" sz="2400" b="1" dirty="0">
              <a:solidFill>
                <a:srgbClr val="C00000"/>
              </a:solidFill>
            </a:endParaRPr>
          </a:p>
          <a:p>
            <a:pPr lvl="0">
              <a:lnSpc>
                <a:spcPct val="150000"/>
              </a:lnSpc>
            </a:pPr>
            <a:endParaRPr sz="2400" dirty="0">
              <a:latin typeface="华文中宋" panose="02010600040101010101" charset="-122"/>
              <a:ea typeface="华文中宋" panose="02010600040101010101" charset="-122"/>
            </a:endParaRPr>
          </a:p>
        </p:txBody>
      </p:sp>
      <p:sp>
        <p:nvSpPr>
          <p:cNvPr id="10" name="TextBox 9"/>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32875" y="2807335"/>
            <a:ext cx="2470150" cy="291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sz="2400" dirty="0">
                <a:latin typeface="华文中宋" panose="02010600040101010101" charset="-122"/>
                <a:ea typeface="华文中宋" panose="02010600040101010101" charset="-122"/>
                <a:cs typeface="+mn-ea"/>
                <a:sym typeface="+mn-ea"/>
              </a:rPr>
              <a:t>2</a:t>
            </a:r>
            <a:r>
              <a:rPr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a:solidFill>
                  <a:sysClr val="windowText" lastClr="000000"/>
                </a:solidFill>
                <a:latin typeface="华文中宋" panose="02010600040101010101" charset="-122"/>
                <a:ea typeface="华文中宋" panose="02010600040101010101" charset="-122"/>
                <a:cs typeface="+mn-ea"/>
                <a:sym typeface="+mn-ea"/>
              </a:rPr>
              <a:t>绝对真理和相对真理是（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A.两种性质不同的真理     B.真理发展的两个不同阶段</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C.两种各自独立的真理     D.客观真理的两种不同属性 </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sz="2400" dirty="0">
                <a:latin typeface="华文中宋" panose="02010600040101010101" charset="-122"/>
                <a:ea typeface="华文中宋" panose="02010600040101010101" charset="-122"/>
                <a:cs typeface="+mn-ea"/>
                <a:sym typeface="+mn-ea"/>
              </a:rPr>
              <a:t>2</a:t>
            </a:r>
            <a:r>
              <a:rPr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a:solidFill>
                  <a:sysClr val="windowText" lastClr="000000"/>
                </a:solidFill>
                <a:latin typeface="华文中宋" panose="02010600040101010101" charset="-122"/>
                <a:ea typeface="华文中宋" panose="02010600040101010101" charset="-122"/>
                <a:cs typeface="+mn-ea"/>
                <a:sym typeface="+mn-ea"/>
              </a:rPr>
              <a:t>绝对真理和相对真理是（  </a:t>
            </a:r>
            <a:r>
              <a:rPr lang="en-US" sz="2400" dirty="0" smtClean="0">
                <a:solidFill>
                  <a:srgbClr val="C00000"/>
                </a:solidFill>
                <a:latin typeface="华文中宋" panose="02010600040101010101" charset="-122"/>
                <a:ea typeface="华文中宋" panose="02010600040101010101" charset="-122"/>
                <a:cs typeface="+mn-ea"/>
                <a:sym typeface="+mn-ea"/>
              </a:rPr>
              <a:t>D</a:t>
            </a:r>
            <a:r>
              <a:rPr sz="2400" dirty="0" smtClean="0">
                <a:solidFill>
                  <a:sysClr val="windowText" lastClr="000000"/>
                </a:solidFill>
                <a:latin typeface="华文中宋" panose="02010600040101010101" charset="-122"/>
                <a:ea typeface="华文中宋" panose="02010600040101010101" charset="-122"/>
                <a:cs typeface="+mn-ea"/>
                <a:sym typeface="+mn-ea"/>
              </a:rPr>
              <a:t>）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A.两种性质不同的真理     B.真理发展的两个不同阶段</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C.两种各自独立的真理    </a:t>
            </a:r>
            <a:r>
              <a:rPr sz="2400" b="1" dirty="0">
                <a:solidFill>
                  <a:sysClr val="windowText" lastClr="000000"/>
                </a:solidFill>
                <a:latin typeface="华文中宋" panose="02010600040101010101" charset="-122"/>
                <a:ea typeface="华文中宋" panose="02010600040101010101" charset="-122"/>
                <a:cs typeface="+mn-ea"/>
                <a:sym typeface="+mn-ea"/>
              </a:rPr>
              <a:t> </a:t>
            </a:r>
            <a:r>
              <a:rPr sz="2400" b="1" dirty="0" err="1">
                <a:solidFill>
                  <a:srgbClr val="C00000"/>
                </a:solidFill>
                <a:latin typeface="华文中宋" panose="02010600040101010101" charset="-122"/>
                <a:ea typeface="华文中宋" panose="02010600040101010101" charset="-122"/>
                <a:cs typeface="+mn-ea"/>
                <a:sym typeface="+mn-ea"/>
              </a:rPr>
              <a:t>D.</a:t>
            </a:r>
            <a:r>
              <a:rPr sz="2400" b="1" dirty="0" err="1" smtClean="0">
                <a:solidFill>
                  <a:srgbClr val="C00000"/>
                </a:solidFill>
                <a:latin typeface="华文中宋" panose="02010600040101010101" charset="-122"/>
                <a:ea typeface="华文中宋" panose="02010600040101010101" charset="-122"/>
                <a:cs typeface="+mn-ea"/>
                <a:sym typeface="+mn-ea"/>
              </a:rPr>
              <a:t>客观真理的两种不同属性</a:t>
            </a:r>
            <a:endParaRPr lang="en-US" sz="2400" b="1" dirty="0" smtClean="0">
              <a:solidFill>
                <a:srgbClr val="C00000"/>
              </a:solidFill>
              <a:latin typeface="华文中宋" panose="02010600040101010101" charset="-122"/>
              <a:ea typeface="华文中宋" panose="02010600040101010101" charset="-122"/>
              <a:cs typeface="+mn-ea"/>
              <a:sym typeface="+mn-ea"/>
            </a:endParaRPr>
          </a:p>
          <a:p>
            <a:pPr algn="l">
              <a:lnSpc>
                <a:spcPct val="150000"/>
              </a:lnSpc>
            </a:pPr>
            <a:r>
              <a:rPr lang="zh-CN" altLang="en-US" sz="2400" dirty="0">
                <a:latin typeface="华文中宋" panose="02010600040101010101" charset="-122"/>
                <a:ea typeface="华文中宋" panose="02010600040101010101" charset="-122"/>
                <a:cs typeface="+mn-ea"/>
                <a:sym typeface="+mn-ea"/>
              </a:rPr>
              <a:t>解析</a:t>
            </a:r>
            <a:r>
              <a:rPr lang="en-US" altLang="zh-CN" sz="2400" dirty="0">
                <a:latin typeface="华文中宋" panose="02010600040101010101" charset="-122"/>
                <a:ea typeface="华文中宋" panose="02010600040101010101" charset="-122"/>
                <a:cs typeface="+mn-ea"/>
                <a:sym typeface="+mn-ea"/>
              </a:rPr>
              <a:t>:</a:t>
            </a:r>
            <a:r>
              <a:rPr lang="zh-CN" altLang="en-US" sz="2400" dirty="0">
                <a:latin typeface="华文中宋" panose="02010600040101010101" charset="-122"/>
                <a:ea typeface="华文中宋" panose="02010600040101010101" charset="-122"/>
                <a:cs typeface="+mn-ea"/>
                <a:sym typeface="+mn-ea"/>
              </a:rPr>
              <a:t>绝对性和相对性是一切真理同时具有的两种属性，要正确地把握认识的真理性必须正确对待真理的绝对性和相对性之间的关系。</a:t>
            </a:r>
            <a:endParaRPr lang="zh-CN" altLang="en-US" sz="2400" dirty="0">
              <a:latin typeface="华文中宋" panose="02010600040101010101" charset="-122"/>
              <a:ea typeface="华文中宋" panose="02010600040101010101" charset="-122"/>
              <a:cs typeface="+mn-ea"/>
              <a:sym typeface="+mn-ea"/>
            </a:endParaRPr>
          </a:p>
          <a:p>
            <a:pPr marL="0" indent="0" algn="l">
              <a:lnSpc>
                <a:spcPct val="150000"/>
              </a:lnSpc>
              <a:buNone/>
            </a:pPr>
            <a:r>
              <a:rPr sz="2400" dirty="0" smtClean="0">
                <a:solidFill>
                  <a:sysClr val="windowText" lastClr="000000"/>
                </a:solidFill>
                <a:latin typeface="华文中宋" panose="02010600040101010101" charset="-122"/>
                <a:ea typeface="华文中宋" panose="02010600040101010101" charset="-122"/>
                <a:cs typeface="+mn-ea"/>
                <a:sym typeface="+mn-ea"/>
              </a:rPr>
              <a:t> </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290" y="2060943"/>
            <a:ext cx="10653824" cy="525780"/>
          </a:xfrm>
          <a:prstGeom prst="rect">
            <a:avLst/>
          </a:prstGeom>
          <a:noFill/>
        </p:spPr>
        <p:txBody>
          <a:bodyPr wrap="square" lIns="87901" tIns="43949" rIns="87901" bIns="43949" rtlCol="0">
            <a:spAutoFit/>
          </a:bodyPr>
          <a:lstStyle/>
          <a:p>
            <a:pPr>
              <a:lnSpc>
                <a:spcPct val="150000"/>
              </a:lnSpc>
            </a:pPr>
            <a:endParaRPr lang="en-US" altLang="zh-CN"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733257" y="1341315"/>
            <a:ext cx="11157721" cy="1195070"/>
          </a:xfrm>
          <a:prstGeom prst="rect">
            <a:avLst/>
          </a:prstGeom>
          <a:noFill/>
        </p:spPr>
        <p:txBody>
          <a:bodyPr wrap="square" lIns="87903" tIns="43951" rIns="87903" bIns="43951" rtlCol="0">
            <a:spAutoFit/>
          </a:bodyPr>
          <a:lstStyle/>
          <a:p>
            <a:pPr>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3】</a:t>
            </a:r>
            <a:r>
              <a:rPr lang="zh-CN" altLang="en-US" sz="2400" b="1" dirty="0" smtClean="0">
                <a:solidFill>
                  <a:srgbClr val="C00000"/>
                </a:solidFill>
                <a:latin typeface="华文中宋" panose="02010600040101010101" charset="-122"/>
                <a:ea typeface="华文中宋" panose="02010600040101010101" charset="-122"/>
              </a:rPr>
              <a:t>实践</a:t>
            </a:r>
            <a:r>
              <a:rPr lang="zh-CN" altLang="en-US" sz="2400" b="1" dirty="0">
                <a:latin typeface="华文中宋" panose="02010600040101010101" charset="-122"/>
                <a:ea typeface="华文中宋" panose="02010600040101010101" charset="-122"/>
              </a:rPr>
              <a:t>是检验真理的</a:t>
            </a:r>
            <a:r>
              <a:rPr lang="zh-CN" altLang="en-US" sz="2400" b="1" dirty="0">
                <a:solidFill>
                  <a:srgbClr val="C00000"/>
                </a:solidFill>
                <a:latin typeface="华文中宋" panose="02010600040101010101" charset="-122"/>
                <a:ea typeface="华文中宋" panose="02010600040101010101" charset="-122"/>
              </a:rPr>
              <a:t>唯一</a:t>
            </a:r>
            <a:r>
              <a:rPr lang="zh-CN" altLang="en-US" sz="2400" b="1" dirty="0">
                <a:latin typeface="华文中宋" panose="02010600040101010101" charset="-122"/>
                <a:ea typeface="华文中宋" panose="02010600040101010101" charset="-122"/>
              </a:rPr>
              <a:t>标准  </a:t>
            </a:r>
            <a:endParaRPr lang="en-US" altLang="zh-CN" sz="2400" b="1" dirty="0" smtClean="0">
              <a:latin typeface="华文中宋" panose="02010600040101010101" charset="-122"/>
              <a:ea typeface="华文中宋" panose="02010600040101010101" charset="-122"/>
            </a:endParaRPr>
          </a:p>
          <a:p>
            <a:pPr>
              <a:lnSpc>
                <a:spcPct val="150000"/>
              </a:lnSpc>
            </a:pPr>
            <a:r>
              <a:rPr lang="zh-CN" altLang="en-US" sz="2400" b="1" dirty="0" smtClean="0">
                <a:latin typeface="华文中宋" panose="02010600040101010101" charset="-122"/>
                <a:ea typeface="华文中宋" panose="02010600040101010101" charset="-122"/>
              </a:rPr>
              <a:t>  </a:t>
            </a:r>
            <a:r>
              <a:rPr lang="en-US" altLang="zh-CN" sz="2400" b="1"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实践作为检验真理标准</a:t>
            </a:r>
            <a:r>
              <a:rPr lang="zh-CN" altLang="en-US" sz="2400" b="1" dirty="0">
                <a:latin typeface="华文中宋" panose="02010600040101010101" charset="-122"/>
                <a:ea typeface="华文中宋" panose="02010600040101010101" charset="-122"/>
              </a:rPr>
              <a:t>的特性</a:t>
            </a:r>
            <a:endParaRPr lang="en-US" altLang="zh-CN" sz="2400" b="1" dirty="0">
              <a:latin typeface="华文中宋" panose="02010600040101010101" charset="-122"/>
              <a:ea typeface="华文中宋" panose="02010600040101010101" charset="-122"/>
            </a:endParaRPr>
          </a:p>
        </p:txBody>
      </p:sp>
      <p:grpSp>
        <p:nvGrpSpPr>
          <p:cNvPr id="6" name="组合 4"/>
          <p:cNvGrpSpPr/>
          <p:nvPr/>
        </p:nvGrpSpPr>
        <p:grpSpPr>
          <a:xfrm>
            <a:off x="2289674" y="2822967"/>
            <a:ext cx="2231544" cy="1728272"/>
            <a:chOff x="899592" y="1275606"/>
            <a:chExt cx="1831661" cy="1830050"/>
          </a:xfrm>
          <a:solidFill>
            <a:schemeClr val="bg1"/>
          </a:solidFill>
        </p:grpSpPr>
        <p:sp>
          <p:nvSpPr>
            <p:cNvPr id="7" name="任意多边形 31"/>
            <p:cNvSpPr/>
            <p:nvPr/>
          </p:nvSpPr>
          <p:spPr bwMode="auto">
            <a:xfrm flipV="1">
              <a:off x="899592" y="1275606"/>
              <a:ext cx="1831661" cy="1830050"/>
            </a:xfrm>
            <a:custGeom>
              <a:avLst/>
              <a:gdLst>
                <a:gd name="T0" fmla="*/ 0 w 1937275"/>
                <a:gd name="T1" fmla="*/ 0 h 1935887"/>
                <a:gd name="T2" fmla="*/ 1937275 w 1937275"/>
                <a:gd name="T3" fmla="*/ 1935887 h 1935887"/>
              </a:gdLst>
              <a:ahLst/>
              <a:cxnLst/>
              <a:rect l="T0" t="T1" r="T2" b="T3"/>
              <a:pathLst>
                <a:path w="1937275" h="1935887">
                  <a:moveTo>
                    <a:pt x="738803" y="0"/>
                  </a:moveTo>
                  <a:lnTo>
                    <a:pt x="742174" y="344"/>
                  </a:lnTo>
                  <a:lnTo>
                    <a:pt x="745507" y="0"/>
                  </a:lnTo>
                  <a:cubicBezTo>
                    <a:pt x="844082" y="0"/>
                    <a:pt x="924608" y="81876"/>
                    <a:pt x="924608" y="181793"/>
                  </a:cubicBezTo>
                  <a:cubicBezTo>
                    <a:pt x="924608" y="233139"/>
                    <a:pt x="902394" y="280322"/>
                    <a:pt x="867684" y="313628"/>
                  </a:cubicBezTo>
                  <a:cubicBezTo>
                    <a:pt x="860743" y="339995"/>
                    <a:pt x="855189" y="369137"/>
                    <a:pt x="855189" y="401055"/>
                  </a:cubicBezTo>
                  <a:cubicBezTo>
                    <a:pt x="855189" y="426034"/>
                    <a:pt x="859354" y="442687"/>
                    <a:pt x="864908" y="455176"/>
                  </a:cubicBezTo>
                  <a:cubicBezTo>
                    <a:pt x="864908" y="455176"/>
                    <a:pt x="864908" y="455176"/>
                    <a:pt x="942310" y="455176"/>
                  </a:cubicBezTo>
                  <a:lnTo>
                    <a:pt x="967992" y="455176"/>
                  </a:lnTo>
                  <a:lnTo>
                    <a:pt x="975115" y="455176"/>
                  </a:lnTo>
                  <a:cubicBezTo>
                    <a:pt x="987361" y="455176"/>
                    <a:pt x="1000967" y="455176"/>
                    <a:pt x="1016084" y="455176"/>
                  </a:cubicBezTo>
                  <a:lnTo>
                    <a:pt x="1064050" y="455176"/>
                  </a:lnTo>
                  <a:lnTo>
                    <a:pt x="1066124" y="455176"/>
                  </a:lnTo>
                  <a:cubicBezTo>
                    <a:pt x="1084416" y="455176"/>
                    <a:pt x="1104371" y="455176"/>
                    <a:pt x="1126141" y="455176"/>
                  </a:cubicBezTo>
                  <a:lnTo>
                    <a:pt x="1147321" y="455176"/>
                  </a:lnTo>
                  <a:lnTo>
                    <a:pt x="1197043" y="455176"/>
                  </a:lnTo>
                  <a:lnTo>
                    <a:pt x="1218717" y="455176"/>
                  </a:lnTo>
                  <a:lnTo>
                    <a:pt x="1279153" y="455176"/>
                  </a:lnTo>
                  <a:lnTo>
                    <a:pt x="1279736" y="455176"/>
                  </a:lnTo>
                  <a:lnTo>
                    <a:pt x="1329541" y="455176"/>
                  </a:lnTo>
                  <a:lnTo>
                    <a:pt x="1370796" y="455176"/>
                  </a:lnTo>
                  <a:lnTo>
                    <a:pt x="1375129" y="455176"/>
                  </a:lnTo>
                  <a:lnTo>
                    <a:pt x="1403830" y="455176"/>
                  </a:lnTo>
                  <a:lnTo>
                    <a:pt x="1448891" y="455176"/>
                  </a:lnTo>
                  <a:lnTo>
                    <a:pt x="1472030" y="455176"/>
                  </a:lnTo>
                  <a:lnTo>
                    <a:pt x="1480555" y="455176"/>
                  </a:lnTo>
                  <a:lnTo>
                    <a:pt x="1481772" y="455176"/>
                  </a:lnTo>
                  <a:lnTo>
                    <a:pt x="1484127" y="455176"/>
                  </a:lnTo>
                  <a:cubicBezTo>
                    <a:pt x="1484127" y="455176"/>
                    <a:pt x="1484127" y="455176"/>
                    <a:pt x="1484127" y="1072718"/>
                  </a:cubicBezTo>
                  <a:lnTo>
                    <a:pt x="1482945" y="1073145"/>
                  </a:lnTo>
                  <a:lnTo>
                    <a:pt x="1504166" y="1080870"/>
                  </a:lnTo>
                  <a:cubicBezTo>
                    <a:pt x="1513019" y="1082779"/>
                    <a:pt x="1523434" y="1083819"/>
                    <a:pt x="1535933" y="1083819"/>
                  </a:cubicBezTo>
                  <a:cubicBezTo>
                    <a:pt x="1567874" y="1083819"/>
                    <a:pt x="1597037" y="1076881"/>
                    <a:pt x="1623423" y="1069942"/>
                  </a:cubicBezTo>
                  <a:cubicBezTo>
                    <a:pt x="1656752" y="1035249"/>
                    <a:pt x="1703969" y="1014433"/>
                    <a:pt x="1755352" y="1014433"/>
                  </a:cubicBezTo>
                  <a:cubicBezTo>
                    <a:pt x="1856729" y="1014433"/>
                    <a:pt x="1937275" y="1093533"/>
                    <a:pt x="1937275" y="1193450"/>
                  </a:cubicBezTo>
                  <a:cubicBezTo>
                    <a:pt x="1937275" y="1291979"/>
                    <a:pt x="1856729" y="1372468"/>
                    <a:pt x="1755352" y="1372468"/>
                  </a:cubicBezTo>
                  <a:cubicBezTo>
                    <a:pt x="1703969" y="1372468"/>
                    <a:pt x="1656752" y="1350264"/>
                    <a:pt x="1623423" y="1315571"/>
                  </a:cubicBezTo>
                  <a:cubicBezTo>
                    <a:pt x="1597037" y="1308632"/>
                    <a:pt x="1567874" y="1301693"/>
                    <a:pt x="1535933" y="1301693"/>
                  </a:cubicBezTo>
                  <a:cubicBezTo>
                    <a:pt x="1523434" y="1301693"/>
                    <a:pt x="1513019" y="1302734"/>
                    <a:pt x="1504166" y="1304642"/>
                  </a:cubicBezTo>
                  <a:lnTo>
                    <a:pt x="1482945" y="1312368"/>
                  </a:lnTo>
                  <a:lnTo>
                    <a:pt x="1484127" y="1312795"/>
                  </a:lnTo>
                  <a:cubicBezTo>
                    <a:pt x="1484127" y="1312795"/>
                    <a:pt x="1484127" y="1312795"/>
                    <a:pt x="1484127" y="1316958"/>
                  </a:cubicBezTo>
                  <a:cubicBezTo>
                    <a:pt x="1484127" y="1316958"/>
                    <a:pt x="1484127" y="1316958"/>
                    <a:pt x="1484127" y="1935887"/>
                  </a:cubicBezTo>
                  <a:lnTo>
                    <a:pt x="1481772" y="1935887"/>
                  </a:lnTo>
                  <a:lnTo>
                    <a:pt x="1481234" y="1935887"/>
                  </a:lnTo>
                  <a:cubicBezTo>
                    <a:pt x="1474000" y="1935887"/>
                    <a:pt x="1448683" y="1935887"/>
                    <a:pt x="1360074" y="1935887"/>
                  </a:cubicBezTo>
                  <a:lnTo>
                    <a:pt x="1347152" y="1935887"/>
                  </a:lnTo>
                  <a:lnTo>
                    <a:pt x="1298951" y="1935887"/>
                  </a:lnTo>
                  <a:lnTo>
                    <a:pt x="1220943" y="1935887"/>
                  </a:lnTo>
                  <a:lnTo>
                    <a:pt x="1220469" y="1935887"/>
                  </a:lnTo>
                  <a:cubicBezTo>
                    <a:pt x="1191173" y="1935887"/>
                    <a:pt x="1158623" y="1935887"/>
                    <a:pt x="1122456" y="1935887"/>
                  </a:cubicBezTo>
                  <a:lnTo>
                    <a:pt x="1102873" y="1935887"/>
                  </a:lnTo>
                  <a:lnTo>
                    <a:pt x="1002742" y="1935887"/>
                  </a:lnTo>
                  <a:lnTo>
                    <a:pt x="992672" y="1935887"/>
                  </a:lnTo>
                  <a:lnTo>
                    <a:pt x="890067" y="1935887"/>
                  </a:lnTo>
                  <a:lnTo>
                    <a:pt x="859159" y="1935887"/>
                  </a:lnTo>
                  <a:lnTo>
                    <a:pt x="794789" y="1935887"/>
                  </a:lnTo>
                  <a:lnTo>
                    <a:pt x="689535" y="1935887"/>
                  </a:lnTo>
                  <a:lnTo>
                    <a:pt x="625123" y="1935887"/>
                  </a:lnTo>
                  <a:lnTo>
                    <a:pt x="594280" y="1935887"/>
                  </a:lnTo>
                  <a:cubicBezTo>
                    <a:pt x="561323" y="1935887"/>
                    <a:pt x="527145" y="1935887"/>
                    <a:pt x="491701" y="1935887"/>
                  </a:cubicBezTo>
                  <a:lnTo>
                    <a:pt x="481504" y="1935887"/>
                  </a:lnTo>
                  <a:lnTo>
                    <a:pt x="381527" y="1935887"/>
                  </a:lnTo>
                  <a:lnTo>
                    <a:pt x="361761" y="1935887"/>
                  </a:lnTo>
                  <a:lnTo>
                    <a:pt x="263724" y="1935887"/>
                  </a:lnTo>
                  <a:lnTo>
                    <a:pt x="263486" y="1935887"/>
                  </a:lnTo>
                  <a:lnTo>
                    <a:pt x="185222" y="1935887"/>
                  </a:lnTo>
                  <a:lnTo>
                    <a:pt x="137308" y="1935887"/>
                  </a:lnTo>
                  <a:lnTo>
                    <a:pt x="124084" y="1935887"/>
                  </a:lnTo>
                  <a:lnTo>
                    <a:pt x="78140" y="1935887"/>
                  </a:lnTo>
                  <a:lnTo>
                    <a:pt x="45220" y="1935887"/>
                  </a:lnTo>
                  <a:lnTo>
                    <a:pt x="23153" y="1935887"/>
                  </a:lnTo>
                  <a:lnTo>
                    <a:pt x="9768" y="1935887"/>
                  </a:lnTo>
                  <a:lnTo>
                    <a:pt x="2894" y="1935887"/>
                  </a:lnTo>
                  <a:lnTo>
                    <a:pt x="2721" y="1935887"/>
                  </a:lnTo>
                  <a:lnTo>
                    <a:pt x="0" y="1935887"/>
                  </a:lnTo>
                  <a:cubicBezTo>
                    <a:pt x="0" y="1312795"/>
                    <a:pt x="0" y="1312795"/>
                    <a:pt x="0" y="1312795"/>
                  </a:cubicBezTo>
                  <a:lnTo>
                    <a:pt x="2721" y="1311812"/>
                  </a:lnTo>
                  <a:lnTo>
                    <a:pt x="2721" y="1311212"/>
                  </a:lnTo>
                  <a:cubicBezTo>
                    <a:pt x="2721" y="1259156"/>
                    <a:pt x="2721" y="1202762"/>
                    <a:pt x="2721" y="1141668"/>
                  </a:cubicBezTo>
                  <a:lnTo>
                    <a:pt x="2721" y="1073701"/>
                  </a:lnTo>
                  <a:lnTo>
                    <a:pt x="0" y="1072718"/>
                  </a:lnTo>
                  <a:cubicBezTo>
                    <a:pt x="0" y="455176"/>
                    <a:pt x="0" y="455176"/>
                    <a:pt x="0" y="455176"/>
                  </a:cubicBezTo>
                  <a:lnTo>
                    <a:pt x="2721" y="455176"/>
                  </a:lnTo>
                  <a:cubicBezTo>
                    <a:pt x="2721" y="455176"/>
                    <a:pt x="2721" y="455176"/>
                    <a:pt x="80644" y="455176"/>
                  </a:cubicBezTo>
                  <a:lnTo>
                    <a:pt x="109025" y="455176"/>
                  </a:lnTo>
                  <a:lnTo>
                    <a:pt x="113670" y="455176"/>
                  </a:lnTo>
                  <a:cubicBezTo>
                    <a:pt x="125998" y="455176"/>
                    <a:pt x="139695" y="455176"/>
                    <a:pt x="154915" y="455176"/>
                  </a:cubicBezTo>
                  <a:lnTo>
                    <a:pt x="204441" y="455176"/>
                  </a:lnTo>
                  <a:lnTo>
                    <a:pt x="205291" y="455176"/>
                  </a:lnTo>
                  <a:cubicBezTo>
                    <a:pt x="223706" y="455176"/>
                    <a:pt x="243796" y="455176"/>
                    <a:pt x="265711" y="455176"/>
                  </a:cubicBezTo>
                  <a:lnTo>
                    <a:pt x="287155" y="455176"/>
                  </a:lnTo>
                  <a:lnTo>
                    <a:pt x="337090" y="455176"/>
                  </a:lnTo>
                  <a:lnTo>
                    <a:pt x="358075" y="455176"/>
                  </a:lnTo>
                  <a:lnTo>
                    <a:pt x="418107" y="455176"/>
                  </a:lnTo>
                  <a:lnTo>
                    <a:pt x="420340" y="455176"/>
                  </a:lnTo>
                  <a:lnTo>
                    <a:pt x="468159" y="455176"/>
                  </a:lnTo>
                  <a:lnTo>
                    <a:pt x="509138" y="455176"/>
                  </a:lnTo>
                  <a:lnTo>
                    <a:pt x="516374" y="455176"/>
                  </a:lnTo>
                  <a:lnTo>
                    <a:pt x="541951" y="455176"/>
                  </a:lnTo>
                  <a:lnTo>
                    <a:pt x="586710" y="455176"/>
                  </a:lnTo>
                  <a:lnTo>
                    <a:pt x="609695" y="455176"/>
                  </a:lnTo>
                  <a:lnTo>
                    <a:pt x="618163" y="455176"/>
                  </a:lnTo>
                  <a:lnTo>
                    <a:pt x="619373" y="455176"/>
                  </a:lnTo>
                  <a:cubicBezTo>
                    <a:pt x="624927" y="442687"/>
                    <a:pt x="630482" y="426034"/>
                    <a:pt x="630482" y="401055"/>
                  </a:cubicBezTo>
                  <a:cubicBezTo>
                    <a:pt x="630482" y="369137"/>
                    <a:pt x="623539" y="339995"/>
                    <a:pt x="616595" y="313628"/>
                  </a:cubicBezTo>
                  <a:cubicBezTo>
                    <a:pt x="581877" y="280322"/>
                    <a:pt x="559657" y="233139"/>
                    <a:pt x="559657" y="181793"/>
                  </a:cubicBezTo>
                  <a:cubicBezTo>
                    <a:pt x="559657" y="81876"/>
                    <a:pt x="640203" y="0"/>
                    <a:pt x="738803" y="0"/>
                  </a:cubicBezTo>
                  <a:close/>
                </a:path>
              </a:pathLst>
            </a:custGeom>
            <a:grpFill/>
            <a:ln w="38100">
              <a:solidFill>
                <a:schemeClr val="tx1"/>
              </a:solidFill>
              <a:round/>
            </a:ln>
          </p:spPr>
          <p:txBody>
            <a:bodyPr lIns="86388" tIns="510162" rIns="510162" bIns="0" anchor="ctr" anchorCtr="1"/>
            <a:lstStyle/>
            <a:p>
              <a:pPr algn="ctr" eaLnBrk="1" hangingPunct="1"/>
              <a:endParaRPr lang="en-US" altLang="zh-CN" sz="3200" dirty="0">
                <a:solidFill>
                  <a:schemeClr val="bg1"/>
                </a:solidFill>
                <a:latin typeface="Levenim MT" panose="02010502060101010101" pitchFamily="2" charset="-79"/>
                <a:ea typeface="微软雅黑" panose="020B0503020204020204" pitchFamily="34" charset="-122"/>
                <a:cs typeface="Levenim MT" panose="02010502060101010101" pitchFamily="2" charset="-79"/>
              </a:endParaRPr>
            </a:p>
          </p:txBody>
        </p:sp>
        <p:sp>
          <p:nvSpPr>
            <p:cNvPr id="8" name="TextBox 7"/>
            <p:cNvSpPr txBox="1"/>
            <p:nvPr/>
          </p:nvSpPr>
          <p:spPr>
            <a:xfrm>
              <a:off x="960862" y="1337647"/>
              <a:ext cx="1234873" cy="1147779"/>
            </a:xfrm>
            <a:prstGeom prst="rect">
              <a:avLst/>
            </a:prstGeom>
            <a:grpFill/>
          </p:spPr>
          <p:txBody>
            <a:bodyPr wrap="square" rtlCol="0">
              <a:spAutoFit/>
            </a:bodyPr>
            <a:lstStyle>
              <a:defPPr>
                <a:defRPr lang="zh-CN"/>
              </a:defPPr>
              <a:lvl1pPr algn="ctr">
                <a:lnSpc>
                  <a:spcPct val="150000"/>
                </a:lnSpc>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01</a:t>
              </a:r>
              <a:endParaRPr lang="en-US" altLang="zh-CN" dirty="0">
                <a:solidFill>
                  <a:schemeClr val="tx1"/>
                </a:solidFill>
              </a:endParaRPr>
            </a:p>
            <a:p>
              <a:pPr algn="ctr"/>
              <a:r>
                <a:rPr lang="zh-CN" altLang="en-US" sz="1900" dirty="0">
                  <a:solidFill>
                    <a:schemeClr val="tx1"/>
                  </a:solidFill>
                </a:rPr>
                <a:t>唯一性</a:t>
              </a:r>
              <a:endParaRPr lang="zh-CN" altLang="en-US" sz="1900" dirty="0">
                <a:solidFill>
                  <a:schemeClr val="tx1"/>
                </a:solidFill>
              </a:endParaRPr>
            </a:p>
          </p:txBody>
        </p:sp>
      </p:grpSp>
      <p:sp>
        <p:nvSpPr>
          <p:cNvPr id="23" name="TextBox 22"/>
          <p:cNvSpPr txBox="1"/>
          <p:nvPr/>
        </p:nvSpPr>
        <p:spPr>
          <a:xfrm>
            <a:off x="5199987" y="3501171"/>
            <a:ext cx="1645979" cy="721995"/>
          </a:xfrm>
          <a:prstGeom prst="rect">
            <a:avLst/>
          </a:prstGeom>
          <a:noFill/>
        </p:spPr>
        <p:txBody>
          <a:bodyPr wrap="square" lIns="87903" tIns="43951" rIns="87903" bIns="43951" rtlCol="0">
            <a:spAutoFit/>
          </a:bodyPr>
          <a:lstStyle/>
          <a:p>
            <a:pPr algn="ctr">
              <a:lnSpc>
                <a:spcPct val="125000"/>
              </a:lnSpc>
            </a:pPr>
            <a:r>
              <a:rPr lang="zh-CN" altLang="en-US" sz="3300" b="1" dirty="0">
                <a:solidFill>
                  <a:schemeClr val="bg1"/>
                </a:solidFill>
                <a:latin typeface="微软雅黑" panose="020B0503020204020204" pitchFamily="34" charset="-122"/>
                <a:ea typeface="微软雅黑" panose="020B0503020204020204" pitchFamily="34" charset="-122"/>
              </a:rPr>
              <a:t>确定性</a:t>
            </a:r>
            <a:endParaRPr lang="zh-CN" altLang="en-US" sz="3300" b="1" dirty="0">
              <a:solidFill>
                <a:schemeClr val="bg1"/>
              </a:solidFill>
              <a:latin typeface="微软雅黑" panose="020B0503020204020204" pitchFamily="34" charset="-122"/>
              <a:ea typeface="微软雅黑" panose="020B0503020204020204" pitchFamily="34" charset="-122"/>
            </a:endParaRPr>
          </a:p>
        </p:txBody>
      </p:sp>
      <p:grpSp>
        <p:nvGrpSpPr>
          <p:cNvPr id="28" name="组合 4"/>
          <p:cNvGrpSpPr/>
          <p:nvPr/>
        </p:nvGrpSpPr>
        <p:grpSpPr>
          <a:xfrm>
            <a:off x="5436577" y="2633724"/>
            <a:ext cx="2303529" cy="1906611"/>
            <a:chOff x="899592" y="1242063"/>
            <a:chExt cx="1831661" cy="1863593"/>
          </a:xfrm>
        </p:grpSpPr>
        <p:sp>
          <p:nvSpPr>
            <p:cNvPr id="29" name="任意多边形 31"/>
            <p:cNvSpPr/>
            <p:nvPr/>
          </p:nvSpPr>
          <p:spPr bwMode="auto">
            <a:xfrm flipV="1">
              <a:off x="899592" y="1275606"/>
              <a:ext cx="1831661" cy="1830050"/>
            </a:xfrm>
            <a:custGeom>
              <a:avLst/>
              <a:gdLst>
                <a:gd name="T0" fmla="*/ 0 w 1937275"/>
                <a:gd name="T1" fmla="*/ 0 h 1935887"/>
                <a:gd name="T2" fmla="*/ 1937275 w 1937275"/>
                <a:gd name="T3" fmla="*/ 1935887 h 1935887"/>
              </a:gdLst>
              <a:ahLst/>
              <a:cxnLst/>
              <a:rect l="T0" t="T1" r="T2" b="T3"/>
              <a:pathLst>
                <a:path w="1937275" h="1935887">
                  <a:moveTo>
                    <a:pt x="738803" y="0"/>
                  </a:moveTo>
                  <a:lnTo>
                    <a:pt x="742174" y="344"/>
                  </a:lnTo>
                  <a:lnTo>
                    <a:pt x="745507" y="0"/>
                  </a:lnTo>
                  <a:cubicBezTo>
                    <a:pt x="844082" y="0"/>
                    <a:pt x="924608" y="81876"/>
                    <a:pt x="924608" y="181793"/>
                  </a:cubicBezTo>
                  <a:cubicBezTo>
                    <a:pt x="924608" y="233139"/>
                    <a:pt x="902394" y="280322"/>
                    <a:pt x="867684" y="313628"/>
                  </a:cubicBezTo>
                  <a:cubicBezTo>
                    <a:pt x="860743" y="339995"/>
                    <a:pt x="855189" y="369137"/>
                    <a:pt x="855189" y="401055"/>
                  </a:cubicBezTo>
                  <a:cubicBezTo>
                    <a:pt x="855189" y="426034"/>
                    <a:pt x="859354" y="442687"/>
                    <a:pt x="864908" y="455176"/>
                  </a:cubicBezTo>
                  <a:cubicBezTo>
                    <a:pt x="864908" y="455176"/>
                    <a:pt x="864908" y="455176"/>
                    <a:pt x="942310" y="455176"/>
                  </a:cubicBezTo>
                  <a:lnTo>
                    <a:pt x="967992" y="455176"/>
                  </a:lnTo>
                  <a:lnTo>
                    <a:pt x="975115" y="455176"/>
                  </a:lnTo>
                  <a:cubicBezTo>
                    <a:pt x="987361" y="455176"/>
                    <a:pt x="1000967" y="455176"/>
                    <a:pt x="1016084" y="455176"/>
                  </a:cubicBezTo>
                  <a:lnTo>
                    <a:pt x="1064050" y="455176"/>
                  </a:lnTo>
                  <a:lnTo>
                    <a:pt x="1066124" y="455176"/>
                  </a:lnTo>
                  <a:cubicBezTo>
                    <a:pt x="1084416" y="455176"/>
                    <a:pt x="1104371" y="455176"/>
                    <a:pt x="1126141" y="455176"/>
                  </a:cubicBezTo>
                  <a:lnTo>
                    <a:pt x="1147321" y="455176"/>
                  </a:lnTo>
                  <a:lnTo>
                    <a:pt x="1197043" y="455176"/>
                  </a:lnTo>
                  <a:lnTo>
                    <a:pt x="1218717" y="455176"/>
                  </a:lnTo>
                  <a:lnTo>
                    <a:pt x="1279153" y="455176"/>
                  </a:lnTo>
                  <a:lnTo>
                    <a:pt x="1279736" y="455176"/>
                  </a:lnTo>
                  <a:lnTo>
                    <a:pt x="1329541" y="455176"/>
                  </a:lnTo>
                  <a:lnTo>
                    <a:pt x="1370796" y="455176"/>
                  </a:lnTo>
                  <a:lnTo>
                    <a:pt x="1375129" y="455176"/>
                  </a:lnTo>
                  <a:lnTo>
                    <a:pt x="1403830" y="455176"/>
                  </a:lnTo>
                  <a:lnTo>
                    <a:pt x="1448891" y="455176"/>
                  </a:lnTo>
                  <a:lnTo>
                    <a:pt x="1472030" y="455176"/>
                  </a:lnTo>
                  <a:lnTo>
                    <a:pt x="1480555" y="455176"/>
                  </a:lnTo>
                  <a:lnTo>
                    <a:pt x="1481772" y="455176"/>
                  </a:lnTo>
                  <a:lnTo>
                    <a:pt x="1484127" y="455176"/>
                  </a:lnTo>
                  <a:cubicBezTo>
                    <a:pt x="1484127" y="455176"/>
                    <a:pt x="1484127" y="455176"/>
                    <a:pt x="1484127" y="1072718"/>
                  </a:cubicBezTo>
                  <a:lnTo>
                    <a:pt x="1482945" y="1073145"/>
                  </a:lnTo>
                  <a:lnTo>
                    <a:pt x="1504166" y="1080870"/>
                  </a:lnTo>
                  <a:cubicBezTo>
                    <a:pt x="1513019" y="1082779"/>
                    <a:pt x="1523434" y="1083819"/>
                    <a:pt x="1535933" y="1083819"/>
                  </a:cubicBezTo>
                  <a:cubicBezTo>
                    <a:pt x="1567874" y="1083819"/>
                    <a:pt x="1597037" y="1076881"/>
                    <a:pt x="1623423" y="1069942"/>
                  </a:cubicBezTo>
                  <a:cubicBezTo>
                    <a:pt x="1656752" y="1035249"/>
                    <a:pt x="1703969" y="1014433"/>
                    <a:pt x="1755352" y="1014433"/>
                  </a:cubicBezTo>
                  <a:cubicBezTo>
                    <a:pt x="1856729" y="1014433"/>
                    <a:pt x="1937275" y="1093533"/>
                    <a:pt x="1937275" y="1193450"/>
                  </a:cubicBezTo>
                  <a:cubicBezTo>
                    <a:pt x="1937275" y="1291979"/>
                    <a:pt x="1856729" y="1372468"/>
                    <a:pt x="1755352" y="1372468"/>
                  </a:cubicBezTo>
                  <a:cubicBezTo>
                    <a:pt x="1703969" y="1372468"/>
                    <a:pt x="1656752" y="1350264"/>
                    <a:pt x="1623423" y="1315571"/>
                  </a:cubicBezTo>
                  <a:cubicBezTo>
                    <a:pt x="1597037" y="1308632"/>
                    <a:pt x="1567874" y="1301693"/>
                    <a:pt x="1535933" y="1301693"/>
                  </a:cubicBezTo>
                  <a:cubicBezTo>
                    <a:pt x="1523434" y="1301693"/>
                    <a:pt x="1513019" y="1302734"/>
                    <a:pt x="1504166" y="1304642"/>
                  </a:cubicBezTo>
                  <a:lnTo>
                    <a:pt x="1482945" y="1312368"/>
                  </a:lnTo>
                  <a:lnTo>
                    <a:pt x="1484127" y="1312795"/>
                  </a:lnTo>
                  <a:cubicBezTo>
                    <a:pt x="1484127" y="1312795"/>
                    <a:pt x="1484127" y="1312795"/>
                    <a:pt x="1484127" y="1316958"/>
                  </a:cubicBezTo>
                  <a:cubicBezTo>
                    <a:pt x="1484127" y="1316958"/>
                    <a:pt x="1484127" y="1316958"/>
                    <a:pt x="1484127" y="1935887"/>
                  </a:cubicBezTo>
                  <a:lnTo>
                    <a:pt x="1481772" y="1935887"/>
                  </a:lnTo>
                  <a:lnTo>
                    <a:pt x="1481234" y="1935887"/>
                  </a:lnTo>
                  <a:cubicBezTo>
                    <a:pt x="1474000" y="1935887"/>
                    <a:pt x="1448683" y="1935887"/>
                    <a:pt x="1360074" y="1935887"/>
                  </a:cubicBezTo>
                  <a:lnTo>
                    <a:pt x="1347152" y="1935887"/>
                  </a:lnTo>
                  <a:lnTo>
                    <a:pt x="1298951" y="1935887"/>
                  </a:lnTo>
                  <a:lnTo>
                    <a:pt x="1220943" y="1935887"/>
                  </a:lnTo>
                  <a:lnTo>
                    <a:pt x="1220469" y="1935887"/>
                  </a:lnTo>
                  <a:cubicBezTo>
                    <a:pt x="1191173" y="1935887"/>
                    <a:pt x="1158623" y="1935887"/>
                    <a:pt x="1122456" y="1935887"/>
                  </a:cubicBezTo>
                  <a:lnTo>
                    <a:pt x="1102873" y="1935887"/>
                  </a:lnTo>
                  <a:lnTo>
                    <a:pt x="1002742" y="1935887"/>
                  </a:lnTo>
                  <a:lnTo>
                    <a:pt x="992672" y="1935887"/>
                  </a:lnTo>
                  <a:lnTo>
                    <a:pt x="890067" y="1935887"/>
                  </a:lnTo>
                  <a:lnTo>
                    <a:pt x="859159" y="1935887"/>
                  </a:lnTo>
                  <a:lnTo>
                    <a:pt x="794789" y="1935887"/>
                  </a:lnTo>
                  <a:lnTo>
                    <a:pt x="689535" y="1935887"/>
                  </a:lnTo>
                  <a:lnTo>
                    <a:pt x="625123" y="1935887"/>
                  </a:lnTo>
                  <a:lnTo>
                    <a:pt x="594280" y="1935887"/>
                  </a:lnTo>
                  <a:cubicBezTo>
                    <a:pt x="561323" y="1935887"/>
                    <a:pt x="527145" y="1935887"/>
                    <a:pt x="491701" y="1935887"/>
                  </a:cubicBezTo>
                  <a:lnTo>
                    <a:pt x="481504" y="1935887"/>
                  </a:lnTo>
                  <a:lnTo>
                    <a:pt x="381527" y="1935887"/>
                  </a:lnTo>
                  <a:lnTo>
                    <a:pt x="361761" y="1935887"/>
                  </a:lnTo>
                  <a:lnTo>
                    <a:pt x="263724" y="1935887"/>
                  </a:lnTo>
                  <a:lnTo>
                    <a:pt x="263486" y="1935887"/>
                  </a:lnTo>
                  <a:lnTo>
                    <a:pt x="185222" y="1935887"/>
                  </a:lnTo>
                  <a:lnTo>
                    <a:pt x="137308" y="1935887"/>
                  </a:lnTo>
                  <a:lnTo>
                    <a:pt x="124084" y="1935887"/>
                  </a:lnTo>
                  <a:lnTo>
                    <a:pt x="78140" y="1935887"/>
                  </a:lnTo>
                  <a:lnTo>
                    <a:pt x="45220" y="1935887"/>
                  </a:lnTo>
                  <a:lnTo>
                    <a:pt x="23153" y="1935887"/>
                  </a:lnTo>
                  <a:lnTo>
                    <a:pt x="9768" y="1935887"/>
                  </a:lnTo>
                  <a:lnTo>
                    <a:pt x="2894" y="1935887"/>
                  </a:lnTo>
                  <a:lnTo>
                    <a:pt x="2721" y="1935887"/>
                  </a:lnTo>
                  <a:lnTo>
                    <a:pt x="0" y="1935887"/>
                  </a:lnTo>
                  <a:cubicBezTo>
                    <a:pt x="0" y="1312795"/>
                    <a:pt x="0" y="1312795"/>
                    <a:pt x="0" y="1312795"/>
                  </a:cubicBezTo>
                  <a:lnTo>
                    <a:pt x="2721" y="1311812"/>
                  </a:lnTo>
                  <a:lnTo>
                    <a:pt x="2721" y="1311212"/>
                  </a:lnTo>
                  <a:cubicBezTo>
                    <a:pt x="2721" y="1259156"/>
                    <a:pt x="2721" y="1202762"/>
                    <a:pt x="2721" y="1141668"/>
                  </a:cubicBezTo>
                  <a:lnTo>
                    <a:pt x="2721" y="1073701"/>
                  </a:lnTo>
                  <a:lnTo>
                    <a:pt x="0" y="1072718"/>
                  </a:lnTo>
                  <a:cubicBezTo>
                    <a:pt x="0" y="455176"/>
                    <a:pt x="0" y="455176"/>
                    <a:pt x="0" y="455176"/>
                  </a:cubicBezTo>
                  <a:lnTo>
                    <a:pt x="2721" y="455176"/>
                  </a:lnTo>
                  <a:cubicBezTo>
                    <a:pt x="2721" y="455176"/>
                    <a:pt x="2721" y="455176"/>
                    <a:pt x="80644" y="455176"/>
                  </a:cubicBezTo>
                  <a:lnTo>
                    <a:pt x="109025" y="455176"/>
                  </a:lnTo>
                  <a:lnTo>
                    <a:pt x="113670" y="455176"/>
                  </a:lnTo>
                  <a:cubicBezTo>
                    <a:pt x="125998" y="455176"/>
                    <a:pt x="139695" y="455176"/>
                    <a:pt x="154915" y="455176"/>
                  </a:cubicBezTo>
                  <a:lnTo>
                    <a:pt x="204441" y="455176"/>
                  </a:lnTo>
                  <a:lnTo>
                    <a:pt x="205291" y="455176"/>
                  </a:lnTo>
                  <a:cubicBezTo>
                    <a:pt x="223706" y="455176"/>
                    <a:pt x="243796" y="455176"/>
                    <a:pt x="265711" y="455176"/>
                  </a:cubicBezTo>
                  <a:lnTo>
                    <a:pt x="287155" y="455176"/>
                  </a:lnTo>
                  <a:lnTo>
                    <a:pt x="337090" y="455176"/>
                  </a:lnTo>
                  <a:lnTo>
                    <a:pt x="358075" y="455176"/>
                  </a:lnTo>
                  <a:lnTo>
                    <a:pt x="418107" y="455176"/>
                  </a:lnTo>
                  <a:lnTo>
                    <a:pt x="420340" y="455176"/>
                  </a:lnTo>
                  <a:lnTo>
                    <a:pt x="468159" y="455176"/>
                  </a:lnTo>
                  <a:lnTo>
                    <a:pt x="509138" y="455176"/>
                  </a:lnTo>
                  <a:lnTo>
                    <a:pt x="516374" y="455176"/>
                  </a:lnTo>
                  <a:lnTo>
                    <a:pt x="541951" y="455176"/>
                  </a:lnTo>
                  <a:lnTo>
                    <a:pt x="586710" y="455176"/>
                  </a:lnTo>
                  <a:lnTo>
                    <a:pt x="609695" y="455176"/>
                  </a:lnTo>
                  <a:lnTo>
                    <a:pt x="618163" y="455176"/>
                  </a:lnTo>
                  <a:lnTo>
                    <a:pt x="619373" y="455176"/>
                  </a:lnTo>
                  <a:cubicBezTo>
                    <a:pt x="624927" y="442687"/>
                    <a:pt x="630482" y="426034"/>
                    <a:pt x="630482" y="401055"/>
                  </a:cubicBezTo>
                  <a:cubicBezTo>
                    <a:pt x="630482" y="369137"/>
                    <a:pt x="623539" y="339995"/>
                    <a:pt x="616595" y="313628"/>
                  </a:cubicBezTo>
                  <a:cubicBezTo>
                    <a:pt x="581877" y="280322"/>
                    <a:pt x="559657" y="233139"/>
                    <a:pt x="559657" y="181793"/>
                  </a:cubicBezTo>
                  <a:cubicBezTo>
                    <a:pt x="559657" y="81876"/>
                    <a:pt x="640203" y="0"/>
                    <a:pt x="738803" y="0"/>
                  </a:cubicBezTo>
                  <a:close/>
                </a:path>
              </a:pathLst>
            </a:custGeom>
            <a:solidFill>
              <a:schemeClr val="bg1"/>
            </a:solidFill>
            <a:ln w="38100">
              <a:solidFill>
                <a:schemeClr val="tx1"/>
              </a:solidFill>
              <a:round/>
            </a:ln>
          </p:spPr>
          <p:txBody>
            <a:bodyPr lIns="86388" tIns="510162" rIns="510162" bIns="0" anchor="ctr" anchorCtr="1"/>
            <a:lstStyle/>
            <a:p>
              <a:pPr algn="ctr" eaLnBrk="1" hangingPunct="1"/>
              <a:endParaRPr lang="en-US" altLang="zh-CN" sz="3200" dirty="0">
                <a:solidFill>
                  <a:schemeClr val="bg1"/>
                </a:solidFill>
                <a:latin typeface="Levenim MT" panose="02010502060101010101" pitchFamily="2" charset="-79"/>
                <a:ea typeface="微软雅黑" panose="020B0503020204020204" pitchFamily="34" charset="-122"/>
                <a:cs typeface="Levenim MT" panose="02010502060101010101" pitchFamily="2" charset="-79"/>
              </a:endParaRPr>
            </a:p>
          </p:txBody>
        </p:sp>
        <p:sp>
          <p:nvSpPr>
            <p:cNvPr id="30" name="TextBox 29"/>
            <p:cNvSpPr txBox="1"/>
            <p:nvPr/>
          </p:nvSpPr>
          <p:spPr>
            <a:xfrm>
              <a:off x="978534" y="1242063"/>
              <a:ext cx="1234873" cy="1487752"/>
            </a:xfrm>
            <a:prstGeom prst="rect">
              <a:avLst/>
            </a:prstGeom>
            <a:solidFill>
              <a:schemeClr val="bg1"/>
            </a:solidFill>
            <a:ln>
              <a:noFill/>
            </a:ln>
          </p:spPr>
          <p:txBody>
            <a:bodyPr wrap="square" rtlCol="0">
              <a:spAutoFit/>
            </a:bodyPr>
            <a:lstStyle>
              <a:defPPr>
                <a:defRPr lang="zh-CN"/>
              </a:defPPr>
              <a:lvl1pPr algn="ctr">
                <a:lnSpc>
                  <a:spcPct val="150000"/>
                </a:lnSpc>
                <a:defRPr sz="2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02</a:t>
              </a:r>
              <a:endParaRPr lang="en-US" altLang="zh-CN" dirty="0">
                <a:solidFill>
                  <a:schemeClr val="tx1"/>
                </a:solidFill>
              </a:endParaRPr>
            </a:p>
            <a:p>
              <a:pPr algn="ctr"/>
              <a:r>
                <a:rPr lang="zh-CN" altLang="en-US" sz="1900" dirty="0">
                  <a:solidFill>
                    <a:schemeClr val="tx1"/>
                  </a:solidFill>
                </a:rPr>
                <a:t>确定性</a:t>
              </a:r>
              <a:endParaRPr lang="zh-CN" altLang="en-US" sz="1900" dirty="0">
                <a:solidFill>
                  <a:schemeClr val="tx1"/>
                </a:solidFill>
              </a:endParaRPr>
            </a:p>
            <a:p>
              <a:pPr algn="ctr"/>
              <a:r>
                <a:rPr lang="zh-CN" altLang="en-US" sz="1900" dirty="0">
                  <a:solidFill>
                    <a:schemeClr val="tx1"/>
                  </a:solidFill>
                  <a:sym typeface="+mn-ea"/>
                </a:rPr>
                <a:t>（绝对性）</a:t>
              </a:r>
              <a:endParaRPr lang="zh-CN" altLang="en-US" sz="1900" dirty="0">
                <a:solidFill>
                  <a:schemeClr val="tx1"/>
                </a:solidFill>
                <a:sym typeface="+mn-ea"/>
              </a:endParaRPr>
            </a:p>
          </p:txBody>
        </p:sp>
      </p:grpSp>
      <p:grpSp>
        <p:nvGrpSpPr>
          <p:cNvPr id="31" name="组合 4"/>
          <p:cNvGrpSpPr/>
          <p:nvPr/>
        </p:nvGrpSpPr>
        <p:grpSpPr>
          <a:xfrm>
            <a:off x="8525020" y="2679471"/>
            <a:ext cx="2225489" cy="1872294"/>
            <a:chOff x="899592" y="1275606"/>
            <a:chExt cx="1831661" cy="1830050"/>
          </a:xfrm>
        </p:grpSpPr>
        <p:sp>
          <p:nvSpPr>
            <p:cNvPr id="32" name="任意多边形 31"/>
            <p:cNvSpPr/>
            <p:nvPr/>
          </p:nvSpPr>
          <p:spPr bwMode="auto">
            <a:xfrm flipV="1">
              <a:off x="899592" y="1275606"/>
              <a:ext cx="1831661" cy="1830050"/>
            </a:xfrm>
            <a:custGeom>
              <a:avLst/>
              <a:gdLst>
                <a:gd name="T0" fmla="*/ 0 w 1937275"/>
                <a:gd name="T1" fmla="*/ 0 h 1935887"/>
                <a:gd name="T2" fmla="*/ 1937275 w 1937275"/>
                <a:gd name="T3" fmla="*/ 1935887 h 1935887"/>
              </a:gdLst>
              <a:ahLst/>
              <a:cxnLst/>
              <a:rect l="T0" t="T1" r="T2" b="T3"/>
              <a:pathLst>
                <a:path w="1937275" h="1935887">
                  <a:moveTo>
                    <a:pt x="738803" y="0"/>
                  </a:moveTo>
                  <a:lnTo>
                    <a:pt x="742174" y="344"/>
                  </a:lnTo>
                  <a:lnTo>
                    <a:pt x="745507" y="0"/>
                  </a:lnTo>
                  <a:cubicBezTo>
                    <a:pt x="844082" y="0"/>
                    <a:pt x="924608" y="81876"/>
                    <a:pt x="924608" y="181793"/>
                  </a:cubicBezTo>
                  <a:cubicBezTo>
                    <a:pt x="924608" y="233139"/>
                    <a:pt x="902394" y="280322"/>
                    <a:pt x="867684" y="313628"/>
                  </a:cubicBezTo>
                  <a:cubicBezTo>
                    <a:pt x="860743" y="339995"/>
                    <a:pt x="855189" y="369137"/>
                    <a:pt x="855189" y="401055"/>
                  </a:cubicBezTo>
                  <a:cubicBezTo>
                    <a:pt x="855189" y="426034"/>
                    <a:pt x="859354" y="442687"/>
                    <a:pt x="864908" y="455176"/>
                  </a:cubicBezTo>
                  <a:cubicBezTo>
                    <a:pt x="864908" y="455176"/>
                    <a:pt x="864908" y="455176"/>
                    <a:pt x="942310" y="455176"/>
                  </a:cubicBezTo>
                  <a:lnTo>
                    <a:pt x="967992" y="455176"/>
                  </a:lnTo>
                  <a:lnTo>
                    <a:pt x="975115" y="455176"/>
                  </a:lnTo>
                  <a:cubicBezTo>
                    <a:pt x="987361" y="455176"/>
                    <a:pt x="1000967" y="455176"/>
                    <a:pt x="1016084" y="455176"/>
                  </a:cubicBezTo>
                  <a:lnTo>
                    <a:pt x="1064050" y="455176"/>
                  </a:lnTo>
                  <a:lnTo>
                    <a:pt x="1066124" y="455176"/>
                  </a:lnTo>
                  <a:cubicBezTo>
                    <a:pt x="1084416" y="455176"/>
                    <a:pt x="1104371" y="455176"/>
                    <a:pt x="1126141" y="455176"/>
                  </a:cubicBezTo>
                  <a:lnTo>
                    <a:pt x="1147321" y="455176"/>
                  </a:lnTo>
                  <a:lnTo>
                    <a:pt x="1197043" y="455176"/>
                  </a:lnTo>
                  <a:lnTo>
                    <a:pt x="1218717" y="455176"/>
                  </a:lnTo>
                  <a:lnTo>
                    <a:pt x="1279153" y="455176"/>
                  </a:lnTo>
                  <a:lnTo>
                    <a:pt x="1279736" y="455176"/>
                  </a:lnTo>
                  <a:lnTo>
                    <a:pt x="1329541" y="455176"/>
                  </a:lnTo>
                  <a:lnTo>
                    <a:pt x="1370796" y="455176"/>
                  </a:lnTo>
                  <a:lnTo>
                    <a:pt x="1375129" y="455176"/>
                  </a:lnTo>
                  <a:lnTo>
                    <a:pt x="1403830" y="455176"/>
                  </a:lnTo>
                  <a:lnTo>
                    <a:pt x="1448891" y="455176"/>
                  </a:lnTo>
                  <a:lnTo>
                    <a:pt x="1472030" y="455176"/>
                  </a:lnTo>
                  <a:lnTo>
                    <a:pt x="1480555" y="455176"/>
                  </a:lnTo>
                  <a:lnTo>
                    <a:pt x="1481772" y="455176"/>
                  </a:lnTo>
                  <a:lnTo>
                    <a:pt x="1484127" y="455176"/>
                  </a:lnTo>
                  <a:cubicBezTo>
                    <a:pt x="1484127" y="455176"/>
                    <a:pt x="1484127" y="455176"/>
                    <a:pt x="1484127" y="1072718"/>
                  </a:cubicBezTo>
                  <a:lnTo>
                    <a:pt x="1482945" y="1073145"/>
                  </a:lnTo>
                  <a:lnTo>
                    <a:pt x="1504166" y="1080870"/>
                  </a:lnTo>
                  <a:cubicBezTo>
                    <a:pt x="1513019" y="1082779"/>
                    <a:pt x="1523434" y="1083819"/>
                    <a:pt x="1535933" y="1083819"/>
                  </a:cubicBezTo>
                  <a:cubicBezTo>
                    <a:pt x="1567874" y="1083819"/>
                    <a:pt x="1597037" y="1076881"/>
                    <a:pt x="1623423" y="1069942"/>
                  </a:cubicBezTo>
                  <a:cubicBezTo>
                    <a:pt x="1656752" y="1035249"/>
                    <a:pt x="1703969" y="1014433"/>
                    <a:pt x="1755352" y="1014433"/>
                  </a:cubicBezTo>
                  <a:cubicBezTo>
                    <a:pt x="1856729" y="1014433"/>
                    <a:pt x="1937275" y="1093533"/>
                    <a:pt x="1937275" y="1193450"/>
                  </a:cubicBezTo>
                  <a:cubicBezTo>
                    <a:pt x="1937275" y="1291979"/>
                    <a:pt x="1856729" y="1372468"/>
                    <a:pt x="1755352" y="1372468"/>
                  </a:cubicBezTo>
                  <a:cubicBezTo>
                    <a:pt x="1703969" y="1372468"/>
                    <a:pt x="1656752" y="1350264"/>
                    <a:pt x="1623423" y="1315571"/>
                  </a:cubicBezTo>
                  <a:cubicBezTo>
                    <a:pt x="1597037" y="1308632"/>
                    <a:pt x="1567874" y="1301693"/>
                    <a:pt x="1535933" y="1301693"/>
                  </a:cubicBezTo>
                  <a:cubicBezTo>
                    <a:pt x="1523434" y="1301693"/>
                    <a:pt x="1513019" y="1302734"/>
                    <a:pt x="1504166" y="1304642"/>
                  </a:cubicBezTo>
                  <a:lnTo>
                    <a:pt x="1482945" y="1312368"/>
                  </a:lnTo>
                  <a:lnTo>
                    <a:pt x="1484127" y="1312795"/>
                  </a:lnTo>
                  <a:cubicBezTo>
                    <a:pt x="1484127" y="1312795"/>
                    <a:pt x="1484127" y="1312795"/>
                    <a:pt x="1484127" y="1316958"/>
                  </a:cubicBezTo>
                  <a:cubicBezTo>
                    <a:pt x="1484127" y="1316958"/>
                    <a:pt x="1484127" y="1316958"/>
                    <a:pt x="1484127" y="1935887"/>
                  </a:cubicBezTo>
                  <a:lnTo>
                    <a:pt x="1481772" y="1935887"/>
                  </a:lnTo>
                  <a:lnTo>
                    <a:pt x="1481234" y="1935887"/>
                  </a:lnTo>
                  <a:cubicBezTo>
                    <a:pt x="1474000" y="1935887"/>
                    <a:pt x="1448683" y="1935887"/>
                    <a:pt x="1360074" y="1935887"/>
                  </a:cubicBezTo>
                  <a:lnTo>
                    <a:pt x="1347152" y="1935887"/>
                  </a:lnTo>
                  <a:lnTo>
                    <a:pt x="1298951" y="1935887"/>
                  </a:lnTo>
                  <a:lnTo>
                    <a:pt x="1220943" y="1935887"/>
                  </a:lnTo>
                  <a:lnTo>
                    <a:pt x="1220469" y="1935887"/>
                  </a:lnTo>
                  <a:cubicBezTo>
                    <a:pt x="1191173" y="1935887"/>
                    <a:pt x="1158623" y="1935887"/>
                    <a:pt x="1122456" y="1935887"/>
                  </a:cubicBezTo>
                  <a:lnTo>
                    <a:pt x="1102873" y="1935887"/>
                  </a:lnTo>
                  <a:lnTo>
                    <a:pt x="1002742" y="1935887"/>
                  </a:lnTo>
                  <a:lnTo>
                    <a:pt x="992672" y="1935887"/>
                  </a:lnTo>
                  <a:lnTo>
                    <a:pt x="890067" y="1935887"/>
                  </a:lnTo>
                  <a:lnTo>
                    <a:pt x="859159" y="1935887"/>
                  </a:lnTo>
                  <a:lnTo>
                    <a:pt x="794789" y="1935887"/>
                  </a:lnTo>
                  <a:lnTo>
                    <a:pt x="689535" y="1935887"/>
                  </a:lnTo>
                  <a:lnTo>
                    <a:pt x="625123" y="1935887"/>
                  </a:lnTo>
                  <a:lnTo>
                    <a:pt x="594280" y="1935887"/>
                  </a:lnTo>
                  <a:cubicBezTo>
                    <a:pt x="561323" y="1935887"/>
                    <a:pt x="527145" y="1935887"/>
                    <a:pt x="491701" y="1935887"/>
                  </a:cubicBezTo>
                  <a:lnTo>
                    <a:pt x="481504" y="1935887"/>
                  </a:lnTo>
                  <a:lnTo>
                    <a:pt x="381527" y="1935887"/>
                  </a:lnTo>
                  <a:lnTo>
                    <a:pt x="361761" y="1935887"/>
                  </a:lnTo>
                  <a:lnTo>
                    <a:pt x="263724" y="1935887"/>
                  </a:lnTo>
                  <a:lnTo>
                    <a:pt x="263486" y="1935887"/>
                  </a:lnTo>
                  <a:lnTo>
                    <a:pt x="185222" y="1935887"/>
                  </a:lnTo>
                  <a:lnTo>
                    <a:pt x="137308" y="1935887"/>
                  </a:lnTo>
                  <a:lnTo>
                    <a:pt x="124084" y="1935887"/>
                  </a:lnTo>
                  <a:lnTo>
                    <a:pt x="78140" y="1935887"/>
                  </a:lnTo>
                  <a:lnTo>
                    <a:pt x="45220" y="1935887"/>
                  </a:lnTo>
                  <a:lnTo>
                    <a:pt x="23153" y="1935887"/>
                  </a:lnTo>
                  <a:lnTo>
                    <a:pt x="9768" y="1935887"/>
                  </a:lnTo>
                  <a:lnTo>
                    <a:pt x="2894" y="1935887"/>
                  </a:lnTo>
                  <a:lnTo>
                    <a:pt x="2721" y="1935887"/>
                  </a:lnTo>
                  <a:lnTo>
                    <a:pt x="0" y="1935887"/>
                  </a:lnTo>
                  <a:cubicBezTo>
                    <a:pt x="0" y="1312795"/>
                    <a:pt x="0" y="1312795"/>
                    <a:pt x="0" y="1312795"/>
                  </a:cubicBezTo>
                  <a:lnTo>
                    <a:pt x="2721" y="1311812"/>
                  </a:lnTo>
                  <a:lnTo>
                    <a:pt x="2721" y="1311212"/>
                  </a:lnTo>
                  <a:cubicBezTo>
                    <a:pt x="2721" y="1259156"/>
                    <a:pt x="2721" y="1202762"/>
                    <a:pt x="2721" y="1141668"/>
                  </a:cubicBezTo>
                  <a:lnTo>
                    <a:pt x="2721" y="1073701"/>
                  </a:lnTo>
                  <a:lnTo>
                    <a:pt x="0" y="1072718"/>
                  </a:lnTo>
                  <a:cubicBezTo>
                    <a:pt x="0" y="455176"/>
                    <a:pt x="0" y="455176"/>
                    <a:pt x="0" y="455176"/>
                  </a:cubicBezTo>
                  <a:lnTo>
                    <a:pt x="2721" y="455176"/>
                  </a:lnTo>
                  <a:cubicBezTo>
                    <a:pt x="2721" y="455176"/>
                    <a:pt x="2721" y="455176"/>
                    <a:pt x="80644" y="455176"/>
                  </a:cubicBezTo>
                  <a:lnTo>
                    <a:pt x="109025" y="455176"/>
                  </a:lnTo>
                  <a:lnTo>
                    <a:pt x="113670" y="455176"/>
                  </a:lnTo>
                  <a:cubicBezTo>
                    <a:pt x="125998" y="455176"/>
                    <a:pt x="139695" y="455176"/>
                    <a:pt x="154915" y="455176"/>
                  </a:cubicBezTo>
                  <a:lnTo>
                    <a:pt x="204441" y="455176"/>
                  </a:lnTo>
                  <a:lnTo>
                    <a:pt x="205291" y="455176"/>
                  </a:lnTo>
                  <a:cubicBezTo>
                    <a:pt x="223706" y="455176"/>
                    <a:pt x="243796" y="455176"/>
                    <a:pt x="265711" y="455176"/>
                  </a:cubicBezTo>
                  <a:lnTo>
                    <a:pt x="287155" y="455176"/>
                  </a:lnTo>
                  <a:lnTo>
                    <a:pt x="337090" y="455176"/>
                  </a:lnTo>
                  <a:lnTo>
                    <a:pt x="358075" y="455176"/>
                  </a:lnTo>
                  <a:lnTo>
                    <a:pt x="418107" y="455176"/>
                  </a:lnTo>
                  <a:lnTo>
                    <a:pt x="420340" y="455176"/>
                  </a:lnTo>
                  <a:lnTo>
                    <a:pt x="468159" y="455176"/>
                  </a:lnTo>
                  <a:lnTo>
                    <a:pt x="509138" y="455176"/>
                  </a:lnTo>
                  <a:lnTo>
                    <a:pt x="516374" y="455176"/>
                  </a:lnTo>
                  <a:lnTo>
                    <a:pt x="541951" y="455176"/>
                  </a:lnTo>
                  <a:lnTo>
                    <a:pt x="586710" y="455176"/>
                  </a:lnTo>
                  <a:lnTo>
                    <a:pt x="609695" y="455176"/>
                  </a:lnTo>
                  <a:lnTo>
                    <a:pt x="618163" y="455176"/>
                  </a:lnTo>
                  <a:lnTo>
                    <a:pt x="619373" y="455176"/>
                  </a:lnTo>
                  <a:cubicBezTo>
                    <a:pt x="624927" y="442687"/>
                    <a:pt x="630482" y="426034"/>
                    <a:pt x="630482" y="401055"/>
                  </a:cubicBezTo>
                  <a:cubicBezTo>
                    <a:pt x="630482" y="369137"/>
                    <a:pt x="623539" y="339995"/>
                    <a:pt x="616595" y="313628"/>
                  </a:cubicBezTo>
                  <a:cubicBezTo>
                    <a:pt x="581877" y="280322"/>
                    <a:pt x="559657" y="233139"/>
                    <a:pt x="559657" y="181793"/>
                  </a:cubicBezTo>
                  <a:cubicBezTo>
                    <a:pt x="559657" y="81876"/>
                    <a:pt x="640203" y="0"/>
                    <a:pt x="738803" y="0"/>
                  </a:cubicBezTo>
                  <a:close/>
                </a:path>
              </a:pathLst>
            </a:custGeom>
            <a:solidFill>
              <a:schemeClr val="bg1"/>
            </a:solidFill>
            <a:ln w="38100">
              <a:solidFill>
                <a:schemeClr val="tx1"/>
              </a:solidFill>
              <a:round/>
            </a:ln>
          </p:spPr>
          <p:txBody>
            <a:bodyPr lIns="86388" tIns="510162" rIns="510162" bIns="0" anchor="ctr" anchorCtr="1"/>
            <a:lstStyle/>
            <a:p>
              <a:pPr algn="ctr" eaLnBrk="1" hangingPunct="1"/>
              <a:endParaRPr lang="en-US" altLang="zh-CN" sz="3200" dirty="0">
                <a:solidFill>
                  <a:schemeClr val="bg1"/>
                </a:solidFill>
                <a:latin typeface="Levenim MT" panose="02010502060101010101" pitchFamily="2" charset="-79"/>
                <a:ea typeface="微软雅黑" panose="020B0503020204020204" pitchFamily="34" charset="-122"/>
                <a:cs typeface="Levenim MT" panose="02010502060101010101" pitchFamily="2" charset="-79"/>
              </a:endParaRPr>
            </a:p>
          </p:txBody>
        </p:sp>
        <p:sp>
          <p:nvSpPr>
            <p:cNvPr id="33" name="TextBox 32"/>
            <p:cNvSpPr txBox="1"/>
            <p:nvPr/>
          </p:nvSpPr>
          <p:spPr>
            <a:xfrm>
              <a:off x="1007603" y="1343387"/>
              <a:ext cx="1237595" cy="1375411"/>
            </a:xfrm>
            <a:prstGeom prst="rect">
              <a:avLst/>
            </a:prstGeom>
            <a:solidFill>
              <a:schemeClr val="bg1"/>
            </a:solidFill>
            <a:ln>
              <a:noFill/>
            </a:ln>
          </p:spPr>
          <p:txBody>
            <a:bodyPr wrap="square" rtlCol="0">
              <a:spAutoFit/>
            </a:bodyPr>
            <a:lstStyle/>
            <a:p>
              <a:pPr algn="ctr">
                <a:lnSpc>
                  <a:spcPct val="150000"/>
                </a:lnSpc>
              </a:pPr>
              <a:r>
                <a:rPr lang="en-US" altLang="zh-CN" b="1" dirty="0">
                  <a:latin typeface="微软雅黑" panose="020B0503020204020204" pitchFamily="34" charset="-122"/>
                  <a:ea typeface="微软雅黑" panose="020B0503020204020204" pitchFamily="34" charset="-122"/>
                </a:rPr>
                <a:t>03</a:t>
              </a:r>
              <a:endParaRPr lang="en-US" altLang="zh-CN" b="1" dirty="0">
                <a:latin typeface="微软雅黑" panose="020B0503020204020204" pitchFamily="34" charset="-122"/>
                <a:ea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rPr>
                <a:t>不确定性</a:t>
              </a:r>
              <a:endParaRPr lang="zh-CN" altLang="en-US" b="1" dirty="0">
                <a:latin typeface="微软雅黑" panose="020B0503020204020204" pitchFamily="34" charset="-122"/>
                <a:ea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sym typeface="+mn-ea"/>
                </a:rPr>
                <a:t>（相对性）</a:t>
              </a:r>
              <a:endParaRPr lang="zh-CN" altLang="en-US" b="1" dirty="0">
                <a:solidFill>
                  <a:srgbClr val="C00000"/>
                </a:solidFill>
                <a:latin typeface="华文中宋" panose="02010600040101010101" charset="-122"/>
                <a:ea typeface="华文中宋" panose="02010600040101010101" charset="-122"/>
                <a:sym typeface="+mn-ea"/>
              </a:endParaRPr>
            </a:p>
          </p:txBody>
        </p:sp>
      </p:grpSp>
      <p:pic>
        <p:nvPicPr>
          <p:cNvPr id="2050" name="Picture 2"/>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0" b="99522" l="9744" r="98462">
                        <a14:foregroundMark x1="45641" y1="34928" x2="45641" y2="34928"/>
                        <a14:foregroundMark x1="41538" y1="30144" x2="54359" y2="51196"/>
                        <a14:foregroundMark x1="67179" y1="75598" x2="67179" y2="75598"/>
                      </a14:backgroundRemoval>
                    </a14:imgEffect>
                  </a14:imgLayer>
                </a14:imgProps>
              </a:ext>
              <a:ext uri="{28A0092B-C50C-407E-A947-70E740481C1C}">
                <a14:useLocalDpi xmlns:a14="http://schemas.microsoft.com/office/drawing/2010/main" val="0"/>
              </a:ext>
            </a:extLst>
          </a:blip>
          <a:srcRect/>
          <a:stretch>
            <a:fillRect/>
          </a:stretch>
        </p:blipFill>
        <p:spPr bwMode="auto">
          <a:xfrm>
            <a:off x="163003" y="2881725"/>
            <a:ext cx="1605528" cy="172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矩形 10"/>
          <p:cNvSpPr>
            <a:spLocks noChangeArrowheads="1"/>
          </p:cNvSpPr>
          <p:nvPr/>
        </p:nvSpPr>
        <p:spPr bwMode="auto">
          <a:xfrm>
            <a:off x="0" y="1600199"/>
            <a:ext cx="1249172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900">
                <a:solidFill>
                  <a:schemeClr val="tx1"/>
                </a:solidFill>
                <a:latin typeface="Calibri" panose="020F0502020204030204" pitchFamily="34" charset="0"/>
                <a:ea typeface="宋体" panose="02010600030101010101" pitchFamily="2" charset="-122"/>
              </a:defRPr>
            </a:lvl1pPr>
            <a:lvl2pPr marL="742950" indent="-285750" eaLnBrk="0" hangingPunct="0">
              <a:defRPr sz="1900">
                <a:solidFill>
                  <a:schemeClr val="tx1"/>
                </a:solidFill>
                <a:latin typeface="Calibri" panose="020F0502020204030204" pitchFamily="34" charset="0"/>
                <a:ea typeface="宋体" panose="02010600030101010101" pitchFamily="2" charset="-122"/>
              </a:defRPr>
            </a:lvl2pPr>
            <a:lvl3pPr marL="1143000" indent="-228600" eaLnBrk="0" hangingPunct="0">
              <a:defRPr sz="1900">
                <a:solidFill>
                  <a:schemeClr val="tx1"/>
                </a:solidFill>
                <a:latin typeface="Calibri" panose="020F0502020204030204" pitchFamily="34" charset="0"/>
                <a:ea typeface="宋体" panose="02010600030101010101" pitchFamily="2" charset="-122"/>
              </a:defRPr>
            </a:lvl3pPr>
            <a:lvl4pPr marL="1600200" indent="-228600" eaLnBrk="0" hangingPunct="0">
              <a:defRPr sz="1900">
                <a:solidFill>
                  <a:schemeClr val="tx1"/>
                </a:solidFill>
                <a:latin typeface="Calibri" panose="020F0502020204030204" pitchFamily="34" charset="0"/>
                <a:ea typeface="宋体" panose="02010600030101010101" pitchFamily="2" charset="-122"/>
              </a:defRPr>
            </a:lvl4pPr>
            <a:lvl5pPr marL="2057400" indent="-228600" eaLnBrk="0" hangingPunct="0">
              <a:defRPr sz="1900">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marL="457200" indent="-457200" eaLnBrk="1" hangingPunct="1">
              <a:lnSpc>
                <a:spcPct val="150000"/>
              </a:lnSpc>
              <a:buFont typeface="Arial" panose="020B0604020202020204" pitchFamily="34" charset="0"/>
              <a:buChar char="•"/>
            </a:pPr>
            <a:r>
              <a:rPr lang="zh-CN" altLang="en-US" sz="2800" b="1" dirty="0">
                <a:latin typeface="华文中宋" panose="02010600040101010101" charset="-122"/>
                <a:ea typeface="华文中宋" panose="02010600040101010101" charset="-122"/>
              </a:rPr>
              <a:t>单选题</a:t>
            </a:r>
            <a:r>
              <a:rPr lang="zh-CN" altLang="en-US" sz="2800" b="1" dirty="0" smtClean="0">
                <a:latin typeface="华文中宋" panose="02010600040101010101" charset="-122"/>
                <a:ea typeface="华文中宋" panose="02010600040101010101" charset="-122"/>
              </a:rPr>
              <a:t>： </a:t>
            </a:r>
            <a:endParaRPr lang="en-US" altLang="zh-CN" sz="2800" b="1" dirty="0">
              <a:latin typeface="华文中宋" panose="02010600040101010101" charset="-122"/>
              <a:ea typeface="华文中宋" panose="02010600040101010101" charset="-122"/>
            </a:endParaRPr>
          </a:p>
          <a:p>
            <a:pPr eaLnBrk="1" hangingPunct="1">
              <a:lnSpc>
                <a:spcPct val="150000"/>
              </a:lnSpc>
            </a:pPr>
            <a:r>
              <a:rPr lang="zh-CN" altLang="en-US" sz="2800" dirty="0">
                <a:latin typeface="华文中宋" panose="02010600040101010101" charset="-122"/>
                <a:ea typeface="华文中宋" panose="02010600040101010101" charset="-122"/>
              </a:rPr>
              <a:t>    特点：题目多，涉及面广，多考察基础知识细节</a:t>
            </a:r>
            <a:r>
              <a:rPr lang="zh-CN" altLang="en-US" sz="2800" dirty="0" smtClean="0">
                <a:latin typeface="华文中宋" panose="02010600040101010101" charset="-122"/>
                <a:ea typeface="华文中宋" panose="02010600040101010101" charset="-122"/>
              </a:rPr>
              <a:t>。【</a:t>
            </a:r>
            <a:r>
              <a:rPr lang="zh-CN" altLang="en-US" sz="2800" b="1" dirty="0">
                <a:solidFill>
                  <a:srgbClr val="C00000"/>
                </a:solidFill>
                <a:latin typeface="华文中宋" panose="02010600040101010101" charset="-122"/>
                <a:ea typeface="华文中宋" panose="02010600040101010101" charset="-122"/>
              </a:rPr>
              <a:t>随堂考</a:t>
            </a:r>
            <a:r>
              <a:rPr lang="en-US" altLang="zh-CN" sz="2800" b="1" dirty="0">
                <a:solidFill>
                  <a:srgbClr val="C00000"/>
                </a:solidFill>
                <a:latin typeface="华文中宋" panose="02010600040101010101" charset="-122"/>
                <a:ea typeface="华文中宋" panose="02010600040101010101" charset="-122"/>
              </a:rPr>
              <a:t>+</a:t>
            </a:r>
            <a:r>
              <a:rPr lang="zh-CN" altLang="en-US" sz="2800" b="1" dirty="0">
                <a:solidFill>
                  <a:srgbClr val="C00000"/>
                </a:solidFill>
                <a:latin typeface="华文中宋" panose="02010600040101010101" charset="-122"/>
                <a:ea typeface="华文中宋" panose="02010600040101010101" charset="-122"/>
              </a:rPr>
              <a:t>作业</a:t>
            </a:r>
            <a:r>
              <a:rPr lang="en-US" altLang="zh-CN" sz="2800" b="1" dirty="0">
                <a:solidFill>
                  <a:srgbClr val="C00000"/>
                </a:solidFill>
                <a:latin typeface="华文中宋" panose="02010600040101010101" charset="-122"/>
                <a:ea typeface="华文中宋" panose="02010600040101010101" charset="-122"/>
              </a:rPr>
              <a:t>+</a:t>
            </a:r>
            <a:r>
              <a:rPr lang="zh-CN" altLang="en-US" sz="2800" b="1" dirty="0">
                <a:solidFill>
                  <a:srgbClr val="C00000"/>
                </a:solidFill>
                <a:latin typeface="华文中宋" panose="02010600040101010101" charset="-122"/>
                <a:ea typeface="华文中宋" panose="02010600040101010101" charset="-122"/>
              </a:rPr>
              <a:t>随堂考</a:t>
            </a:r>
            <a:r>
              <a:rPr lang="zh-CN" altLang="en-US" sz="2800" dirty="0">
                <a:latin typeface="华文中宋" panose="02010600040101010101" charset="-122"/>
                <a:ea typeface="华文中宋" panose="02010600040101010101" charset="-122"/>
              </a:rPr>
              <a:t>】</a:t>
            </a:r>
            <a:endParaRPr lang="en-US" altLang="zh-CN" sz="2800" dirty="0">
              <a:latin typeface="华文中宋" panose="02010600040101010101" charset="-122"/>
              <a:ea typeface="华文中宋" panose="02010600040101010101" charset="-122"/>
            </a:endParaRPr>
          </a:p>
          <a:p>
            <a:pPr marL="457200" indent="-457200" eaLnBrk="1" hangingPunct="1">
              <a:lnSpc>
                <a:spcPct val="150000"/>
              </a:lnSpc>
              <a:buFont typeface="Arial" panose="020B0604020202020204" pitchFamily="34" charset="0"/>
              <a:buChar char="•"/>
            </a:pPr>
            <a:r>
              <a:rPr lang="zh-CN" altLang="en-US" sz="2800" b="1" dirty="0" smtClean="0">
                <a:latin typeface="华文中宋" panose="02010600040101010101" charset="-122"/>
                <a:ea typeface="华文中宋" panose="02010600040101010101" charset="-122"/>
              </a:rPr>
              <a:t>简答题</a:t>
            </a:r>
            <a:r>
              <a:rPr lang="zh-CN" altLang="en-US" sz="2800" b="1" dirty="0">
                <a:latin typeface="华文中宋" panose="02010600040101010101" charset="-122"/>
                <a:ea typeface="华文中宋" panose="02010600040101010101" charset="-122"/>
              </a:rPr>
              <a:t>： </a:t>
            </a:r>
            <a:endParaRPr lang="en-US" altLang="zh-CN" sz="2800" b="1" dirty="0">
              <a:latin typeface="华文中宋" panose="02010600040101010101" charset="-122"/>
              <a:ea typeface="华文中宋" panose="02010600040101010101" charset="-122"/>
            </a:endParaRPr>
          </a:p>
          <a:p>
            <a:pPr eaLnBrk="1" hangingPunct="1">
              <a:lnSpc>
                <a:spcPct val="150000"/>
              </a:lnSpc>
            </a:pPr>
            <a:r>
              <a:rPr lang="zh-CN" altLang="en-US" sz="2800" dirty="0">
                <a:latin typeface="华文中宋" panose="02010600040101010101" charset="-122"/>
                <a:ea typeface="华文中宋" panose="02010600040101010101" charset="-122"/>
              </a:rPr>
              <a:t>    特点：题目少，主要考查考生对基础知识的掌握。</a:t>
            </a:r>
            <a:r>
              <a:rPr lang="zh-CN" altLang="en-US" sz="2800" dirty="0" smtClean="0">
                <a:latin typeface="华文中宋" panose="02010600040101010101" charset="-122"/>
                <a:ea typeface="华文中宋" panose="02010600040101010101" charset="-122"/>
              </a:rPr>
              <a:t>【</a:t>
            </a:r>
            <a:r>
              <a:rPr lang="zh-CN" altLang="en-US" sz="2800" b="1" dirty="0" smtClean="0">
                <a:solidFill>
                  <a:srgbClr val="C00000"/>
                </a:solidFill>
                <a:latin typeface="华文中宋" panose="02010600040101010101" charset="-122"/>
                <a:ea typeface="华文中宋" panose="02010600040101010101" charset="-122"/>
              </a:rPr>
              <a:t>关键词</a:t>
            </a:r>
            <a:r>
              <a:rPr lang="zh-CN" altLang="en-US" sz="2800" dirty="0" smtClean="0">
                <a:latin typeface="华文中宋" panose="02010600040101010101" charset="-122"/>
                <a:ea typeface="华文中宋" panose="02010600040101010101" charset="-122"/>
              </a:rPr>
              <a:t>】</a:t>
            </a:r>
            <a:endParaRPr lang="en-US" altLang="zh-CN" sz="2800" dirty="0">
              <a:latin typeface="华文中宋" panose="02010600040101010101" charset="-122"/>
              <a:ea typeface="华文中宋" panose="02010600040101010101" charset="-122"/>
            </a:endParaRPr>
          </a:p>
          <a:p>
            <a:pPr marL="457200" indent="-457200" eaLnBrk="1" hangingPunct="1">
              <a:lnSpc>
                <a:spcPct val="150000"/>
              </a:lnSpc>
              <a:buFont typeface="Arial" panose="020B0604020202020204" pitchFamily="34" charset="0"/>
              <a:buChar char="•"/>
            </a:pPr>
            <a:r>
              <a:rPr lang="zh-CN" altLang="en-US" sz="2800" b="1" dirty="0">
                <a:latin typeface="华文中宋" panose="02010600040101010101" charset="-122"/>
                <a:ea typeface="华文中宋" panose="02010600040101010101" charset="-122"/>
              </a:rPr>
              <a:t>论述题：</a:t>
            </a:r>
            <a:endParaRPr lang="en-US" altLang="zh-CN" sz="2800" b="1" dirty="0">
              <a:latin typeface="华文中宋" panose="02010600040101010101" charset="-122"/>
              <a:ea typeface="华文中宋" panose="02010600040101010101" charset="-122"/>
            </a:endParaRPr>
          </a:p>
          <a:p>
            <a:pPr eaLnBrk="1" hangingPunct="1">
              <a:lnSpc>
                <a:spcPct val="150000"/>
              </a:lnSpc>
            </a:pPr>
            <a:r>
              <a:rPr lang="zh-CN" altLang="en-US" sz="2800" dirty="0" smtClean="0">
                <a:latin typeface="华文中宋" panose="02010600040101010101" charset="-122"/>
                <a:ea typeface="华文中宋" panose="02010600040101010101" charset="-122"/>
              </a:rPr>
              <a:t>    特点</a:t>
            </a:r>
            <a:r>
              <a:rPr lang="zh-CN" altLang="en-US" sz="2800" dirty="0">
                <a:latin typeface="华文中宋" panose="02010600040101010101" charset="-122"/>
                <a:ea typeface="华文中宋" panose="02010600040101010101" charset="-122"/>
              </a:rPr>
              <a:t>：题目少，每题分值高。</a:t>
            </a:r>
            <a:r>
              <a:rPr lang="zh-CN" altLang="en-US" sz="2800" dirty="0" smtClean="0">
                <a:latin typeface="华文中宋" panose="02010600040101010101" charset="-122"/>
                <a:ea typeface="华文中宋" panose="02010600040101010101" charset="-122"/>
              </a:rPr>
              <a:t>【跟着丽丽老师做</a:t>
            </a:r>
            <a:r>
              <a:rPr lang="zh-CN" altLang="en-US" sz="2800" b="1" dirty="0" smtClean="0">
                <a:solidFill>
                  <a:srgbClr val="C00000"/>
                </a:solidFill>
                <a:latin typeface="华文中宋" panose="02010600040101010101" charset="-122"/>
                <a:ea typeface="华文中宋" panose="02010600040101010101" charset="-122"/>
              </a:rPr>
              <a:t>主观题训练</a:t>
            </a:r>
            <a:r>
              <a:rPr lang="zh-CN" altLang="en-US" sz="2800" dirty="0" smtClean="0">
                <a:latin typeface="华文中宋" panose="02010600040101010101" charset="-122"/>
                <a:ea typeface="华文中宋" panose="02010600040101010101" charset="-122"/>
              </a:rPr>
              <a:t>】</a:t>
            </a:r>
            <a:endParaRPr lang="zh-CN" altLang="en-US" sz="2800" dirty="0">
              <a:latin typeface="华文中宋" panose="02010600040101010101" charset="-122"/>
              <a:ea typeface="华文中宋" panose="02010600040101010101" charset="-122"/>
            </a:endParaRPr>
          </a:p>
        </p:txBody>
      </p:sp>
      <p:sp>
        <p:nvSpPr>
          <p:cNvPr id="13" name="文本框 12"/>
          <p:cNvSpPr txBox="1"/>
          <p:nvPr/>
        </p:nvSpPr>
        <p:spPr>
          <a:xfrm>
            <a:off x="1229995" y="542925"/>
            <a:ext cx="6018530" cy="583565"/>
          </a:xfrm>
          <a:prstGeom prst="rect">
            <a:avLst/>
          </a:prstGeom>
          <a:noFill/>
        </p:spPr>
        <p:txBody>
          <a:bodyPr wrap="square" rtlCol="0">
            <a:spAutoFit/>
          </a:bodyPr>
          <a:lstStyle/>
          <a:p>
            <a:r>
              <a:rPr lang="zh-CN" altLang="en-US" sz="3200" b="1">
                <a:latin typeface="方正清刻本悦宋简体" panose="02000000000000000000" pitchFamily="2" charset="-122"/>
                <a:ea typeface="方正清刻本悦宋简体" panose="02000000000000000000" pitchFamily="2" charset="-122"/>
              </a:rPr>
              <a:t>不同题型的考察特点及学习方法</a:t>
            </a:r>
            <a:endParaRPr lang="zh-CN" altLang="en-US" sz="3200" b="1">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6885" y="1336940"/>
            <a:ext cx="10871195" cy="2306955"/>
          </a:xfrm>
          <a:prstGeom prst="rect">
            <a:avLst/>
          </a:prstGeom>
        </p:spPr>
        <p:txBody>
          <a:bodyPr wrap="square">
            <a:spAutoFit/>
          </a:bodyPr>
          <a:lstStyle/>
          <a:p>
            <a:pPr>
              <a:lnSpc>
                <a:spcPct val="150000"/>
              </a:lnSpc>
            </a:pPr>
            <a:r>
              <a:rPr lang="en-US" altLang="zh-CN" sz="2400" b="1" dirty="0" smtClean="0">
                <a:solidFill>
                  <a:srgbClr val="FF0000"/>
                </a:solidFill>
                <a:latin typeface="华文中宋" panose="02010600040101010101" charset="-122"/>
                <a:ea typeface="华文中宋" panose="02010600040101010101" charset="-122"/>
              </a:rPr>
              <a:t>2.</a:t>
            </a:r>
            <a:r>
              <a:rPr lang="zh-CN" altLang="en-US" sz="2400" b="1" dirty="0">
                <a:solidFill>
                  <a:srgbClr val="FF0000"/>
                </a:solidFill>
                <a:latin typeface="华文中宋" panose="02010600040101010101" charset="-122"/>
                <a:ea typeface="华文中宋" panose="02010600040101010101" charset="-122"/>
              </a:rPr>
              <a:t>不确定性</a:t>
            </a:r>
            <a:r>
              <a:rPr lang="zh-CN" altLang="en-US" sz="2400" b="1" dirty="0" smtClean="0">
                <a:solidFill>
                  <a:srgbClr val="FF0000"/>
                </a:solidFill>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【选择】</a:t>
            </a:r>
            <a:endParaRPr lang="en-US" altLang="zh-CN" sz="2400" dirty="0" smtClean="0">
              <a:latin typeface="华文中宋" panose="02010600040101010101" charset="-122"/>
              <a:ea typeface="华文中宋" panose="02010600040101010101" charset="-122"/>
            </a:endParaRPr>
          </a:p>
          <a:p>
            <a:pPr>
              <a:lnSpc>
                <a:spcPct val="150000"/>
              </a:lnSpc>
            </a:pPr>
            <a:r>
              <a:rPr lang="zh-CN" altLang="en-US" sz="2400" b="1" dirty="0">
                <a:latin typeface="华文中宋" panose="02010600040101010101" charset="-122"/>
                <a:ea typeface="华文中宋" panose="02010600040101010101" charset="-122"/>
              </a:rPr>
              <a:t>不确定性</a:t>
            </a:r>
            <a:r>
              <a:rPr lang="zh-CN" altLang="en-US" sz="2400" dirty="0">
                <a:latin typeface="华文中宋" panose="02010600040101010101" charset="-122"/>
                <a:ea typeface="华文中宋" panose="02010600040101010101" charset="-122"/>
              </a:rPr>
              <a:t>是指：</a:t>
            </a:r>
            <a:endParaRPr lang="zh-CN" altLang="en-US" sz="2400" dirty="0">
              <a:latin typeface="华文中宋" panose="02010600040101010101" charset="-122"/>
              <a:ea typeface="华文中宋" panose="02010600040101010101" charset="-122"/>
            </a:endParaRPr>
          </a:p>
          <a:p>
            <a:pPr>
              <a:lnSpc>
                <a:spcPct val="150000"/>
              </a:lnSpc>
            </a:pPr>
            <a:r>
              <a:rPr lang="en-US" altLang="zh-CN" sz="2400" dirty="0">
                <a:latin typeface="华文中宋" panose="02010600040101010101" charset="-122"/>
                <a:ea typeface="华文中宋" panose="02010600040101010101" charset="-122"/>
              </a:rPr>
              <a:t>A.</a:t>
            </a:r>
            <a:r>
              <a:rPr lang="zh-CN" altLang="en-US" sz="2400" dirty="0">
                <a:latin typeface="华文中宋" panose="02010600040101010101" charset="-122"/>
                <a:ea typeface="华文中宋" panose="02010600040101010101" charset="-122"/>
              </a:rPr>
              <a:t>任何实践总是一定</a:t>
            </a:r>
            <a:r>
              <a:rPr lang="zh-CN" altLang="en-US" sz="2400" b="1" dirty="0">
                <a:solidFill>
                  <a:srgbClr val="C00000"/>
                </a:solidFill>
                <a:latin typeface="华文中宋" panose="02010600040101010101" charset="-122"/>
                <a:ea typeface="华文中宋" panose="02010600040101010101" charset="-122"/>
              </a:rPr>
              <a:t>历史条件下</a:t>
            </a:r>
            <a:r>
              <a:rPr lang="zh-CN" altLang="en-US" sz="2400" dirty="0">
                <a:latin typeface="华文中宋" panose="02010600040101010101" charset="-122"/>
                <a:ea typeface="华文中宋" panose="02010600040101010101" charset="-122"/>
              </a:rPr>
              <a:t>的具体的实践，都是有</a:t>
            </a:r>
            <a:r>
              <a:rPr lang="zh-CN" altLang="en-US" sz="2400" b="1" dirty="0">
                <a:solidFill>
                  <a:srgbClr val="FF0000"/>
                </a:solidFill>
                <a:latin typeface="华文中宋" panose="02010600040101010101" charset="-122"/>
                <a:ea typeface="华文中宋" panose="02010600040101010101" charset="-122"/>
              </a:rPr>
              <a:t>局限性的</a:t>
            </a:r>
            <a:r>
              <a:rPr lang="zh-CN" altLang="en-US" sz="2400" b="1" dirty="0" smtClean="0">
                <a:solidFill>
                  <a:srgbClr val="FF0000"/>
                </a:solidFill>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a:lnSpc>
                <a:spcPct val="150000"/>
              </a:lnSpc>
            </a:pPr>
            <a:r>
              <a:rPr lang="en-US" altLang="zh-CN" sz="2400" dirty="0" smtClean="0">
                <a:latin typeface="华文中宋" panose="02010600040101010101" charset="-122"/>
                <a:ea typeface="华文中宋" panose="02010600040101010101" charset="-122"/>
              </a:rPr>
              <a:t>B</a:t>
            </a: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实践对真理的检验具有</a:t>
            </a:r>
            <a:r>
              <a:rPr lang="zh-CN" altLang="en-US" sz="2400" b="1" dirty="0">
                <a:solidFill>
                  <a:srgbClr val="C00000"/>
                </a:solidFill>
                <a:latin typeface="华文中宋" panose="02010600040101010101" charset="-122"/>
                <a:ea typeface="华文中宋" panose="02010600040101010101" charset="-122"/>
              </a:rPr>
              <a:t>反复性</a:t>
            </a:r>
            <a:r>
              <a:rPr lang="zh-CN" altLang="en-US" sz="2400" dirty="0">
                <a:latin typeface="华文中宋" panose="02010600040101010101" charset="-122"/>
                <a:ea typeface="华文中宋" panose="02010600040101010101" charset="-122"/>
              </a:rPr>
              <a:t>。</a:t>
            </a:r>
            <a:endParaRPr lang="zh-CN" altLang="en-US" sz="2400" dirty="0">
              <a:latin typeface="华文中宋" panose="02010600040101010101" charset="-122"/>
              <a:ea typeface="华文中宋" panose="02010600040101010101" charset="-122"/>
            </a:endParaRPr>
          </a:p>
        </p:txBody>
      </p:sp>
      <p:sp>
        <p:nvSpPr>
          <p:cNvPr id="4"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2379" y="1189985"/>
            <a:ext cx="7198530" cy="826135"/>
          </a:xfrm>
          <a:prstGeom prst="rect">
            <a:avLst/>
          </a:prstGeom>
          <a:noFill/>
        </p:spPr>
        <p:txBody>
          <a:bodyPr wrap="square" lIns="87903" tIns="43951" rIns="87903" bIns="43951" rtlCol="0">
            <a:spAutoFit/>
          </a:bodyPr>
          <a:lstStyle/>
          <a:p>
            <a:pPr>
              <a:lnSpc>
                <a:spcPct val="20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4】</a:t>
            </a:r>
            <a:r>
              <a:rPr lang="zh-CN" altLang="en-US" sz="2400" b="1" dirty="0" smtClean="0">
                <a:latin typeface="华文中宋" panose="02010600040101010101" charset="-122"/>
                <a:ea typeface="华文中宋" panose="02010600040101010101" charset="-122"/>
              </a:rPr>
              <a:t>真理</a:t>
            </a:r>
            <a:r>
              <a:rPr lang="zh-CN" altLang="en-US" sz="2400" b="1" dirty="0">
                <a:latin typeface="华文中宋" panose="02010600040101010101" charset="-122"/>
                <a:ea typeface="华文中宋" panose="02010600040101010101" charset="-122"/>
              </a:rPr>
              <a:t>与价值的辩证统一   </a:t>
            </a:r>
            <a:endParaRPr lang="en-US" altLang="zh-CN" sz="2400" b="1" dirty="0" smtClean="0">
              <a:latin typeface="华文中宋" panose="02010600040101010101" charset="-122"/>
              <a:ea typeface="华文中宋" panose="02010600040101010101" charset="-122"/>
            </a:endParaRPr>
          </a:p>
        </p:txBody>
      </p:sp>
      <p:sp>
        <p:nvSpPr>
          <p:cNvPr id="9" name="矩形 8"/>
          <p:cNvSpPr/>
          <p:nvPr/>
        </p:nvSpPr>
        <p:spPr>
          <a:xfrm>
            <a:off x="1457217" y="2143032"/>
            <a:ext cx="11432491" cy="4150360"/>
          </a:xfrm>
          <a:prstGeom prst="rect">
            <a:avLst/>
          </a:prstGeom>
        </p:spPr>
        <p:txBody>
          <a:bodyPr wrap="square" lIns="87903" tIns="43951" rIns="87903" bIns="43951">
            <a:spAutoFit/>
          </a:bodyPr>
          <a:lstStyle/>
          <a:p>
            <a:pPr lvl="0">
              <a:lnSpc>
                <a:spcPct val="200000"/>
              </a:lnSpc>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真理：人对外物的正确认识</a:t>
            </a:r>
            <a:endParaRPr lang="zh-CN" altLang="en-US" sz="2400" dirty="0" smtClean="0">
              <a:latin typeface="微软雅黑" panose="020B0503020204020204" pitchFamily="34" charset="-122"/>
              <a:ea typeface="微软雅黑" panose="020B0503020204020204" pitchFamily="34" charset="-122"/>
            </a:endParaRPr>
          </a:p>
          <a:p>
            <a:pPr lvl="0">
              <a:lnSpc>
                <a:spcPct val="200000"/>
              </a:lnSpc>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价值：外物对人类需要的满足</a:t>
            </a:r>
            <a:endParaRPr lang="zh-CN" altLang="en-US" sz="2400" dirty="0" smtClean="0">
              <a:latin typeface="微软雅黑" panose="020B0503020204020204" pitchFamily="34" charset="-122"/>
              <a:ea typeface="微软雅黑" panose="020B0503020204020204" pitchFamily="34" charset="-122"/>
            </a:endParaRPr>
          </a:p>
          <a:p>
            <a:pPr lvl="0">
              <a:lnSpc>
                <a:spcPct val="200000"/>
              </a:lnSpc>
            </a:pPr>
            <a:r>
              <a:rPr lang="zh-CN" altLang="en-US" sz="2400" dirty="0" smtClean="0">
                <a:latin typeface="微软雅黑" panose="020B0503020204020204" pitchFamily="34" charset="-122"/>
                <a:ea typeface="微软雅黑" panose="020B0503020204020204" pitchFamily="34" charset="-122"/>
              </a:rPr>
              <a:t>（某物具有对人有用或使人愉快的属性）</a:t>
            </a:r>
            <a:r>
              <a:rPr lang="zh-CN" altLang="en-US" sz="2400" b="1" dirty="0" smtClean="0">
                <a:solidFill>
                  <a:srgbClr val="FF0000"/>
                </a:solidFill>
                <a:latin typeface="微软雅黑" panose="020B0503020204020204" pitchFamily="34" charset="-122"/>
                <a:ea typeface="微软雅黑" panose="020B0503020204020204" pitchFamily="34" charset="-122"/>
              </a:rPr>
              <a:t>选择</a:t>
            </a:r>
            <a:endParaRPr lang="zh-CN" altLang="en-US" sz="2400" b="1" dirty="0" smtClean="0">
              <a:solidFill>
                <a:srgbClr val="FF0000"/>
              </a:solidFill>
              <a:latin typeface="微软雅黑" panose="020B0503020204020204" pitchFamily="34" charset="-122"/>
              <a:ea typeface="微软雅黑" panose="020B0503020204020204" pitchFamily="34" charset="-122"/>
            </a:endParaRPr>
          </a:p>
          <a:p>
            <a:pPr lvl="0">
              <a:lnSpc>
                <a:spcPct val="200000"/>
              </a:lnSpc>
            </a:pPr>
            <a:r>
              <a:rPr lang="zh-CN" altLang="en-US" sz="2400" dirty="0" smtClean="0">
                <a:latin typeface="微软雅黑" panose="020B0503020204020204" pitchFamily="34" charset="-122"/>
                <a:ea typeface="微软雅黑" panose="020B0503020204020204" pitchFamily="34" charset="-122"/>
              </a:rPr>
              <a:t>  </a:t>
            </a:r>
            <a:endParaRPr lang="zh-CN" altLang="en-US" sz="2400" dirty="0" smtClean="0">
              <a:latin typeface="微软雅黑" panose="020B0503020204020204" pitchFamily="34" charset="-122"/>
              <a:ea typeface="微软雅黑" panose="020B0503020204020204" pitchFamily="34" charset="-122"/>
            </a:endParaRPr>
          </a:p>
          <a:p>
            <a:pPr lvl="0">
              <a:lnSpc>
                <a:spcPct val="150000"/>
              </a:lnSpc>
            </a:pPr>
            <a:endParaRPr lang="zh-CN" altLang="en-US" sz="2400" dirty="0" smtClean="0">
              <a:latin typeface="微软雅黑" panose="020B0503020204020204" pitchFamily="34" charset="-122"/>
              <a:ea typeface="微软雅黑" panose="020B0503020204020204" pitchFamily="34" charset="-122"/>
            </a:endParaRPr>
          </a:p>
          <a:p>
            <a:pPr lvl="0">
              <a:lnSpc>
                <a:spcPct val="150000"/>
              </a:lnSpc>
            </a:pPr>
            <a:endParaRPr lang="zh-CN" altLang="en-US" sz="2400" dirty="0">
              <a:latin typeface="微软雅黑" panose="020B0503020204020204" pitchFamily="34" charset="-122"/>
              <a:ea typeface="微软雅黑" panose="020B0503020204020204" pitchFamily="34" charset="-122"/>
            </a:endParaRPr>
          </a:p>
        </p:txBody>
      </p:sp>
      <p:sp>
        <p:nvSpPr>
          <p:cNvPr id="11" name="TextBox 10"/>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806" y="1189985"/>
            <a:ext cx="7198530" cy="826135"/>
          </a:xfrm>
          <a:prstGeom prst="rect">
            <a:avLst/>
          </a:prstGeom>
          <a:noFill/>
        </p:spPr>
        <p:txBody>
          <a:bodyPr wrap="square" lIns="87903" tIns="43951" rIns="87903" bIns="43951" rtlCol="0">
            <a:spAutoFit/>
          </a:bodyPr>
          <a:lstStyle/>
          <a:p>
            <a:pPr>
              <a:lnSpc>
                <a:spcPct val="20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4】</a:t>
            </a:r>
            <a:r>
              <a:rPr lang="zh-CN" altLang="en-US" sz="2400" b="1" dirty="0" smtClean="0">
                <a:latin typeface="华文中宋" panose="02010600040101010101" charset="-122"/>
                <a:ea typeface="华文中宋" panose="02010600040101010101" charset="-122"/>
              </a:rPr>
              <a:t>真理</a:t>
            </a:r>
            <a:r>
              <a:rPr lang="zh-CN" altLang="en-US" sz="2400" b="1" dirty="0">
                <a:latin typeface="华文中宋" panose="02010600040101010101" charset="-122"/>
                <a:ea typeface="华文中宋" panose="02010600040101010101" charset="-122"/>
              </a:rPr>
              <a:t>与价值的辩证统一   </a:t>
            </a:r>
            <a:endParaRPr lang="en-US" altLang="zh-CN" sz="2400" b="1" dirty="0" smtClean="0">
              <a:latin typeface="华文中宋" panose="02010600040101010101" charset="-122"/>
              <a:ea typeface="华文中宋" panose="02010600040101010101" charset="-122"/>
            </a:endParaRPr>
          </a:p>
        </p:txBody>
      </p:sp>
      <p:sp>
        <p:nvSpPr>
          <p:cNvPr id="7" name="矩形 6"/>
          <p:cNvSpPr/>
          <p:nvPr/>
        </p:nvSpPr>
        <p:spPr>
          <a:xfrm>
            <a:off x="899017" y="2192128"/>
            <a:ext cx="10629152" cy="2857500"/>
          </a:xfrm>
          <a:prstGeom prst="rect">
            <a:avLst/>
          </a:prstGeom>
        </p:spPr>
        <p:txBody>
          <a:bodyPr wrap="square" lIns="87903" tIns="43951" rIns="87903" bIns="43951">
            <a:spAutoFit/>
          </a:bodyPr>
          <a:lstStyle/>
          <a:p>
            <a:pPr lvl="0">
              <a:lnSpc>
                <a:spcPct val="150000"/>
              </a:lnSpc>
            </a:pPr>
            <a:r>
              <a:rPr lang="zh-CN" altLang="en-US" sz="2400" dirty="0" smtClean="0">
                <a:latin typeface="华文中宋" panose="02010600040101010101" charset="-122"/>
                <a:ea typeface="华文中宋" panose="02010600040101010101" charset="-122"/>
                <a:sym typeface="+mn-ea"/>
              </a:rPr>
              <a:t>（</a:t>
            </a:r>
            <a:r>
              <a:rPr lang="en-US" altLang="zh-CN" sz="2400" dirty="0" smtClean="0">
                <a:latin typeface="华文中宋" panose="02010600040101010101" charset="-122"/>
                <a:ea typeface="华文中宋" panose="02010600040101010101" charset="-122"/>
                <a:sym typeface="+mn-ea"/>
              </a:rPr>
              <a:t>1</a:t>
            </a:r>
            <a:r>
              <a:rPr lang="zh-CN" altLang="en-US" sz="2400" dirty="0" smtClean="0">
                <a:latin typeface="华文中宋" panose="02010600040101010101" charset="-122"/>
                <a:ea typeface="华文中宋" panose="02010600040101010101" charset="-122"/>
                <a:sym typeface="+mn-ea"/>
              </a:rPr>
              <a:t>）真理</a:t>
            </a:r>
            <a:r>
              <a:rPr lang="zh-CN" altLang="en-US" sz="2400" dirty="0">
                <a:latin typeface="华文中宋" panose="02010600040101010101" charset="-122"/>
                <a:ea typeface="华文中宋" panose="02010600040101010101" charset="-122"/>
                <a:sym typeface="+mn-ea"/>
              </a:rPr>
              <a:t>与价值的</a:t>
            </a:r>
            <a:r>
              <a:rPr lang="zh-CN" altLang="en-US" sz="2400" dirty="0">
                <a:solidFill>
                  <a:srgbClr val="FF0000"/>
                </a:solidFill>
                <a:latin typeface="华文中宋" panose="02010600040101010101" charset="-122"/>
                <a:ea typeface="华文中宋" panose="02010600040101010101" charset="-122"/>
                <a:sym typeface="+mn-ea"/>
              </a:rPr>
              <a:t>对立和统一</a:t>
            </a:r>
            <a:endParaRPr lang="zh-CN" altLang="en-US" sz="2400" dirty="0">
              <a:solidFill>
                <a:srgbClr val="FF0000"/>
              </a:solidFill>
              <a:latin typeface="华文中宋" panose="02010600040101010101" charset="-122"/>
              <a:ea typeface="华文中宋" panose="02010600040101010101" charset="-122"/>
            </a:endParaRPr>
          </a:p>
          <a:p>
            <a:pPr lvl="0">
              <a:lnSpc>
                <a:spcPct val="150000"/>
              </a:lnSpc>
            </a:pPr>
            <a:r>
              <a:rPr lang="zh-CN" altLang="en-US" sz="2400" dirty="0" smtClean="0">
                <a:latin typeface="华文中宋" panose="02010600040101010101" charset="-122"/>
                <a:ea typeface="华文中宋" panose="02010600040101010101" charset="-122"/>
                <a:sym typeface="+mn-ea"/>
              </a:rPr>
              <a:t>    ①</a:t>
            </a:r>
            <a:r>
              <a:rPr lang="zh-CN" altLang="en-US" sz="2400" dirty="0">
                <a:latin typeface="华文中宋" panose="02010600040101010101" charset="-122"/>
                <a:ea typeface="华文中宋" panose="02010600040101010101" charset="-122"/>
                <a:sym typeface="+mn-ea"/>
              </a:rPr>
              <a:t>真理与价值的对立是指</a:t>
            </a:r>
            <a:r>
              <a:rPr lang="zh-CN" altLang="en-US" sz="2400" b="1" dirty="0">
                <a:solidFill>
                  <a:srgbClr val="C00000"/>
                </a:solidFill>
                <a:latin typeface="华文中宋" panose="02010600040101010101" charset="-122"/>
                <a:ea typeface="华文中宋" panose="02010600040101010101" charset="-122"/>
                <a:sym typeface="+mn-ea"/>
              </a:rPr>
              <a:t>真理和</a:t>
            </a:r>
            <a:r>
              <a:rPr lang="zh-CN" altLang="en-US" sz="2400" b="1" dirty="0" smtClean="0">
                <a:solidFill>
                  <a:srgbClr val="C00000"/>
                </a:solidFill>
                <a:latin typeface="华文中宋" panose="02010600040101010101" charset="-122"/>
                <a:ea typeface="华文中宋" panose="02010600040101010101" charset="-122"/>
                <a:sym typeface="+mn-ea"/>
              </a:rPr>
              <a:t>价值是不同的</a:t>
            </a:r>
            <a:r>
              <a:rPr lang="zh-CN" altLang="en-US" sz="2400" dirty="0" smtClean="0">
                <a:latin typeface="华文中宋" panose="02010600040101010101" charset="-122"/>
                <a:ea typeface="华文中宋" panose="02010600040101010101" charset="-122"/>
                <a:sym typeface="+mn-ea"/>
              </a:rPr>
              <a:t>。</a:t>
            </a:r>
            <a:endParaRPr lang="en-US" altLang="zh-CN" sz="2400" dirty="0" smtClean="0">
              <a:latin typeface="华文中宋" panose="02010600040101010101" charset="-122"/>
              <a:ea typeface="华文中宋" panose="02010600040101010101" charset="-122"/>
            </a:endParaRPr>
          </a:p>
          <a:p>
            <a:pPr lvl="0">
              <a:lnSpc>
                <a:spcPct val="150000"/>
              </a:lnSpc>
            </a:pPr>
            <a:r>
              <a:rPr lang="zh-CN" altLang="en-US" sz="2400" dirty="0" smtClean="0">
                <a:latin typeface="华文中宋" panose="02010600040101010101" charset="-122"/>
                <a:ea typeface="华文中宋" panose="02010600040101010101" charset="-122"/>
                <a:sym typeface="+mn-ea"/>
              </a:rPr>
              <a:t>    ②</a:t>
            </a:r>
            <a:r>
              <a:rPr lang="zh-CN" altLang="en-US" sz="2400" dirty="0">
                <a:latin typeface="华文中宋" panose="02010600040101010101" charset="-122"/>
                <a:ea typeface="华文中宋" panose="02010600040101010101" charset="-122"/>
                <a:sym typeface="+mn-ea"/>
              </a:rPr>
              <a:t>真理与价值既是不可分的，又有统一的一面</a:t>
            </a:r>
            <a:r>
              <a:rPr lang="zh-CN" altLang="en-US" sz="2400" dirty="0" smtClean="0">
                <a:latin typeface="华文中宋" panose="02010600040101010101" charset="-122"/>
                <a:ea typeface="华文中宋" panose="02010600040101010101" charset="-122"/>
                <a:sym typeface="+mn-ea"/>
              </a:rPr>
              <a:t>。</a:t>
            </a:r>
            <a:endParaRPr lang="en-US" altLang="zh-CN" sz="2400" dirty="0" smtClean="0">
              <a:latin typeface="华文中宋" panose="02010600040101010101" charset="-122"/>
              <a:ea typeface="华文中宋" panose="02010600040101010101" charset="-122"/>
            </a:endParaRPr>
          </a:p>
          <a:p>
            <a:pPr lvl="0">
              <a:lnSpc>
                <a:spcPct val="150000"/>
              </a:lnSpc>
            </a:pPr>
            <a:r>
              <a:rPr lang="en-US" altLang="zh-CN" sz="2400" dirty="0" smtClean="0">
                <a:latin typeface="华文中宋" panose="02010600040101010101" charset="-122"/>
                <a:ea typeface="华文中宋" panose="02010600040101010101" charset="-122"/>
                <a:sym typeface="+mn-ea"/>
              </a:rPr>
              <a:t>      A</a:t>
            </a:r>
            <a:r>
              <a:rPr lang="en-US" altLang="zh-CN" sz="2400" dirty="0">
                <a:latin typeface="华文中宋" panose="02010600040101010101" charset="-122"/>
                <a:ea typeface="华文中宋" panose="02010600040101010101" charset="-122"/>
                <a:sym typeface="+mn-ea"/>
              </a:rPr>
              <a:t>.</a:t>
            </a:r>
            <a:r>
              <a:rPr lang="zh-CN" altLang="en-US" sz="2400" dirty="0">
                <a:latin typeface="华文中宋" panose="02010600040101010101" charset="-122"/>
                <a:ea typeface="华文中宋" panose="02010600040101010101" charset="-122"/>
                <a:sym typeface="+mn-ea"/>
              </a:rPr>
              <a:t>真理能够</a:t>
            </a:r>
            <a:r>
              <a:rPr lang="zh-CN" altLang="en-US" sz="2400" b="1" dirty="0">
                <a:solidFill>
                  <a:srgbClr val="C00000"/>
                </a:solidFill>
                <a:latin typeface="华文中宋" panose="02010600040101010101" charset="-122"/>
                <a:ea typeface="华文中宋" panose="02010600040101010101" charset="-122"/>
                <a:sym typeface="+mn-ea"/>
              </a:rPr>
              <a:t>指导</a:t>
            </a:r>
            <a:r>
              <a:rPr lang="zh-CN" altLang="en-US" sz="2400" dirty="0" smtClean="0">
                <a:latin typeface="华文中宋" panose="02010600040101010101" charset="-122"/>
                <a:ea typeface="华文中宋" panose="02010600040101010101" charset="-122"/>
                <a:sym typeface="+mn-ea"/>
              </a:rPr>
              <a:t>社会实践</a:t>
            </a:r>
            <a:endParaRPr lang="en-US" altLang="zh-CN" sz="2400" dirty="0" smtClean="0">
              <a:latin typeface="华文中宋" panose="02010600040101010101" charset="-122"/>
              <a:ea typeface="华文中宋" panose="02010600040101010101" charset="-122"/>
            </a:endParaRPr>
          </a:p>
          <a:p>
            <a:pPr lvl="0">
              <a:lnSpc>
                <a:spcPct val="150000"/>
              </a:lnSpc>
            </a:pPr>
            <a:r>
              <a:rPr lang="en-US" altLang="zh-CN" sz="2400" dirty="0" smtClean="0">
                <a:latin typeface="华文中宋" panose="02010600040101010101" charset="-122"/>
                <a:ea typeface="华文中宋" panose="02010600040101010101" charset="-122"/>
                <a:sym typeface="+mn-ea"/>
              </a:rPr>
              <a:t>      B</a:t>
            </a:r>
            <a:r>
              <a:rPr lang="en-US" altLang="zh-CN" sz="2400" dirty="0">
                <a:latin typeface="华文中宋" panose="02010600040101010101" charset="-122"/>
                <a:ea typeface="华文中宋" panose="02010600040101010101" charset="-122"/>
                <a:sym typeface="+mn-ea"/>
              </a:rPr>
              <a:t>.</a:t>
            </a:r>
            <a:r>
              <a:rPr lang="zh-CN" altLang="en-US" sz="2400" dirty="0">
                <a:latin typeface="华文中宋" panose="02010600040101010101" charset="-122"/>
                <a:ea typeface="华文中宋" panose="02010600040101010101" charset="-122"/>
                <a:sym typeface="+mn-ea"/>
              </a:rPr>
              <a:t>真理与正确的价值观一致，正确的价值观是在真理</a:t>
            </a:r>
            <a:r>
              <a:rPr lang="zh-CN" altLang="en-US" sz="2400" b="1" dirty="0">
                <a:solidFill>
                  <a:srgbClr val="C00000"/>
                </a:solidFill>
                <a:latin typeface="华文中宋" panose="02010600040101010101" charset="-122"/>
                <a:ea typeface="华文中宋" panose="02010600040101010101" charset="-122"/>
                <a:sym typeface="+mn-ea"/>
              </a:rPr>
              <a:t>指导</a:t>
            </a:r>
            <a:r>
              <a:rPr lang="zh-CN" altLang="en-US" sz="2400" dirty="0">
                <a:latin typeface="华文中宋" panose="02010600040101010101" charset="-122"/>
                <a:ea typeface="华文中宋" panose="02010600040101010101" charset="-122"/>
                <a:sym typeface="+mn-ea"/>
              </a:rPr>
              <a:t>下形成</a:t>
            </a:r>
            <a:r>
              <a:rPr lang="zh-CN" altLang="en-US" sz="2400" dirty="0" smtClean="0">
                <a:latin typeface="华文中宋" panose="02010600040101010101" charset="-122"/>
                <a:ea typeface="华文中宋" panose="02010600040101010101" charset="-122"/>
                <a:sym typeface="+mn-ea"/>
              </a:rPr>
              <a:t>的</a:t>
            </a:r>
            <a:endParaRPr lang="en-US" altLang="zh-CN" sz="2400" dirty="0">
              <a:latin typeface="华文中宋" panose="02010600040101010101" charset="-122"/>
              <a:ea typeface="华文中宋" panose="02010600040101010101" charset="-122"/>
            </a:endParaRPr>
          </a:p>
        </p:txBody>
      </p:sp>
      <p:sp>
        <p:nvSpPr>
          <p:cNvPr id="11" name="TextBox 10"/>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806" y="1189985"/>
            <a:ext cx="7198530" cy="826135"/>
          </a:xfrm>
          <a:prstGeom prst="rect">
            <a:avLst/>
          </a:prstGeom>
          <a:noFill/>
        </p:spPr>
        <p:txBody>
          <a:bodyPr wrap="square" lIns="87903" tIns="43951" rIns="87903" bIns="43951" rtlCol="0">
            <a:spAutoFit/>
          </a:bodyPr>
          <a:lstStyle/>
          <a:p>
            <a:pPr>
              <a:lnSpc>
                <a:spcPct val="20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4】</a:t>
            </a:r>
            <a:r>
              <a:rPr lang="zh-CN" altLang="en-US" sz="2400" b="1" dirty="0" smtClean="0">
                <a:latin typeface="华文中宋" panose="02010600040101010101" charset="-122"/>
                <a:ea typeface="华文中宋" panose="02010600040101010101" charset="-122"/>
              </a:rPr>
              <a:t>真理</a:t>
            </a:r>
            <a:r>
              <a:rPr lang="zh-CN" altLang="en-US" sz="2400" b="1" dirty="0">
                <a:latin typeface="华文中宋" panose="02010600040101010101" charset="-122"/>
                <a:ea typeface="华文中宋" panose="02010600040101010101" charset="-122"/>
              </a:rPr>
              <a:t>与价值的辩证统一   </a:t>
            </a:r>
            <a:endParaRPr lang="en-US" altLang="zh-CN" sz="2400" b="1" dirty="0" smtClean="0">
              <a:latin typeface="华文中宋" panose="02010600040101010101" charset="-122"/>
              <a:ea typeface="华文中宋" panose="02010600040101010101" charset="-122"/>
            </a:endParaRPr>
          </a:p>
        </p:txBody>
      </p:sp>
      <p:sp>
        <p:nvSpPr>
          <p:cNvPr id="7" name="矩形 6"/>
          <p:cNvSpPr/>
          <p:nvPr/>
        </p:nvSpPr>
        <p:spPr>
          <a:xfrm>
            <a:off x="899017" y="2192128"/>
            <a:ext cx="10629152" cy="2303145"/>
          </a:xfrm>
          <a:prstGeom prst="rect">
            <a:avLst/>
          </a:prstGeom>
        </p:spPr>
        <p:txBody>
          <a:bodyPr wrap="square" lIns="87903" tIns="43951" rIns="87903" bIns="43951">
            <a:spAutoFit/>
          </a:bodyPr>
          <a:lstStyle/>
          <a:p>
            <a:pPr lvl="0">
              <a:lnSpc>
                <a:spcPct val="150000"/>
              </a:lnSpc>
            </a:pPr>
            <a:r>
              <a:rPr lang="zh-CN" altLang="en-US" sz="2400" dirty="0" smtClean="0">
                <a:latin typeface="华文中宋" panose="02010600040101010101" charset="-122"/>
                <a:ea typeface="华文中宋" panose="02010600040101010101" charset="-122"/>
                <a:sym typeface="+mn-ea"/>
              </a:rPr>
              <a:t>（</a:t>
            </a:r>
            <a:r>
              <a:rPr lang="en-US" altLang="zh-CN" sz="2400" dirty="0" smtClean="0">
                <a:latin typeface="华文中宋" panose="02010600040101010101" charset="-122"/>
                <a:ea typeface="华文中宋" panose="02010600040101010101" charset="-122"/>
                <a:sym typeface="+mn-ea"/>
              </a:rPr>
              <a:t>2</a:t>
            </a:r>
            <a:r>
              <a:rPr lang="zh-CN" altLang="en-US" sz="2400" dirty="0" smtClean="0">
                <a:latin typeface="华文中宋" panose="02010600040101010101" charset="-122"/>
                <a:ea typeface="华文中宋" panose="02010600040101010101" charset="-122"/>
                <a:sym typeface="+mn-ea"/>
              </a:rPr>
              <a:t>）真理</a:t>
            </a:r>
            <a:r>
              <a:rPr lang="zh-CN" altLang="en-US" sz="2400" dirty="0">
                <a:latin typeface="华文中宋" panose="02010600040101010101" charset="-122"/>
                <a:ea typeface="华文中宋" panose="02010600040101010101" charset="-122"/>
                <a:sym typeface="+mn-ea"/>
              </a:rPr>
              <a:t>的价值表现在真理的功能</a:t>
            </a:r>
            <a:r>
              <a:rPr lang="zh-CN" altLang="en-US" sz="2400" dirty="0" smtClean="0">
                <a:latin typeface="华文中宋" panose="02010600040101010101" charset="-122"/>
                <a:ea typeface="华文中宋" panose="02010600040101010101" charset="-122"/>
                <a:sym typeface="+mn-ea"/>
              </a:rPr>
              <a:t>上</a:t>
            </a:r>
            <a:r>
              <a:rPr lang="en-US" altLang="zh-CN" sz="2400" b="1" dirty="0" smtClean="0">
                <a:solidFill>
                  <a:schemeClr val="tx1"/>
                </a:solidFill>
                <a:latin typeface="华文中宋" panose="02010600040101010101" charset="-122"/>
                <a:ea typeface="华文中宋" panose="02010600040101010101" charset="-122"/>
                <a:sym typeface="+mn-ea"/>
              </a:rPr>
              <a:t>【</a:t>
            </a:r>
            <a:r>
              <a:rPr lang="zh-CN" altLang="en-US" sz="2400" b="1" dirty="0">
                <a:solidFill>
                  <a:schemeClr val="tx1"/>
                </a:solidFill>
                <a:latin typeface="华文中宋" panose="02010600040101010101" charset="-122"/>
                <a:ea typeface="华文中宋" panose="02010600040101010101" charset="-122"/>
                <a:sym typeface="+mn-ea"/>
              </a:rPr>
              <a:t>简答题</a:t>
            </a:r>
            <a:r>
              <a:rPr lang="en-US" altLang="zh-CN" sz="2400" b="1" dirty="0" smtClean="0">
                <a:solidFill>
                  <a:schemeClr val="tx1"/>
                </a:solidFill>
                <a:latin typeface="华文中宋" panose="02010600040101010101" charset="-122"/>
                <a:ea typeface="华文中宋" panose="02010600040101010101" charset="-122"/>
                <a:sym typeface="+mn-ea"/>
              </a:rPr>
              <a:t>】</a:t>
            </a:r>
            <a:endParaRPr lang="en-US" altLang="zh-CN" sz="2400" b="1" dirty="0" smtClean="0">
              <a:solidFill>
                <a:schemeClr val="tx1"/>
              </a:solidFill>
              <a:latin typeface="华文中宋" panose="02010600040101010101" charset="-122"/>
              <a:ea typeface="华文中宋" panose="02010600040101010101" charset="-122"/>
              <a:sym typeface="+mn-ea"/>
            </a:endParaRPr>
          </a:p>
          <a:p>
            <a:pPr lvl="0">
              <a:lnSpc>
                <a:spcPct val="150000"/>
              </a:lnSpc>
            </a:pPr>
            <a:r>
              <a:rPr lang="zh-CN" altLang="en-US" sz="2400" dirty="0" smtClean="0">
                <a:latin typeface="华文中宋" panose="02010600040101010101" charset="-122"/>
                <a:ea typeface="华文中宋" panose="02010600040101010101" charset="-122"/>
                <a:sym typeface="+mn-ea"/>
              </a:rPr>
              <a:t>   ①真理</a:t>
            </a:r>
            <a:r>
              <a:rPr lang="zh-CN" altLang="en-US" sz="2400" dirty="0">
                <a:latin typeface="华文中宋" panose="02010600040101010101" charset="-122"/>
                <a:ea typeface="华文中宋" panose="02010600040101010101" charset="-122"/>
                <a:sym typeface="+mn-ea"/>
              </a:rPr>
              <a:t>具有</a:t>
            </a:r>
            <a:r>
              <a:rPr lang="zh-CN" altLang="en-US" sz="2400" b="1" dirty="0">
                <a:solidFill>
                  <a:srgbClr val="C00000"/>
                </a:solidFill>
                <a:latin typeface="华文中宋" panose="02010600040101010101" charset="-122"/>
                <a:ea typeface="华文中宋" panose="02010600040101010101" charset="-122"/>
                <a:sym typeface="+mn-ea"/>
              </a:rPr>
              <a:t>指导实践</a:t>
            </a:r>
            <a:r>
              <a:rPr lang="zh-CN" altLang="en-US" sz="2400" dirty="0">
                <a:latin typeface="华文中宋" panose="02010600040101010101" charset="-122"/>
                <a:ea typeface="华文中宋" panose="02010600040101010101" charset="-122"/>
                <a:sym typeface="+mn-ea"/>
              </a:rPr>
              <a:t>的功能；</a:t>
            </a:r>
            <a:endParaRPr lang="en-US" altLang="zh-CN" sz="2400" dirty="0">
              <a:latin typeface="华文中宋" panose="02010600040101010101" charset="-122"/>
              <a:ea typeface="华文中宋" panose="02010600040101010101" charset="-122"/>
            </a:endParaRPr>
          </a:p>
          <a:p>
            <a:pPr lvl="0">
              <a:lnSpc>
                <a:spcPct val="150000"/>
              </a:lnSpc>
            </a:pPr>
            <a:r>
              <a:rPr lang="zh-CN" altLang="en-US" sz="2400" dirty="0" smtClean="0">
                <a:latin typeface="华文中宋" panose="02010600040101010101" charset="-122"/>
                <a:ea typeface="华文中宋" panose="02010600040101010101" charset="-122"/>
                <a:sym typeface="+mn-ea"/>
              </a:rPr>
              <a:t>   ②真理</a:t>
            </a:r>
            <a:r>
              <a:rPr lang="zh-CN" altLang="en-US" sz="2400" dirty="0">
                <a:latin typeface="华文中宋" panose="02010600040101010101" charset="-122"/>
                <a:ea typeface="华文中宋" panose="02010600040101010101" charset="-122"/>
                <a:sym typeface="+mn-ea"/>
              </a:rPr>
              <a:t>具有</a:t>
            </a:r>
            <a:r>
              <a:rPr lang="zh-CN" altLang="en-US" sz="2400" b="1" dirty="0">
                <a:solidFill>
                  <a:srgbClr val="C00000"/>
                </a:solidFill>
                <a:latin typeface="华文中宋" panose="02010600040101010101" charset="-122"/>
                <a:ea typeface="华文中宋" panose="02010600040101010101" charset="-122"/>
                <a:sym typeface="+mn-ea"/>
              </a:rPr>
              <a:t>再认识</a:t>
            </a:r>
            <a:r>
              <a:rPr lang="zh-CN" altLang="en-US" sz="2400" dirty="0">
                <a:latin typeface="华文中宋" panose="02010600040101010101" charset="-122"/>
                <a:ea typeface="华文中宋" panose="02010600040101010101" charset="-122"/>
                <a:sym typeface="+mn-ea"/>
              </a:rPr>
              <a:t>的功能；</a:t>
            </a:r>
            <a:r>
              <a:rPr lang="zh-CN" altLang="en-US" sz="2400" dirty="0">
                <a:solidFill>
                  <a:srgbClr val="7030A0"/>
                </a:solidFill>
                <a:latin typeface="华文中宋" panose="02010600040101010101" charset="-122"/>
                <a:ea typeface="华文中宋" panose="02010600040101010101" charset="-122"/>
                <a:sym typeface="+mn-ea"/>
              </a:rPr>
              <a:t>（推动认识进一步发展）</a:t>
            </a:r>
            <a:endParaRPr lang="en-US" altLang="zh-CN" sz="2400" dirty="0">
              <a:solidFill>
                <a:srgbClr val="7030A0"/>
              </a:solidFill>
              <a:latin typeface="华文中宋" panose="02010600040101010101" charset="-122"/>
              <a:ea typeface="华文中宋" panose="02010600040101010101" charset="-122"/>
            </a:endParaRPr>
          </a:p>
          <a:p>
            <a:pPr lvl="0">
              <a:lnSpc>
                <a:spcPct val="150000"/>
              </a:lnSpc>
            </a:pPr>
            <a:r>
              <a:rPr lang="zh-CN" altLang="en-US" sz="2400" dirty="0" smtClean="0">
                <a:latin typeface="华文中宋" panose="02010600040101010101" charset="-122"/>
                <a:ea typeface="华文中宋" panose="02010600040101010101" charset="-122"/>
                <a:sym typeface="+mn-ea"/>
              </a:rPr>
              <a:t>   ③真理</a:t>
            </a:r>
            <a:r>
              <a:rPr lang="zh-CN" altLang="en-US" sz="2400" dirty="0">
                <a:latin typeface="华文中宋" panose="02010600040101010101" charset="-122"/>
                <a:ea typeface="华文中宋" panose="02010600040101010101" charset="-122"/>
                <a:sym typeface="+mn-ea"/>
              </a:rPr>
              <a:t>具有</a:t>
            </a:r>
            <a:r>
              <a:rPr lang="zh-CN" altLang="en-US" sz="2400" b="1" dirty="0">
                <a:solidFill>
                  <a:srgbClr val="C00000"/>
                </a:solidFill>
                <a:latin typeface="华文中宋" panose="02010600040101010101" charset="-122"/>
                <a:ea typeface="华文中宋" panose="02010600040101010101" charset="-122"/>
                <a:sym typeface="+mn-ea"/>
              </a:rPr>
              <a:t>教育和激励</a:t>
            </a:r>
            <a:r>
              <a:rPr lang="zh-CN" altLang="en-US" sz="2400" dirty="0">
                <a:latin typeface="华文中宋" panose="02010600040101010101" charset="-122"/>
                <a:ea typeface="华文中宋" panose="02010600040101010101" charset="-122"/>
                <a:sym typeface="+mn-ea"/>
              </a:rPr>
              <a:t>的功能。</a:t>
            </a:r>
            <a:r>
              <a:rPr lang="zh-CN" altLang="en-US" sz="2400" dirty="0">
                <a:solidFill>
                  <a:srgbClr val="7030A0"/>
                </a:solidFill>
                <a:latin typeface="华文中宋" panose="02010600040101010101" charset="-122"/>
                <a:ea typeface="华文中宋" panose="02010600040101010101" charset="-122"/>
                <a:sym typeface="+mn-ea"/>
              </a:rPr>
              <a:t>（真理面前人人平等；真理在手，所向披靡）</a:t>
            </a:r>
            <a:endParaRPr lang="en-US" altLang="zh-CN" sz="2400" dirty="0">
              <a:latin typeface="华文中宋" panose="02010600040101010101" charset="-122"/>
              <a:ea typeface="华文中宋" panose="02010600040101010101" charset="-122"/>
            </a:endParaRPr>
          </a:p>
        </p:txBody>
      </p:sp>
      <p:sp>
        <p:nvSpPr>
          <p:cNvPr id="11" name="TextBox 10"/>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外</a:t>
            </a:r>
            <a:r>
              <a:rPr lang="zh-CN" altLang="en-US" sz="2400" dirty="0">
                <a:latin typeface="华文中宋" panose="02010600040101010101" charset="-122"/>
                <a:ea typeface="华文中宋" panose="02010600040101010101" charset="-122"/>
                <a:cs typeface="+mn-ea"/>
              </a:rPr>
              <a:t>物对人需要的满足，表示某物具有对人有用或使人愉快的属性是指（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认识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B </a:t>
            </a:r>
            <a:r>
              <a:rPr lang="zh-CN" altLang="en-US" sz="2400" dirty="0">
                <a:latin typeface="华文中宋" panose="02010600040101010101" charset="-122"/>
                <a:ea typeface="华文中宋" panose="02010600040101010101" charset="-122"/>
                <a:cs typeface="+mn-ea"/>
              </a:rPr>
              <a:t>理论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C </a:t>
            </a:r>
            <a:r>
              <a:rPr lang="zh-CN" altLang="en-US" sz="2400" dirty="0">
                <a:latin typeface="华文中宋" panose="02010600040101010101" charset="-122"/>
                <a:ea typeface="华文中宋" panose="02010600040101010101" charset="-122"/>
                <a:cs typeface="+mn-ea"/>
              </a:rPr>
              <a:t>真理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D </a:t>
            </a:r>
            <a:r>
              <a:rPr lang="zh-CN" altLang="en-US" sz="2400" dirty="0">
                <a:latin typeface="华文中宋" panose="02010600040101010101" charset="-122"/>
                <a:ea typeface="华文中宋" panose="02010600040101010101" charset="-122"/>
                <a:cs typeface="+mn-ea"/>
              </a:rPr>
              <a:t>价值</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外</a:t>
            </a:r>
            <a:r>
              <a:rPr lang="zh-CN" altLang="en-US" sz="2400" dirty="0">
                <a:latin typeface="华文中宋" panose="02010600040101010101" charset="-122"/>
                <a:ea typeface="华文中宋" panose="02010600040101010101" charset="-122"/>
                <a:cs typeface="+mn-ea"/>
              </a:rPr>
              <a:t>物对人需要的满足，表示某物具有对人有用或使人愉快的属性是指（ </a:t>
            </a:r>
            <a:r>
              <a:rPr lang="en-US" altLang="zh-CN" sz="2400" b="1" dirty="0" smtClean="0">
                <a:solidFill>
                  <a:srgbClr val="FF0000"/>
                </a:solidFill>
                <a:latin typeface="华文中宋" panose="02010600040101010101" charset="-122"/>
                <a:ea typeface="华文中宋" panose="02010600040101010101" charset="-122"/>
                <a:cs typeface="+mn-ea"/>
              </a:rPr>
              <a:t>D</a:t>
            </a:r>
            <a:r>
              <a:rPr lang="zh-CN" altLang="en-US" sz="2400" dirty="0" smtClean="0">
                <a:latin typeface="华文中宋" panose="02010600040101010101" charset="-122"/>
                <a:ea typeface="华文中宋" panose="02010600040101010101" charset="-122"/>
                <a:cs typeface="+mn-ea"/>
              </a:rPr>
              <a:t>）</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认识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B </a:t>
            </a:r>
            <a:r>
              <a:rPr lang="zh-CN" altLang="en-US" sz="2400" dirty="0">
                <a:latin typeface="华文中宋" panose="02010600040101010101" charset="-122"/>
                <a:ea typeface="华文中宋" panose="02010600040101010101" charset="-122"/>
                <a:cs typeface="+mn-ea"/>
              </a:rPr>
              <a:t>理论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dirty="0">
                <a:latin typeface="华文中宋" panose="02010600040101010101" charset="-122"/>
                <a:ea typeface="华文中宋" panose="02010600040101010101" charset="-122"/>
                <a:cs typeface="+mn-ea"/>
              </a:rPr>
              <a:t>C </a:t>
            </a:r>
            <a:r>
              <a:rPr lang="zh-CN" altLang="en-US" sz="2400" dirty="0">
                <a:latin typeface="华文中宋" panose="02010600040101010101" charset="-122"/>
                <a:ea typeface="华文中宋" panose="02010600040101010101" charset="-122"/>
                <a:cs typeface="+mn-ea"/>
              </a:rPr>
              <a:t>真理 </a:t>
            </a:r>
            <a:endParaRPr lang="en-US" altLang="zh-CN" sz="2400" dirty="0">
              <a:latin typeface="华文中宋" panose="02010600040101010101" charset="-122"/>
              <a:ea typeface="华文中宋" panose="02010600040101010101" charset="-122"/>
              <a:cs typeface="+mn-ea"/>
            </a:endParaRPr>
          </a:p>
          <a:p>
            <a:pPr marL="0" indent="0" algn="l">
              <a:lnSpc>
                <a:spcPct val="150000"/>
              </a:lnSpc>
              <a:buNone/>
            </a:pPr>
            <a:r>
              <a:rPr lang="en-US" altLang="zh-CN" sz="2400" b="1" dirty="0">
                <a:solidFill>
                  <a:srgbClr val="FF0000"/>
                </a:solidFill>
                <a:latin typeface="华文中宋" panose="02010600040101010101" charset="-122"/>
                <a:ea typeface="华文中宋" panose="02010600040101010101" charset="-122"/>
                <a:cs typeface="+mn-ea"/>
              </a:rPr>
              <a:t>D </a:t>
            </a:r>
            <a:r>
              <a:rPr lang="zh-CN" altLang="en-US" sz="2400" b="1" dirty="0">
                <a:solidFill>
                  <a:srgbClr val="FF0000"/>
                </a:solidFill>
                <a:latin typeface="华文中宋" panose="02010600040101010101" charset="-122"/>
                <a:ea typeface="华文中宋" panose="02010600040101010101" charset="-122"/>
                <a:cs typeface="+mn-ea"/>
              </a:rPr>
              <a:t>价值</a:t>
            </a:r>
            <a:endParaRPr sz="2400" b="1" dirty="0">
              <a:solidFill>
                <a:srgbClr val="FF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08380" y="2012950"/>
            <a:ext cx="10769600" cy="4706620"/>
          </a:xfrm>
        </p:spPr>
        <p:txBody>
          <a:bodyPr>
            <a:normAutofit/>
          </a:bodyPr>
          <a:lstStyle/>
          <a:p>
            <a:pPr algn="l">
              <a:lnSpc>
                <a:spcPct val="150000"/>
              </a:lnSpc>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真理</a:t>
            </a:r>
            <a:r>
              <a:rPr lang="zh-CN" altLang="en-US" sz="2400" dirty="0">
                <a:latin typeface="华文中宋" panose="02010600040101010101" charset="-122"/>
                <a:ea typeface="华文中宋" panose="02010600040101010101" charset="-122"/>
                <a:cs typeface="+mn-ea"/>
              </a:rPr>
              <a:t>是</a:t>
            </a:r>
            <a:r>
              <a:rPr lang="zh-CN" altLang="en-US" sz="2400" b="1" dirty="0">
                <a:solidFill>
                  <a:srgbClr val="FF0000"/>
                </a:solidFill>
                <a:latin typeface="华文中宋" panose="02010600040101010101" charset="-122"/>
                <a:ea typeface="华文中宋" panose="02010600040101010101" charset="-122"/>
                <a:cs typeface="+mn-ea"/>
              </a:rPr>
              <a:t>有价值</a:t>
            </a:r>
            <a:r>
              <a:rPr lang="zh-CN" altLang="en-US" sz="2400" dirty="0">
                <a:latin typeface="华文中宋" panose="02010600040101010101" charset="-122"/>
                <a:ea typeface="华文中宋" panose="02010600040101010101" charset="-122"/>
                <a:cs typeface="+mn-ea"/>
              </a:rPr>
              <a:t>的，说的是（ ）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真理是客观的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B </a:t>
            </a:r>
            <a:r>
              <a:rPr lang="zh-CN" altLang="en-US" sz="2400" dirty="0">
                <a:latin typeface="华文中宋" panose="02010600040101010101" charset="-122"/>
                <a:ea typeface="华文中宋" panose="02010600040101010101" charset="-122"/>
                <a:cs typeface="+mn-ea"/>
              </a:rPr>
              <a:t>真理是发展的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C </a:t>
            </a:r>
            <a:r>
              <a:rPr lang="zh-CN" altLang="en-US" sz="2400" dirty="0">
                <a:latin typeface="华文中宋" panose="02010600040101010101" charset="-122"/>
                <a:ea typeface="华文中宋" panose="02010600040101010101" charset="-122"/>
                <a:cs typeface="+mn-ea"/>
              </a:rPr>
              <a:t>真理能满足人的需要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D </a:t>
            </a:r>
            <a:r>
              <a:rPr lang="zh-CN" altLang="en-US" sz="2400" dirty="0">
                <a:latin typeface="华文中宋" panose="02010600040101010101" charset="-122"/>
                <a:ea typeface="华文中宋" panose="02010600040101010101" charset="-122"/>
                <a:cs typeface="+mn-ea"/>
              </a:rPr>
              <a:t>有用的就是真理 </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altLang="zh-CN" sz="2400" dirty="0" smtClean="0">
                <a:latin typeface="华文中宋" panose="02010600040101010101" charset="-122"/>
                <a:ea typeface="华文中宋" panose="02010600040101010101" charset="-122"/>
                <a:cs typeface="+mn-ea"/>
              </a:rPr>
              <a:t>###</a:t>
            </a:r>
            <a:r>
              <a:rPr lang="zh-CN" altLang="en-US" sz="2400" dirty="0" smtClean="0">
                <a:latin typeface="华文中宋" panose="02010600040101010101" charset="-122"/>
                <a:ea typeface="华文中宋" panose="02010600040101010101" charset="-122"/>
                <a:cs typeface="+mn-ea"/>
              </a:rPr>
              <a:t>真理</a:t>
            </a:r>
            <a:r>
              <a:rPr lang="zh-CN" altLang="en-US" sz="2400" dirty="0">
                <a:latin typeface="华文中宋" panose="02010600040101010101" charset="-122"/>
                <a:ea typeface="华文中宋" panose="02010600040101010101" charset="-122"/>
                <a:cs typeface="+mn-ea"/>
              </a:rPr>
              <a:t>是</a:t>
            </a:r>
            <a:r>
              <a:rPr lang="zh-CN" altLang="en-US" sz="2400" b="1" dirty="0">
                <a:solidFill>
                  <a:srgbClr val="FF0000"/>
                </a:solidFill>
                <a:latin typeface="华文中宋" panose="02010600040101010101" charset="-122"/>
                <a:ea typeface="华文中宋" panose="02010600040101010101" charset="-122"/>
                <a:cs typeface="+mn-ea"/>
              </a:rPr>
              <a:t>有价值</a:t>
            </a:r>
            <a:r>
              <a:rPr lang="zh-CN" altLang="en-US" sz="2400" dirty="0">
                <a:latin typeface="华文中宋" panose="02010600040101010101" charset="-122"/>
                <a:ea typeface="华文中宋" panose="02010600040101010101" charset="-122"/>
                <a:cs typeface="+mn-ea"/>
              </a:rPr>
              <a:t>的，说的是（ </a:t>
            </a:r>
            <a:r>
              <a:rPr lang="en-US" altLang="zh-CN" sz="2400" b="1" dirty="0">
                <a:solidFill>
                  <a:srgbClr val="FF0000"/>
                </a:solidFill>
                <a:latin typeface="华文中宋" panose="02010600040101010101" charset="-122"/>
                <a:ea typeface="华文中宋" panose="02010600040101010101" charset="-122"/>
                <a:cs typeface="+mn-ea"/>
              </a:rPr>
              <a:t>C</a:t>
            </a:r>
            <a:r>
              <a:rPr lang="zh-CN" altLang="en-US" sz="2400" dirty="0" smtClean="0">
                <a:latin typeface="华文中宋" panose="02010600040101010101" charset="-122"/>
                <a:ea typeface="华文中宋" panose="02010600040101010101" charset="-122"/>
                <a:cs typeface="+mn-ea"/>
              </a:rPr>
              <a:t>）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A </a:t>
            </a:r>
            <a:r>
              <a:rPr lang="zh-CN" altLang="en-US" sz="2400" dirty="0">
                <a:latin typeface="华文中宋" panose="02010600040101010101" charset="-122"/>
                <a:ea typeface="华文中宋" panose="02010600040101010101" charset="-122"/>
                <a:cs typeface="+mn-ea"/>
              </a:rPr>
              <a:t>真理是客观的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B </a:t>
            </a:r>
            <a:r>
              <a:rPr lang="zh-CN" altLang="en-US" sz="2400" dirty="0">
                <a:latin typeface="华文中宋" panose="02010600040101010101" charset="-122"/>
                <a:ea typeface="华文中宋" panose="02010600040101010101" charset="-122"/>
                <a:cs typeface="+mn-ea"/>
              </a:rPr>
              <a:t>真理是发展的 </a:t>
            </a:r>
            <a:endParaRPr lang="en-US" altLang="zh-CN" sz="2400" dirty="0">
              <a:latin typeface="华文中宋" panose="02010600040101010101" charset="-122"/>
              <a:ea typeface="华文中宋" panose="02010600040101010101" charset="-122"/>
              <a:cs typeface="+mn-ea"/>
            </a:endParaRPr>
          </a:p>
          <a:p>
            <a:pPr algn="l">
              <a:lnSpc>
                <a:spcPct val="150000"/>
              </a:lnSpc>
            </a:pPr>
            <a:r>
              <a:rPr lang="en-US" altLang="zh-CN" sz="2400" b="1" dirty="0">
                <a:solidFill>
                  <a:srgbClr val="FF0000"/>
                </a:solidFill>
                <a:latin typeface="华文中宋" panose="02010600040101010101" charset="-122"/>
                <a:ea typeface="华文中宋" panose="02010600040101010101" charset="-122"/>
                <a:cs typeface="+mn-ea"/>
              </a:rPr>
              <a:t>C </a:t>
            </a:r>
            <a:r>
              <a:rPr lang="zh-CN" altLang="en-US" sz="2400" b="1" dirty="0">
                <a:solidFill>
                  <a:srgbClr val="FF0000"/>
                </a:solidFill>
                <a:latin typeface="华文中宋" panose="02010600040101010101" charset="-122"/>
                <a:ea typeface="华文中宋" panose="02010600040101010101" charset="-122"/>
                <a:cs typeface="+mn-ea"/>
              </a:rPr>
              <a:t>真理能满足人的需要 </a:t>
            </a:r>
            <a:endParaRPr lang="en-US" altLang="zh-CN" sz="2400" b="1" dirty="0">
              <a:solidFill>
                <a:srgbClr val="FF0000"/>
              </a:solidFill>
              <a:latin typeface="华文中宋" panose="02010600040101010101" charset="-122"/>
              <a:ea typeface="华文中宋" panose="02010600040101010101" charset="-122"/>
              <a:cs typeface="+mn-ea"/>
            </a:endParaRPr>
          </a:p>
          <a:p>
            <a:pPr algn="l">
              <a:lnSpc>
                <a:spcPct val="150000"/>
              </a:lnSpc>
            </a:pPr>
            <a:r>
              <a:rPr lang="en-US" altLang="zh-CN" sz="2400" dirty="0">
                <a:latin typeface="华文中宋" panose="02010600040101010101" charset="-122"/>
                <a:ea typeface="华文中宋" panose="02010600040101010101" charset="-122"/>
                <a:cs typeface="+mn-ea"/>
              </a:rPr>
              <a:t>D </a:t>
            </a:r>
            <a:r>
              <a:rPr lang="zh-CN" altLang="en-US" sz="2400" dirty="0">
                <a:latin typeface="华文中宋" panose="02010600040101010101" charset="-122"/>
                <a:ea typeface="华文中宋" panose="02010600040101010101" charset="-122"/>
                <a:cs typeface="+mn-ea"/>
              </a:rPr>
              <a:t>有用的就是真理 </a:t>
            </a:r>
            <a:endParaRPr sz="2400" dirty="0">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840018" y="1330823"/>
            <a:ext cx="10512284" cy="4987372"/>
          </a:xfrm>
          <a:prstGeom prst="rect">
            <a:avLst/>
          </a:prstGeom>
        </p:spPr>
        <p:txBody>
          <a:bodyPr vert="horz" lIns="91423" tIns="45711" rIns="91423" bIns="45711"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5】</a:t>
            </a:r>
            <a:r>
              <a:rPr lang="zh-CN" altLang="zh-CN" sz="2400" dirty="0" smtClean="0">
                <a:latin typeface="华文中宋" panose="02010600040101010101" charset="-122"/>
                <a:ea typeface="华文中宋" panose="02010600040101010101" charset="-122"/>
              </a:rPr>
              <a:t>培育</a:t>
            </a:r>
            <a:r>
              <a:rPr lang="zh-CN" altLang="zh-CN" sz="2400" dirty="0">
                <a:latin typeface="华文中宋" panose="02010600040101010101" charset="-122"/>
                <a:ea typeface="华文中宋" panose="02010600040101010101" charset="-122"/>
              </a:rPr>
              <a:t>和践行社会主义核心</a:t>
            </a:r>
            <a:r>
              <a:rPr lang="zh-CN" altLang="zh-CN" sz="2400" dirty="0" smtClean="0">
                <a:latin typeface="华文中宋" panose="02010600040101010101" charset="-122"/>
                <a:ea typeface="华文中宋" panose="02010600040101010101" charset="-122"/>
              </a:rPr>
              <a:t>价值观【选择】</a:t>
            </a:r>
            <a:r>
              <a:rPr lang="en-US" altLang="zh-CN" sz="2400" b="1" dirty="0" smtClean="0">
                <a:solidFill>
                  <a:srgbClr val="00B050"/>
                </a:solidFill>
                <a:latin typeface="华文中宋" panose="02010600040101010101" charset="-122"/>
                <a:ea typeface="华文中宋" panose="02010600040101010101" charset="-122"/>
              </a:rPr>
              <a:t> </a:t>
            </a:r>
            <a:endParaRPr lang="zh-CN" altLang="zh-CN" sz="2400" b="1" dirty="0">
              <a:solidFill>
                <a:srgbClr val="00B050"/>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富强、民主、文明、和谐</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A. </a:t>
            </a:r>
            <a:r>
              <a:rPr lang="zh-CN" altLang="zh-CN" sz="2400" dirty="0" smtClean="0">
                <a:solidFill>
                  <a:schemeClr val="tx2">
                    <a:lumMod val="50000"/>
                  </a:schemeClr>
                </a:solidFill>
                <a:latin typeface="华文中宋" panose="02010600040101010101" charset="-122"/>
                <a:ea typeface="华文中宋" panose="02010600040101010101" charset="-122"/>
              </a:rPr>
              <a:t>个人层面</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自由、平等、公正、法治</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B. </a:t>
            </a:r>
            <a:r>
              <a:rPr lang="zh-CN" altLang="zh-CN" sz="2400" dirty="0" smtClean="0">
                <a:solidFill>
                  <a:schemeClr val="tx2">
                    <a:lumMod val="50000"/>
                  </a:schemeClr>
                </a:solidFill>
                <a:latin typeface="华文中宋" panose="02010600040101010101" charset="-122"/>
                <a:ea typeface="华文中宋" panose="02010600040101010101" charset="-122"/>
              </a:rPr>
              <a:t>国家层面</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爱国、敬业、诚信、友善</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C. </a:t>
            </a:r>
            <a:r>
              <a:rPr lang="zh-CN" altLang="zh-CN" sz="2400" dirty="0" smtClean="0">
                <a:solidFill>
                  <a:schemeClr val="tx2">
                    <a:lumMod val="50000"/>
                  </a:schemeClr>
                </a:solidFill>
                <a:latin typeface="华文中宋" panose="02010600040101010101" charset="-122"/>
                <a:ea typeface="华文中宋" panose="02010600040101010101" charset="-122"/>
              </a:rPr>
              <a:t>社会行为</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marL="514350" indent="-514350">
              <a:buFont typeface="+mj-lt"/>
              <a:buAutoNum type="romanUcPeriod"/>
            </a:pPr>
            <a:endParaRPr lang="zh-CN"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840018" y="1330823"/>
            <a:ext cx="10512284" cy="4987372"/>
          </a:xfrm>
          <a:prstGeom prst="rect">
            <a:avLst/>
          </a:prstGeom>
        </p:spPr>
        <p:txBody>
          <a:bodyPr vert="horz" lIns="91423" tIns="45711" rIns="91423" bIns="45711"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5】</a:t>
            </a:r>
            <a:r>
              <a:rPr lang="zh-CN" altLang="zh-CN" sz="2400" dirty="0" smtClean="0">
                <a:latin typeface="华文中宋" panose="02010600040101010101" charset="-122"/>
                <a:ea typeface="华文中宋" panose="02010600040101010101" charset="-122"/>
              </a:rPr>
              <a:t>培育</a:t>
            </a:r>
            <a:r>
              <a:rPr lang="zh-CN" altLang="zh-CN" sz="2400" dirty="0">
                <a:latin typeface="华文中宋" panose="02010600040101010101" charset="-122"/>
                <a:ea typeface="华文中宋" panose="02010600040101010101" charset="-122"/>
              </a:rPr>
              <a:t>和践行社会主义核心</a:t>
            </a:r>
            <a:r>
              <a:rPr lang="zh-CN" altLang="zh-CN" sz="2400" dirty="0" smtClean="0">
                <a:latin typeface="华文中宋" panose="02010600040101010101" charset="-122"/>
                <a:ea typeface="华文中宋" panose="02010600040101010101" charset="-122"/>
              </a:rPr>
              <a:t>价值观【选择】</a:t>
            </a:r>
            <a:r>
              <a:rPr lang="en-US" altLang="zh-CN" sz="2400" b="1" dirty="0" smtClean="0">
                <a:solidFill>
                  <a:srgbClr val="00B050"/>
                </a:solidFill>
                <a:latin typeface="华文中宋" panose="02010600040101010101" charset="-122"/>
                <a:ea typeface="华文中宋" panose="02010600040101010101" charset="-122"/>
              </a:rPr>
              <a:t> </a:t>
            </a:r>
            <a:endParaRPr lang="zh-CN" altLang="zh-CN" sz="2400" b="1" dirty="0">
              <a:solidFill>
                <a:srgbClr val="00B050"/>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富强、民主、文明、和谐</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A. </a:t>
            </a:r>
            <a:r>
              <a:rPr lang="zh-CN" altLang="zh-CN" sz="2400" dirty="0" smtClean="0">
                <a:solidFill>
                  <a:schemeClr val="tx2">
                    <a:lumMod val="50000"/>
                  </a:schemeClr>
                </a:solidFill>
                <a:latin typeface="华文中宋" panose="02010600040101010101" charset="-122"/>
                <a:ea typeface="华文中宋" panose="02010600040101010101" charset="-122"/>
              </a:rPr>
              <a:t>个人层面</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自由、平等、公正、法治</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B. </a:t>
            </a:r>
            <a:r>
              <a:rPr lang="zh-CN" altLang="zh-CN" sz="2400" dirty="0" smtClean="0">
                <a:solidFill>
                  <a:schemeClr val="tx2">
                    <a:lumMod val="50000"/>
                  </a:schemeClr>
                </a:solidFill>
                <a:latin typeface="华文中宋" panose="02010600040101010101" charset="-122"/>
                <a:ea typeface="华文中宋" panose="02010600040101010101" charset="-122"/>
              </a:rPr>
              <a:t>国家层面</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a:lnSpc>
                <a:spcPct val="200000"/>
              </a:lnSpc>
              <a:buFont typeface="+mj-lt"/>
            </a:pPr>
            <a:r>
              <a:rPr lang="zh-CN" altLang="zh-CN" sz="2400" dirty="0" smtClean="0">
                <a:solidFill>
                  <a:schemeClr val="tx2">
                    <a:lumMod val="50000"/>
                  </a:schemeClr>
                </a:solidFill>
                <a:latin typeface="华文中宋" panose="02010600040101010101" charset="-122"/>
                <a:ea typeface="华文中宋" panose="02010600040101010101" charset="-122"/>
              </a:rPr>
              <a:t>“</a:t>
            </a:r>
            <a:r>
              <a:rPr lang="zh-CN" altLang="zh-CN" sz="2400" dirty="0">
                <a:solidFill>
                  <a:schemeClr val="tx2">
                    <a:lumMod val="50000"/>
                  </a:schemeClr>
                </a:solidFill>
                <a:latin typeface="华文中宋" panose="02010600040101010101" charset="-122"/>
                <a:ea typeface="华文中宋" panose="02010600040101010101" charset="-122"/>
              </a:rPr>
              <a:t>爱国、敬业、诚信、友善</a:t>
            </a:r>
            <a:r>
              <a:rPr lang="zh-CN" altLang="zh-CN" sz="2400" dirty="0" smtClean="0">
                <a:solidFill>
                  <a:schemeClr val="tx2">
                    <a:lumMod val="50000"/>
                  </a:schemeClr>
                </a:solidFill>
                <a:latin typeface="华文中宋" panose="02010600040101010101" charset="-122"/>
                <a:ea typeface="华文中宋" panose="02010600040101010101" charset="-122"/>
              </a:rPr>
              <a:t>”                 </a:t>
            </a:r>
            <a:r>
              <a:rPr lang="en-US" altLang="zh-CN" sz="2400" dirty="0" smtClean="0">
                <a:solidFill>
                  <a:schemeClr val="tx2">
                    <a:lumMod val="50000"/>
                  </a:schemeClr>
                </a:solidFill>
                <a:latin typeface="华文中宋" panose="02010600040101010101" charset="-122"/>
                <a:ea typeface="华文中宋" panose="02010600040101010101" charset="-122"/>
              </a:rPr>
              <a:t>C. </a:t>
            </a:r>
            <a:r>
              <a:rPr lang="zh-CN" altLang="zh-CN" sz="2400" dirty="0" smtClean="0">
                <a:solidFill>
                  <a:schemeClr val="tx2">
                    <a:lumMod val="50000"/>
                  </a:schemeClr>
                </a:solidFill>
                <a:latin typeface="华文中宋" panose="02010600040101010101" charset="-122"/>
                <a:ea typeface="华文中宋" panose="02010600040101010101" charset="-122"/>
              </a:rPr>
              <a:t>社会行为</a:t>
            </a:r>
            <a:endParaRPr lang="zh-CN" altLang="zh-CN" sz="2400" dirty="0" smtClean="0">
              <a:solidFill>
                <a:schemeClr val="tx2">
                  <a:lumMod val="50000"/>
                </a:schemeClr>
              </a:solidFill>
              <a:latin typeface="华文中宋" panose="02010600040101010101" charset="-122"/>
              <a:ea typeface="华文中宋" panose="02010600040101010101" charset="-122"/>
            </a:endParaRPr>
          </a:p>
          <a:p>
            <a:pPr marL="514350" indent="-514350">
              <a:buFont typeface="+mj-lt"/>
              <a:buAutoNum type="romanUcPeriod"/>
            </a:pPr>
            <a:endParaRPr lang="zh-CN"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第三节  真理和价值</a:t>
            </a:r>
            <a:endParaRPr lang="zh-CN" altLang="en-US" b="1" dirty="0"/>
          </a:p>
        </p:txBody>
      </p:sp>
      <p:cxnSp>
        <p:nvCxnSpPr>
          <p:cNvPr id="4" name="直接连接符 3"/>
          <p:cNvCxnSpPr/>
          <p:nvPr/>
        </p:nvCxnSpPr>
        <p:spPr>
          <a:xfrm>
            <a:off x="4950460" y="2643505"/>
            <a:ext cx="1433830" cy="641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21885" y="3392805"/>
            <a:ext cx="131826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120005" y="2708910"/>
            <a:ext cx="1192530" cy="12496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236845" y="520066"/>
            <a:ext cx="1329691" cy="413173"/>
          </a:xfrm>
          <a:prstGeom prst="rect">
            <a:avLst/>
          </a:prstGeom>
          <a:solidFill>
            <a:srgbClr val="002060"/>
          </a:solidFill>
          <a:ln w="9525">
            <a:noFill/>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square" lIns="121897" tIns="60948" rIns="121897" bIns="60948">
            <a:spAutoFit/>
            <a:flatTx/>
          </a:bodyPr>
          <a:lstStyle/>
          <a:p>
            <a:r>
              <a:rPr lang="zh-CN" altLang="en-US" sz="1900" b="1" dirty="0">
                <a:solidFill>
                  <a:schemeClr val="bg1"/>
                </a:solidFill>
                <a:latin typeface="微软雅黑" panose="020B0503020204020204" pitchFamily="34" charset="-122"/>
                <a:ea typeface="微软雅黑" panose="020B0503020204020204" pitchFamily="34" charset="-122"/>
              </a:rPr>
              <a:t>课程内容</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1" name="Text Box 3"/>
          <p:cNvSpPr txBox="1">
            <a:spLocks noChangeArrowheads="1"/>
          </p:cNvSpPr>
          <p:nvPr/>
        </p:nvSpPr>
        <p:spPr bwMode="auto">
          <a:xfrm>
            <a:off x="886462" y="1149848"/>
            <a:ext cx="1151467" cy="413173"/>
          </a:xfrm>
          <a:prstGeom prst="rect">
            <a:avLst/>
          </a:prstGeom>
          <a:solidFill>
            <a:srgbClr val="002060"/>
          </a:solidFill>
          <a:ln w="9525">
            <a:noFill/>
            <a:miter lim="800000"/>
          </a:ln>
          <a:effectLst/>
        </p:spPr>
        <p:txBody>
          <a:bodyPr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绪论</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2" name="Text Box 4"/>
          <p:cNvSpPr txBox="1">
            <a:spLocks noChangeArrowheads="1"/>
          </p:cNvSpPr>
          <p:nvPr/>
        </p:nvSpPr>
        <p:spPr bwMode="auto">
          <a:xfrm>
            <a:off x="2734315" y="1149845"/>
            <a:ext cx="2451100" cy="706120"/>
          </a:xfrm>
          <a:prstGeom prst="rect">
            <a:avLst/>
          </a:prstGeom>
          <a:solidFill>
            <a:schemeClr val="accent4"/>
          </a:solidFill>
          <a:ln w="9525">
            <a:noFill/>
            <a:miter lim="800000"/>
          </a:ln>
          <a:effectLst/>
        </p:spPr>
        <p:txBody>
          <a:bodyPr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马克思主义哲学</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（1</a:t>
            </a:r>
            <a:r>
              <a:rPr lang="en-US" altLang="zh-CN" sz="1900" b="1" dirty="0">
                <a:solidFill>
                  <a:schemeClr val="bg1"/>
                </a:solidFill>
                <a:latin typeface="微软雅黑" panose="020B0503020204020204" pitchFamily="34" charset="-122"/>
                <a:ea typeface="微软雅黑" panose="020B0503020204020204" pitchFamily="34" charset="-122"/>
              </a:rPr>
              <a:t>-</a:t>
            </a:r>
            <a:r>
              <a:rPr lang="zh-CN" altLang="en-US" sz="1900" b="1" dirty="0">
                <a:solidFill>
                  <a:schemeClr val="bg1"/>
                </a:solidFill>
                <a:latin typeface="微软雅黑" panose="020B0503020204020204" pitchFamily="34" charset="-122"/>
                <a:ea typeface="微软雅黑" panose="020B0503020204020204" pitchFamily="34" charset="-122"/>
              </a:rPr>
              <a:t>3章）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3" name="Text Box 5"/>
          <p:cNvSpPr txBox="1">
            <a:spLocks noChangeArrowheads="1"/>
          </p:cNvSpPr>
          <p:nvPr/>
        </p:nvSpPr>
        <p:spPr bwMode="auto">
          <a:xfrm>
            <a:off x="5449704" y="1149845"/>
            <a:ext cx="3168352" cy="706120"/>
          </a:xfrm>
          <a:prstGeom prst="rect">
            <a:avLst/>
          </a:prstGeom>
          <a:solidFill>
            <a:schemeClr val="accent2"/>
          </a:solidFill>
          <a:ln w="9525">
            <a:noFill/>
            <a:miter lim="800000"/>
          </a:ln>
        </p:spPr>
        <p:txBody>
          <a:bodyPr wrap="square"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马克思主义政治经济学</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（4</a:t>
            </a:r>
            <a:r>
              <a:rPr lang="en-US" altLang="zh-CN" sz="1900" b="1" dirty="0">
                <a:solidFill>
                  <a:schemeClr val="bg1"/>
                </a:solidFill>
                <a:latin typeface="微软雅黑" panose="020B0503020204020204" pitchFamily="34" charset="-122"/>
                <a:ea typeface="微软雅黑" panose="020B0503020204020204" pitchFamily="34" charset="-122"/>
              </a:rPr>
              <a:t>-5</a:t>
            </a:r>
            <a:r>
              <a:rPr lang="zh-CN" altLang="en-US" sz="1900" b="1" dirty="0">
                <a:solidFill>
                  <a:schemeClr val="bg1"/>
                </a:solidFill>
                <a:latin typeface="微软雅黑" panose="020B0503020204020204" pitchFamily="34" charset="-122"/>
                <a:ea typeface="微软雅黑" panose="020B0503020204020204" pitchFamily="34" charset="-122"/>
              </a:rPr>
              <a:t>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4" name="Text Box 6"/>
          <p:cNvSpPr txBox="1">
            <a:spLocks noChangeArrowheads="1"/>
          </p:cNvSpPr>
          <p:nvPr/>
        </p:nvSpPr>
        <p:spPr bwMode="auto">
          <a:xfrm>
            <a:off x="9000069" y="1149845"/>
            <a:ext cx="1695027" cy="706120"/>
          </a:xfrm>
          <a:prstGeom prst="rect">
            <a:avLst/>
          </a:prstGeom>
          <a:solidFill>
            <a:schemeClr val="accent3"/>
          </a:solidFill>
          <a:ln w="9525">
            <a:noFill/>
            <a:miter lim="800000"/>
          </a:ln>
        </p:spPr>
        <p:txBody>
          <a:bodyPr wrap="none"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科学社会主义</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a:t>
            </a:r>
            <a:r>
              <a:rPr lang="en-US" altLang="zh-CN" sz="1900" b="1" dirty="0">
                <a:solidFill>
                  <a:schemeClr val="bg1"/>
                </a:solidFill>
                <a:latin typeface="微软雅黑" panose="020B0503020204020204" pitchFamily="34" charset="-122"/>
                <a:ea typeface="微软雅黑" panose="020B0503020204020204" pitchFamily="34" charset="-122"/>
              </a:rPr>
              <a:t>6-7</a:t>
            </a:r>
            <a:r>
              <a:rPr lang="zh-CN" altLang="en-US" sz="1900" b="1" dirty="0">
                <a:solidFill>
                  <a:schemeClr val="bg1"/>
                </a:solidFill>
                <a:latin typeface="微软雅黑" panose="020B0503020204020204" pitchFamily="34" charset="-122"/>
                <a:ea typeface="微软雅黑" panose="020B0503020204020204" pitchFamily="34" charset="-122"/>
              </a:rPr>
              <a:t>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7" name="Text Box 9"/>
          <p:cNvSpPr txBox="1">
            <a:spLocks noChangeArrowheads="1"/>
          </p:cNvSpPr>
          <p:nvPr/>
        </p:nvSpPr>
        <p:spPr bwMode="auto">
          <a:xfrm>
            <a:off x="2734313" y="1941939"/>
            <a:ext cx="531283" cy="3052233"/>
          </a:xfrm>
          <a:prstGeom prst="rect">
            <a:avLst/>
          </a:prstGeom>
          <a:solidFill>
            <a:schemeClr val="accent4"/>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物质世界及其发展规律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8" name="Text Box 10"/>
          <p:cNvSpPr txBox="1">
            <a:spLocks noChangeArrowheads="1"/>
          </p:cNvSpPr>
          <p:nvPr/>
        </p:nvSpPr>
        <p:spPr bwMode="auto">
          <a:xfrm>
            <a:off x="3737623" y="1941935"/>
            <a:ext cx="501649" cy="2759287"/>
          </a:xfrm>
          <a:prstGeom prst="rect">
            <a:avLst/>
          </a:prstGeom>
          <a:solidFill>
            <a:schemeClr val="accent4"/>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认识的本质及其规律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9" name="Text Box 11"/>
          <p:cNvSpPr txBox="1">
            <a:spLocks noChangeArrowheads="1"/>
          </p:cNvSpPr>
          <p:nvPr/>
        </p:nvSpPr>
        <p:spPr bwMode="auto">
          <a:xfrm>
            <a:off x="4683762" y="1941939"/>
            <a:ext cx="501650" cy="3052233"/>
          </a:xfrm>
          <a:prstGeom prst="rect">
            <a:avLst/>
          </a:prstGeom>
          <a:solidFill>
            <a:schemeClr val="accent4"/>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人类社会及其发展规律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26" name="Text Box 18"/>
          <p:cNvSpPr txBox="1">
            <a:spLocks noChangeArrowheads="1"/>
          </p:cNvSpPr>
          <p:nvPr/>
        </p:nvSpPr>
        <p:spPr bwMode="auto">
          <a:xfrm>
            <a:off x="6034528" y="1941936"/>
            <a:ext cx="495300" cy="3345180"/>
          </a:xfrm>
          <a:prstGeom prst="rect">
            <a:avLst/>
          </a:prstGeom>
          <a:solidFill>
            <a:schemeClr val="accent2"/>
          </a:solidFill>
          <a:ln w="9525">
            <a:noFill/>
            <a:miter lim="800000"/>
          </a:ln>
          <a:effectLst/>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资本主义的形成及其本质</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27" name="Text Box 19"/>
          <p:cNvSpPr txBox="1">
            <a:spLocks noChangeArrowheads="1"/>
          </p:cNvSpPr>
          <p:nvPr/>
        </p:nvSpPr>
        <p:spPr bwMode="auto">
          <a:xfrm>
            <a:off x="7465928" y="1941936"/>
            <a:ext cx="565150" cy="3345180"/>
          </a:xfrm>
          <a:prstGeom prst="rect">
            <a:avLst/>
          </a:prstGeom>
          <a:solidFill>
            <a:schemeClr val="accent2"/>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资本主义发展的历史进程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32" name="Text Box 24"/>
          <p:cNvSpPr txBox="1">
            <a:spLocks noChangeArrowheads="1"/>
          </p:cNvSpPr>
          <p:nvPr/>
        </p:nvSpPr>
        <p:spPr bwMode="auto">
          <a:xfrm>
            <a:off x="8942505" y="1941939"/>
            <a:ext cx="588434" cy="3052233"/>
          </a:xfrm>
          <a:prstGeom prst="rect">
            <a:avLst/>
          </a:prstGeom>
          <a:solidFill>
            <a:schemeClr val="accent3"/>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社会主义社会及其发展</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31" name="Text Box 19"/>
          <p:cNvSpPr txBox="1">
            <a:spLocks noChangeArrowheads="1"/>
          </p:cNvSpPr>
          <p:nvPr/>
        </p:nvSpPr>
        <p:spPr bwMode="auto">
          <a:xfrm>
            <a:off x="10202236" y="1941934"/>
            <a:ext cx="504228" cy="4225714"/>
          </a:xfrm>
          <a:prstGeom prst="rect">
            <a:avLst/>
          </a:prstGeom>
          <a:solidFill>
            <a:schemeClr val="accent3"/>
          </a:solidFill>
          <a:ln w="9525">
            <a:noFill/>
            <a:miter lim="800000"/>
          </a:ln>
        </p:spPr>
        <p:txBody>
          <a:bodyPr wrap="square"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共产主义是人类最高的社会理想</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32" name="Text Box 19"/>
          <p:cNvSpPr txBox="1">
            <a:spLocks noChangeArrowheads="1"/>
          </p:cNvSpPr>
          <p:nvPr/>
        </p:nvSpPr>
        <p:spPr bwMode="auto">
          <a:xfrm>
            <a:off x="1066150" y="1725915"/>
            <a:ext cx="792088" cy="3052233"/>
          </a:xfrm>
          <a:prstGeom prst="rect">
            <a:avLst/>
          </a:prstGeom>
          <a:solidFill>
            <a:srgbClr val="002060"/>
          </a:solidFill>
          <a:ln w="9525">
            <a:noFill/>
            <a:miter lim="800000"/>
          </a:ln>
        </p:spPr>
        <p:txBody>
          <a:bodyPr wrap="square"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马克思主义是关于工人阶级</a:t>
            </a:r>
            <a:endParaRPr lang="zh-CN" altLang="en-US" sz="1900" b="1" dirty="0">
              <a:solidFill>
                <a:schemeClr val="bg1"/>
              </a:solidFill>
              <a:latin typeface="微软雅黑" panose="020B0503020204020204" pitchFamily="34" charset="-122"/>
              <a:ea typeface="微软雅黑" panose="020B0503020204020204" pitchFamily="34" charset="-122"/>
            </a:endParaRPr>
          </a:p>
          <a:p>
            <a:r>
              <a:rPr lang="zh-CN" altLang="en-US" sz="1900" b="1" dirty="0">
                <a:solidFill>
                  <a:schemeClr val="bg1"/>
                </a:solidFill>
                <a:latin typeface="微软雅黑" panose="020B0503020204020204" pitchFamily="34" charset="-122"/>
                <a:ea typeface="微软雅黑" panose="020B0503020204020204" pitchFamily="34" charset="-122"/>
              </a:rPr>
              <a:t>和人类解放的科学</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pic>
        <p:nvPicPr>
          <p:cNvPr id="16"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34526" y="5107879"/>
            <a:ext cx="531284" cy="5312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0557" y="4994032"/>
            <a:ext cx="531284" cy="5312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5969" y="4994481"/>
            <a:ext cx="531284" cy="531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82" y="-458553"/>
            <a:ext cx="12265131" cy="7316871"/>
            <a:chOff x="-1" y="189434"/>
            <a:chExt cx="12267395" cy="6670154"/>
          </a:xfrm>
        </p:grpSpPr>
        <p:pic>
          <p:nvPicPr>
            <p:cNvPr id="1026" name="Picture 2"/>
            <p:cNvPicPr>
              <a:picLocks noChangeAspect="1" noChangeArrowheads="1"/>
            </p:cNvPicPr>
            <p:nvPr/>
          </p:nvPicPr>
          <p:blipFill>
            <a:blip r:embed="rId1">
              <a:biLevel thresh="75000"/>
              <a:extLst>
                <a:ext uri="{28A0092B-C50C-407E-A947-70E740481C1C}">
                  <a14:useLocalDpi xmlns:a14="http://schemas.microsoft.com/office/drawing/2010/main" val="0"/>
                </a:ext>
              </a:extLst>
            </a:blip>
            <a:srcRect/>
            <a:stretch>
              <a:fillRect/>
            </a:stretch>
          </p:blipFill>
          <p:spPr bwMode="auto">
            <a:xfrm>
              <a:off x="-1" y="6166098"/>
              <a:ext cx="12190413" cy="69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1266" y="189434"/>
              <a:ext cx="12246128" cy="6214243"/>
            </a:xfrm>
            <a:prstGeom prst="rect">
              <a:avLst/>
            </a:prstGeom>
          </p:spPr>
        </p:pic>
        <p:sp>
          <p:nvSpPr>
            <p:cNvPr id="7" name="五角星 6"/>
            <p:cNvSpPr/>
            <p:nvPr/>
          </p:nvSpPr>
          <p:spPr>
            <a:xfrm>
              <a:off x="4072503" y="788637"/>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6383238" y="47746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p:cNvSpPr/>
            <p:nvPr/>
          </p:nvSpPr>
          <p:spPr>
            <a:xfrm>
              <a:off x="4201753" y="3861842"/>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角星 9"/>
            <p:cNvSpPr/>
            <p:nvPr/>
          </p:nvSpPr>
          <p:spPr>
            <a:xfrm>
              <a:off x="4150990" y="2277666"/>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角星 11"/>
            <p:cNvSpPr/>
            <p:nvPr/>
          </p:nvSpPr>
          <p:spPr>
            <a:xfrm>
              <a:off x="6383238" y="83750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角星 12"/>
            <p:cNvSpPr/>
            <p:nvPr/>
          </p:nvSpPr>
          <p:spPr>
            <a:xfrm>
              <a:off x="6877938" y="167757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角星 13"/>
            <p:cNvSpPr/>
            <p:nvPr/>
          </p:nvSpPr>
          <p:spPr>
            <a:xfrm>
              <a:off x="6815286" y="256569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角星 14"/>
            <p:cNvSpPr/>
            <p:nvPr/>
          </p:nvSpPr>
          <p:spPr>
            <a:xfrm>
              <a:off x="6383238" y="318335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五角星 15"/>
            <p:cNvSpPr/>
            <p:nvPr/>
          </p:nvSpPr>
          <p:spPr>
            <a:xfrm>
              <a:off x="6383238" y="364581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8039422" y="551802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a:off x="4419416" y="4946625"/>
            <a:ext cx="7400695" cy="1275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2665" y="3024580"/>
            <a:ext cx="10869959" cy="1384995"/>
          </a:xfrm>
          <a:prstGeom prst="rect">
            <a:avLst/>
          </a:prstGeom>
          <a:noFill/>
        </p:spPr>
        <p:txBody>
          <a:bodyPr wrap="square" rtlCol="0">
            <a:spAutoFit/>
          </a:bodyPr>
          <a:lstStyle/>
          <a:p>
            <a:r>
              <a:rPr lang="zh-CN" altLang="en-US" sz="2800" b="1" dirty="0">
                <a:solidFill>
                  <a:srgbClr val="FF0000"/>
                </a:solidFill>
                <a:latin typeface="方正清刻本悦宋简体" panose="02000000000000000000" pitchFamily="2" charset="-122"/>
                <a:ea typeface="方正清刻本悦宋简体" panose="02000000000000000000" pitchFamily="2" charset="-122"/>
              </a:rPr>
              <a:t>马克思</a:t>
            </a:r>
            <a:r>
              <a:rPr lang="zh-CN" altLang="en-US" sz="2800" dirty="0">
                <a:latin typeface="方正清刻本悦宋简体" panose="02000000000000000000" pitchFamily="2" charset="-122"/>
                <a:ea typeface="方正清刻本悦宋简体" panose="02000000000000000000" pitchFamily="2" charset="-122"/>
              </a:rPr>
              <a:t>：哲学家们只是用不同的方式解释世界，问题在于改变世界</a:t>
            </a:r>
            <a:r>
              <a:rPr lang="zh-CN" altLang="en-US" sz="2800" dirty="0" smtClean="0">
                <a:latin typeface="方正清刻本悦宋简体" panose="02000000000000000000" pitchFamily="2" charset="-122"/>
                <a:ea typeface="方正清刻本悦宋简体" panose="02000000000000000000" pitchFamily="2" charset="-122"/>
              </a:rPr>
              <a:t>。</a:t>
            </a:r>
            <a:r>
              <a:rPr lang="zh-CN" altLang="en-US" sz="2800" b="1" dirty="0">
                <a:latin typeface="华文中宋" panose="02010600040101010101" charset="-122"/>
                <a:ea typeface="华文中宋" panose="02010600040101010101" charset="-122"/>
              </a:rPr>
              <a:t>【选择】 </a:t>
            </a:r>
            <a:endParaRPr lang="en-US" altLang="zh-CN" sz="2800" b="1" dirty="0">
              <a:solidFill>
                <a:srgbClr val="00B050"/>
              </a:solidFill>
              <a:latin typeface="华文中宋" panose="02010600040101010101" charset="-122"/>
              <a:ea typeface="华文中宋" panose="02010600040101010101" charset="-122"/>
            </a:endParaRPr>
          </a:p>
          <a:p>
            <a:endParaRPr lang="zh-CN" altLang="en-US" sz="2800" dirty="0">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7040" y="1552176"/>
            <a:ext cx="9808828" cy="641350"/>
          </a:xfrm>
          <a:prstGeom prst="rect">
            <a:avLst/>
          </a:prstGeom>
          <a:noFill/>
        </p:spPr>
        <p:txBody>
          <a:bodyPr wrap="square" lIns="87903" tIns="43951" rIns="87903" bIns="43951" rtlCol="0">
            <a:spAutoFit/>
          </a:bodyPr>
          <a:lstStyle/>
          <a:p>
            <a:pPr>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1】</a:t>
            </a:r>
            <a:r>
              <a:rPr lang="zh-CN" altLang="en-US" sz="2400" b="1" dirty="0" smtClean="0">
                <a:solidFill>
                  <a:srgbClr val="C00000"/>
                </a:solidFill>
                <a:latin typeface="华文中宋" panose="02010600040101010101" charset="-122"/>
                <a:ea typeface="华文中宋" panose="02010600040101010101" charset="-122"/>
              </a:rPr>
              <a:t>认识</a:t>
            </a:r>
            <a:r>
              <a:rPr lang="zh-CN" altLang="en-US" sz="2400" b="1" dirty="0">
                <a:solidFill>
                  <a:srgbClr val="C00000"/>
                </a:solidFill>
                <a:latin typeface="华文中宋" panose="02010600040101010101" charset="-122"/>
                <a:ea typeface="华文中宋" panose="02010600040101010101" charset="-122"/>
              </a:rPr>
              <a:t>的目的</a:t>
            </a:r>
            <a:r>
              <a:rPr lang="zh-CN" altLang="en-US" sz="2400" b="1" dirty="0">
                <a:latin typeface="华文中宋" panose="02010600040101010101" charset="-122"/>
                <a:ea typeface="华文中宋" panose="02010600040101010101" charset="-122"/>
              </a:rPr>
              <a:t>全部在于</a:t>
            </a:r>
            <a:r>
              <a:rPr lang="zh-CN" altLang="en-US" sz="2400" b="1" dirty="0">
                <a:solidFill>
                  <a:srgbClr val="C00000"/>
                </a:solidFill>
                <a:latin typeface="华文中宋" panose="02010600040101010101" charset="-122"/>
                <a:ea typeface="华文中宋" panose="02010600040101010101" charset="-122"/>
              </a:rPr>
              <a:t>运用</a:t>
            </a:r>
            <a:r>
              <a:rPr lang="zh-CN" altLang="en-US" sz="2400" b="1" dirty="0">
                <a:latin typeface="华文中宋" panose="02010600040101010101" charset="-122"/>
                <a:ea typeface="华文中宋" panose="02010600040101010101" charset="-122"/>
              </a:rPr>
              <a:t> 【选择】 </a:t>
            </a:r>
            <a:endParaRPr lang="en-US" altLang="zh-CN" sz="2400" b="1" dirty="0">
              <a:solidFill>
                <a:srgbClr val="00B050"/>
              </a:solidFill>
              <a:latin typeface="华文中宋" panose="02010600040101010101" charset="-122"/>
              <a:ea typeface="华文中宋" panose="02010600040101010101" charset="-122"/>
            </a:endParaRPr>
          </a:p>
        </p:txBody>
      </p:sp>
      <p:sp>
        <p:nvSpPr>
          <p:cNvPr id="9" name="矩形 8"/>
          <p:cNvSpPr/>
          <p:nvPr/>
        </p:nvSpPr>
        <p:spPr>
          <a:xfrm>
            <a:off x="2568880" y="2939062"/>
            <a:ext cx="6838604" cy="802640"/>
          </a:xfrm>
          <a:prstGeom prst="rect">
            <a:avLst/>
          </a:prstGeom>
        </p:spPr>
        <p:txBody>
          <a:bodyPr wrap="square" lIns="87903" tIns="43951" rIns="87903" bIns="43951">
            <a:spAutoFit/>
          </a:bodyPr>
          <a:lstStyle/>
          <a:p>
            <a:pPr lvl="0">
              <a:lnSpc>
                <a:spcPct val="150000"/>
              </a:lnSpc>
            </a:pPr>
            <a:r>
              <a:rPr lang="zh-CN" altLang="en-US" sz="3100" b="1" dirty="0">
                <a:latin typeface="楷体" panose="02010609060101010101" pitchFamily="49" charset="-122"/>
                <a:ea typeface="楷体" panose="02010609060101010101" pitchFamily="49" charset="-122"/>
              </a:rPr>
              <a:t>实践</a:t>
            </a:r>
            <a:r>
              <a:rPr lang="en-US" altLang="zh-CN" sz="3100" b="1" dirty="0">
                <a:latin typeface="楷体" panose="02010609060101010101" pitchFamily="49" charset="-122"/>
                <a:ea typeface="楷体" panose="02010609060101010101" pitchFamily="49" charset="-122"/>
              </a:rPr>
              <a:t>——</a:t>
            </a:r>
            <a:r>
              <a:rPr lang="zh-CN" altLang="en-US" sz="3100" b="1" dirty="0">
                <a:latin typeface="楷体" panose="02010609060101010101" pitchFamily="49" charset="-122"/>
                <a:ea typeface="楷体" panose="02010609060101010101" pitchFamily="49" charset="-122"/>
              </a:rPr>
              <a:t>认识</a:t>
            </a:r>
            <a:r>
              <a:rPr lang="en-US" altLang="zh-CN" sz="3100" b="1" dirty="0">
                <a:latin typeface="楷体" panose="02010609060101010101" pitchFamily="49" charset="-122"/>
                <a:ea typeface="楷体" panose="02010609060101010101" pitchFamily="49" charset="-122"/>
              </a:rPr>
              <a:t>——</a:t>
            </a:r>
            <a:r>
              <a:rPr lang="zh-CN" altLang="en-US" sz="3100" b="1" dirty="0">
                <a:solidFill>
                  <a:srgbClr val="FF0000"/>
                </a:solidFill>
                <a:latin typeface="楷体" panose="02010609060101010101" pitchFamily="49" charset="-122"/>
                <a:ea typeface="楷体" panose="02010609060101010101" pitchFamily="49" charset="-122"/>
              </a:rPr>
              <a:t>实践</a:t>
            </a:r>
            <a:endParaRPr lang="en-US" altLang="zh-CN" sz="3100" b="1" dirty="0">
              <a:solidFill>
                <a:srgbClr val="FF0000"/>
              </a:solidFill>
              <a:latin typeface="楷体" panose="02010609060101010101" pitchFamily="49" charset="-122"/>
              <a:ea typeface="楷体" panose="02010609060101010101" pitchFamily="49" charset="-122"/>
            </a:endParaRPr>
          </a:p>
        </p:txBody>
      </p:sp>
      <p:sp>
        <p:nvSpPr>
          <p:cNvPr id="10" name="TextBox 9"/>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第四节  认识世界和改造世界的统一</a:t>
            </a:r>
            <a:endParaRPr lang="zh-CN" altLang="en-US" b="1" dirty="0"/>
          </a:p>
        </p:txBody>
      </p:sp>
      <p:sp>
        <p:nvSpPr>
          <p:cNvPr id="3" name="矩形 2"/>
          <p:cNvSpPr/>
          <p:nvPr/>
        </p:nvSpPr>
        <p:spPr>
          <a:xfrm>
            <a:off x="1332781" y="4735686"/>
            <a:ext cx="8661345" cy="400110"/>
          </a:xfrm>
          <a:prstGeom prst="rect">
            <a:avLst/>
          </a:prstGeom>
        </p:spPr>
        <p:txBody>
          <a:bodyPr wrap="none">
            <a:spAutoFit/>
          </a:bodyPr>
          <a:lstStyle/>
          <a:p>
            <a:r>
              <a:rPr lang="zh-CN" altLang="en-US" sz="2000" dirty="0"/>
              <a:t>认识发展总</a:t>
            </a:r>
            <a:r>
              <a:rPr lang="zh-CN" altLang="en-US" sz="2000" dirty="0" smtClean="0"/>
              <a:t>规律</a:t>
            </a:r>
            <a:r>
              <a:rPr lang="en-US" altLang="zh-CN" sz="2000" dirty="0" smtClean="0"/>
              <a:t>:</a:t>
            </a:r>
            <a:r>
              <a:rPr lang="zh-CN" altLang="en-US" sz="2000" b="1" dirty="0">
                <a:solidFill>
                  <a:srgbClr val="C00000"/>
                </a:solidFill>
              </a:rPr>
              <a:t>实践、认识、再实践、再认识，循环往复，无限</a:t>
            </a:r>
            <a:r>
              <a:rPr lang="zh-CN" altLang="en-US" sz="2000" b="1" dirty="0" smtClean="0">
                <a:solidFill>
                  <a:srgbClr val="C00000"/>
                </a:solidFill>
              </a:rPr>
              <a:t>发展</a:t>
            </a:r>
            <a:r>
              <a:rPr lang="en-US" altLang="zh-CN" sz="2000" b="1" dirty="0" smtClean="0">
                <a:solidFill>
                  <a:srgbClr val="C00000"/>
                </a:solidFill>
              </a:rPr>
              <a:t>(</a:t>
            </a:r>
            <a:r>
              <a:rPr lang="zh-CN" altLang="en-US" sz="2000" b="1" dirty="0" smtClean="0">
                <a:solidFill>
                  <a:srgbClr val="C00000"/>
                </a:solidFill>
              </a:rPr>
              <a:t>选择</a:t>
            </a:r>
            <a:r>
              <a:rPr lang="en-US" altLang="zh-CN" sz="2000" b="1" dirty="0" smtClean="0">
                <a:solidFill>
                  <a:srgbClr val="C00000"/>
                </a:solidFill>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7040" y="1552176"/>
            <a:ext cx="9808828" cy="641350"/>
          </a:xfrm>
          <a:prstGeom prst="rect">
            <a:avLst/>
          </a:prstGeom>
          <a:noFill/>
        </p:spPr>
        <p:txBody>
          <a:bodyPr wrap="square" lIns="87903" tIns="43951" rIns="87903" bIns="43951" rtlCol="0">
            <a:spAutoFit/>
          </a:bodyPr>
          <a:lstStyle/>
          <a:p>
            <a:pPr>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smtClean="0">
                <a:latin typeface="华文中宋" panose="02010600040101010101" charset="-122"/>
                <a:ea typeface="华文中宋" panose="02010600040101010101" charset="-122"/>
              </a:rPr>
              <a:t>1】</a:t>
            </a:r>
            <a:r>
              <a:rPr lang="zh-CN" altLang="en-US" sz="2400" b="1" dirty="0" smtClean="0">
                <a:solidFill>
                  <a:srgbClr val="C00000"/>
                </a:solidFill>
                <a:latin typeface="华文中宋" panose="02010600040101010101" charset="-122"/>
                <a:ea typeface="华文中宋" panose="02010600040101010101" charset="-122"/>
              </a:rPr>
              <a:t>认识</a:t>
            </a:r>
            <a:r>
              <a:rPr lang="zh-CN" altLang="en-US" sz="2400" b="1" dirty="0">
                <a:solidFill>
                  <a:srgbClr val="C00000"/>
                </a:solidFill>
                <a:latin typeface="华文中宋" panose="02010600040101010101" charset="-122"/>
                <a:ea typeface="华文中宋" panose="02010600040101010101" charset="-122"/>
              </a:rPr>
              <a:t>的目的</a:t>
            </a:r>
            <a:r>
              <a:rPr lang="zh-CN" altLang="en-US" sz="2400" b="1" dirty="0">
                <a:latin typeface="华文中宋" panose="02010600040101010101" charset="-122"/>
                <a:ea typeface="华文中宋" panose="02010600040101010101" charset="-122"/>
              </a:rPr>
              <a:t>全部在于</a:t>
            </a:r>
            <a:r>
              <a:rPr lang="zh-CN" altLang="en-US" sz="2400" b="1" dirty="0">
                <a:solidFill>
                  <a:srgbClr val="C00000"/>
                </a:solidFill>
                <a:latin typeface="华文中宋" panose="02010600040101010101" charset="-122"/>
                <a:ea typeface="华文中宋" panose="02010600040101010101" charset="-122"/>
              </a:rPr>
              <a:t>运用</a:t>
            </a:r>
            <a:r>
              <a:rPr lang="zh-CN" altLang="en-US" sz="2400" b="1" dirty="0">
                <a:latin typeface="华文中宋" panose="02010600040101010101" charset="-122"/>
                <a:ea typeface="华文中宋" panose="02010600040101010101" charset="-122"/>
              </a:rPr>
              <a:t> 【选择】 </a:t>
            </a:r>
            <a:endParaRPr lang="en-US" altLang="zh-CN" sz="2400" b="1" dirty="0">
              <a:solidFill>
                <a:srgbClr val="00B050"/>
              </a:solidFill>
              <a:latin typeface="华文中宋" panose="02010600040101010101" charset="-122"/>
              <a:ea typeface="华文中宋" panose="02010600040101010101" charset="-122"/>
            </a:endParaRPr>
          </a:p>
        </p:txBody>
      </p:sp>
      <p:sp>
        <p:nvSpPr>
          <p:cNvPr id="9" name="矩形 8"/>
          <p:cNvSpPr/>
          <p:nvPr/>
        </p:nvSpPr>
        <p:spPr>
          <a:xfrm>
            <a:off x="2568880" y="2939062"/>
            <a:ext cx="6838604" cy="802640"/>
          </a:xfrm>
          <a:prstGeom prst="rect">
            <a:avLst/>
          </a:prstGeom>
        </p:spPr>
        <p:txBody>
          <a:bodyPr wrap="square" lIns="87903" tIns="43951" rIns="87903" bIns="43951">
            <a:spAutoFit/>
          </a:bodyPr>
          <a:lstStyle/>
          <a:p>
            <a:pPr lvl="0">
              <a:lnSpc>
                <a:spcPct val="150000"/>
              </a:lnSpc>
            </a:pPr>
            <a:r>
              <a:rPr lang="zh-CN" altLang="en-US" sz="3100" b="1" dirty="0">
                <a:latin typeface="楷体" panose="02010609060101010101" pitchFamily="49" charset="-122"/>
                <a:ea typeface="楷体" panose="02010609060101010101" pitchFamily="49" charset="-122"/>
              </a:rPr>
              <a:t>实践</a:t>
            </a:r>
            <a:r>
              <a:rPr lang="en-US" altLang="zh-CN" sz="3100" b="1" dirty="0">
                <a:latin typeface="楷体" panose="02010609060101010101" pitchFamily="49" charset="-122"/>
                <a:ea typeface="楷体" panose="02010609060101010101" pitchFamily="49" charset="-122"/>
              </a:rPr>
              <a:t>——</a:t>
            </a:r>
            <a:r>
              <a:rPr lang="zh-CN" altLang="en-US" sz="3100" b="1" dirty="0">
                <a:latin typeface="楷体" panose="02010609060101010101" pitchFamily="49" charset="-122"/>
                <a:ea typeface="楷体" panose="02010609060101010101" pitchFamily="49" charset="-122"/>
              </a:rPr>
              <a:t>认识</a:t>
            </a:r>
            <a:r>
              <a:rPr lang="en-US" altLang="zh-CN" sz="3100" b="1" dirty="0">
                <a:latin typeface="楷体" panose="02010609060101010101" pitchFamily="49" charset="-122"/>
                <a:ea typeface="楷体" panose="02010609060101010101" pitchFamily="49" charset="-122"/>
              </a:rPr>
              <a:t>——</a:t>
            </a:r>
            <a:r>
              <a:rPr lang="zh-CN" altLang="en-US" sz="3100" b="1" dirty="0">
                <a:latin typeface="楷体" panose="02010609060101010101" pitchFamily="49" charset="-122"/>
                <a:ea typeface="楷体" panose="02010609060101010101" pitchFamily="49" charset="-122"/>
              </a:rPr>
              <a:t>（ ）</a:t>
            </a:r>
            <a:endParaRPr lang="zh-CN" altLang="en-US" sz="3100" b="1" dirty="0">
              <a:solidFill>
                <a:srgbClr val="FF0000"/>
              </a:solidFill>
              <a:latin typeface="楷体" panose="02010609060101010101" pitchFamily="49" charset="-122"/>
              <a:ea typeface="楷体" panose="02010609060101010101" pitchFamily="49" charset="-122"/>
            </a:endParaRPr>
          </a:p>
        </p:txBody>
      </p:sp>
      <p:sp>
        <p:nvSpPr>
          <p:cNvPr id="10" name="TextBox 9"/>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第四节  认识世界和改造世界的统一</a:t>
            </a:r>
            <a:endParaRPr lang="zh-CN" altLang="en-US" b="1" dirty="0"/>
          </a:p>
        </p:txBody>
      </p:sp>
      <p:sp>
        <p:nvSpPr>
          <p:cNvPr id="3" name="矩形 2"/>
          <p:cNvSpPr/>
          <p:nvPr/>
        </p:nvSpPr>
        <p:spPr>
          <a:xfrm>
            <a:off x="1332781" y="4735686"/>
            <a:ext cx="8661345" cy="400110"/>
          </a:xfrm>
          <a:prstGeom prst="rect">
            <a:avLst/>
          </a:prstGeom>
        </p:spPr>
        <p:txBody>
          <a:bodyPr wrap="none">
            <a:spAutoFit/>
          </a:bodyPr>
          <a:lstStyle/>
          <a:p>
            <a:r>
              <a:rPr lang="zh-CN" altLang="en-US" sz="2000" dirty="0"/>
              <a:t>认识发展总</a:t>
            </a:r>
            <a:r>
              <a:rPr lang="zh-CN" altLang="en-US" sz="2000" dirty="0" smtClean="0"/>
              <a:t>规律</a:t>
            </a:r>
            <a:r>
              <a:rPr lang="en-US" altLang="zh-CN" sz="2000" dirty="0" smtClean="0"/>
              <a:t>:</a:t>
            </a:r>
            <a:r>
              <a:rPr lang="zh-CN" altLang="en-US" sz="2000" b="1" dirty="0">
                <a:solidFill>
                  <a:srgbClr val="C00000"/>
                </a:solidFill>
              </a:rPr>
              <a:t>实践、认识、再实践、再认识，循环往复，无限</a:t>
            </a:r>
            <a:r>
              <a:rPr lang="zh-CN" altLang="en-US" sz="2000" b="1" dirty="0" smtClean="0">
                <a:solidFill>
                  <a:srgbClr val="C00000"/>
                </a:solidFill>
              </a:rPr>
              <a:t>发展</a:t>
            </a:r>
            <a:r>
              <a:rPr lang="en-US" altLang="zh-CN" sz="2000" b="1" dirty="0" smtClean="0">
                <a:solidFill>
                  <a:srgbClr val="C00000"/>
                </a:solidFill>
              </a:rPr>
              <a:t>(</a:t>
            </a:r>
            <a:r>
              <a:rPr lang="zh-CN" altLang="en-US" sz="2000" b="1" dirty="0" smtClean="0">
                <a:solidFill>
                  <a:srgbClr val="C00000"/>
                </a:solidFill>
              </a:rPr>
              <a:t>选择</a:t>
            </a:r>
            <a:r>
              <a:rPr lang="en-US" altLang="zh-CN" sz="2000" b="1" dirty="0" smtClean="0">
                <a:solidFill>
                  <a:srgbClr val="C00000"/>
                </a:solidFill>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第四节  认识世界和改造世界的统一</a:t>
            </a:r>
            <a:endParaRPr lang="zh-CN" altLang="en-US" b="1" dirty="0"/>
          </a:p>
        </p:txBody>
      </p:sp>
      <p:sp>
        <p:nvSpPr>
          <p:cNvPr id="3" name="TextBox 4"/>
          <p:cNvSpPr txBox="1"/>
          <p:nvPr/>
        </p:nvSpPr>
        <p:spPr>
          <a:xfrm>
            <a:off x="1170339" y="1189949"/>
            <a:ext cx="11157721" cy="826135"/>
          </a:xfrm>
          <a:prstGeom prst="rect">
            <a:avLst/>
          </a:prstGeom>
          <a:noFill/>
        </p:spPr>
        <p:txBody>
          <a:bodyPr wrap="square" lIns="87903" tIns="43951" rIns="87903" bIns="43951" rtlCol="0">
            <a:spAutoFit/>
          </a:bodyPr>
          <a:lstStyle/>
          <a:p>
            <a:pPr>
              <a:lnSpc>
                <a:spcPct val="20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2】</a:t>
            </a:r>
            <a:r>
              <a:rPr lang="zh-CN" altLang="en-US" sz="2400" dirty="0" smtClean="0">
                <a:latin typeface="华文中宋" panose="02010600040101010101" charset="-122"/>
                <a:ea typeface="华文中宋" panose="02010600040101010101" charset="-122"/>
              </a:rPr>
              <a:t>一切</a:t>
            </a:r>
            <a:r>
              <a:rPr lang="zh-CN" altLang="en-US" sz="2400" dirty="0">
                <a:latin typeface="华文中宋" panose="02010600040101010101" charset="-122"/>
                <a:ea typeface="华文中宋" panose="02010600040101010101" charset="-122"/>
              </a:rPr>
              <a:t>从实际出发，实事求是 </a:t>
            </a:r>
            <a:endParaRPr lang="en-US" altLang="zh-CN" sz="2400" dirty="0">
              <a:solidFill>
                <a:srgbClr val="00B050"/>
              </a:solidFill>
              <a:latin typeface="华文中宋" panose="02010600040101010101" charset="-122"/>
              <a:ea typeface="华文中宋" panose="02010600040101010101" charset="-122"/>
            </a:endParaRPr>
          </a:p>
        </p:txBody>
      </p:sp>
      <p:sp>
        <p:nvSpPr>
          <p:cNvPr id="4" name="文本框 3"/>
          <p:cNvSpPr txBox="1"/>
          <p:nvPr/>
        </p:nvSpPr>
        <p:spPr>
          <a:xfrm>
            <a:off x="1389380" y="2160905"/>
            <a:ext cx="10175875" cy="645160"/>
          </a:xfrm>
          <a:prstGeom prst="rect">
            <a:avLst/>
          </a:prstGeom>
          <a:noFill/>
        </p:spPr>
        <p:txBody>
          <a:bodyPr wrap="square" rtlCol="0" anchor="t">
            <a:spAutoFit/>
          </a:bodyPr>
          <a:lstStyle/>
          <a:p>
            <a:pPr lvl="0">
              <a:lnSpc>
                <a:spcPct val="150000"/>
              </a:lnSpc>
            </a:pPr>
            <a:r>
              <a:rPr lang="zh-CN" altLang="en-US" sz="2400" b="1" u="sng" dirty="0" smtClean="0">
                <a:solidFill>
                  <a:srgbClr val="C00000"/>
                </a:solidFill>
                <a:latin typeface="华文中宋" panose="02010600040101010101" charset="-122"/>
                <a:ea typeface="华文中宋" panose="02010600040101010101" charset="-122"/>
                <a:sym typeface="+mn-ea"/>
              </a:rPr>
              <a:t>“？？？”</a:t>
            </a:r>
            <a:r>
              <a:rPr lang="zh-CN" altLang="en-US" sz="2400" u="sng" dirty="0">
                <a:latin typeface="华文中宋" panose="02010600040101010101" charset="-122"/>
                <a:ea typeface="华文中宋" panose="02010600040101010101" charset="-122"/>
                <a:sym typeface="+mn-ea"/>
              </a:rPr>
              <a:t>是党的思想路线的</a:t>
            </a:r>
            <a:r>
              <a:rPr lang="zh-CN" altLang="en-US" sz="2400" b="1" u="sng" dirty="0">
                <a:solidFill>
                  <a:srgbClr val="C00000"/>
                </a:solidFill>
                <a:latin typeface="华文中宋" panose="02010600040101010101" charset="-122"/>
                <a:ea typeface="华文中宋" panose="02010600040101010101" charset="-122"/>
                <a:sym typeface="+mn-ea"/>
              </a:rPr>
              <a:t>核心</a:t>
            </a:r>
            <a:r>
              <a:rPr lang="zh-CN" altLang="en-US" sz="2400" u="sng" dirty="0">
                <a:latin typeface="华文中宋" panose="02010600040101010101" charset="-122"/>
                <a:ea typeface="华文中宋" panose="02010600040101010101" charset="-122"/>
                <a:sym typeface="+mn-ea"/>
              </a:rPr>
              <a:t>，</a:t>
            </a:r>
            <a:r>
              <a:rPr lang="zh-CN" altLang="en-US" sz="2400" dirty="0">
                <a:latin typeface="华文中宋" panose="02010600040101010101" charset="-122"/>
                <a:ea typeface="华文中宋" panose="02010600040101010101" charset="-122"/>
                <a:sym typeface="+mn-ea"/>
              </a:rPr>
              <a:t>也是马克思主义哲学的</a:t>
            </a:r>
            <a:r>
              <a:rPr lang="zh-CN" altLang="en-US" sz="2400" b="1" dirty="0">
                <a:solidFill>
                  <a:srgbClr val="C00000"/>
                </a:solidFill>
                <a:latin typeface="华文中宋" panose="02010600040101010101" charset="-122"/>
                <a:ea typeface="华文中宋" panose="02010600040101010101" charset="-122"/>
                <a:sym typeface="+mn-ea"/>
              </a:rPr>
              <a:t>精髓</a:t>
            </a:r>
            <a:r>
              <a:rPr lang="zh-CN" altLang="en-US" sz="2400" dirty="0">
                <a:latin typeface="华文中宋" panose="02010600040101010101" charset="-122"/>
                <a:ea typeface="华文中宋" panose="02010600040101010101" charset="-122"/>
                <a:sym typeface="+mn-ea"/>
              </a:rPr>
              <a:t>，</a:t>
            </a:r>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319555" y="128881"/>
            <a:ext cx="1665931" cy="645160"/>
          </a:xfrm>
          <a:prstGeom prst="rect">
            <a:avLst/>
          </a:prstGeom>
          <a:noFill/>
        </p:spPr>
        <p:txBody>
          <a:bodyPr wrap="square" rtlCol="0">
            <a:spAutoFit/>
          </a:bodyPr>
          <a:lstStyle/>
          <a:p>
            <a:r>
              <a:rPr lang="zh-CN" altLang="en-US" sz="3600" b="1" dirty="0" smtClean="0">
                <a:solidFill>
                  <a:schemeClr val="bg1"/>
                </a:solidFill>
                <a:latin typeface="楷体" panose="02010609060101010101" pitchFamily="49" charset="-122"/>
                <a:ea typeface="楷体" panose="02010609060101010101" pitchFamily="49" charset="-122"/>
              </a:rPr>
              <a:t>第二章</a:t>
            </a:r>
            <a:endParaRPr lang="zh-CN" altLang="en-US" sz="3600" b="1" dirty="0">
              <a:solidFill>
                <a:schemeClr val="bg1"/>
              </a:solidFill>
              <a:latin typeface="楷体" panose="02010609060101010101" pitchFamily="49" charset="-122"/>
              <a:ea typeface="楷体" panose="02010609060101010101" pitchFamily="49" charset="-122"/>
            </a:endParaRPr>
          </a:p>
        </p:txBody>
      </p:sp>
      <p:sp>
        <p:nvSpPr>
          <p:cNvPr id="2" name="标题 1"/>
          <p:cNvSpPr>
            <a:spLocks noGrp="1"/>
          </p:cNvSpPr>
          <p:nvPr/>
        </p:nvSpPr>
        <p:spPr>
          <a:xfrm>
            <a:off x="1266670" y="544827"/>
            <a:ext cx="10512284" cy="645160"/>
          </a:xfrm>
          <a:prstGeom prst="rect">
            <a:avLst/>
          </a:prstGeom>
        </p:spPr>
        <p:txBody>
          <a:bodyPr vert="horz" lIns="91423" tIns="45711" rIns="91423" bIns="45711"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b="1" dirty="0"/>
              <a:t>第四节  认识世界和改造世界的统一</a:t>
            </a:r>
            <a:endParaRPr lang="zh-CN" altLang="en-US" b="1" dirty="0"/>
          </a:p>
        </p:txBody>
      </p:sp>
      <p:sp>
        <p:nvSpPr>
          <p:cNvPr id="3" name="TextBox 4"/>
          <p:cNvSpPr txBox="1"/>
          <p:nvPr/>
        </p:nvSpPr>
        <p:spPr>
          <a:xfrm>
            <a:off x="1170339" y="1189949"/>
            <a:ext cx="11157721" cy="826135"/>
          </a:xfrm>
          <a:prstGeom prst="rect">
            <a:avLst/>
          </a:prstGeom>
          <a:noFill/>
        </p:spPr>
        <p:txBody>
          <a:bodyPr wrap="square" lIns="87903" tIns="43951" rIns="87903" bIns="43951" rtlCol="0">
            <a:spAutoFit/>
          </a:bodyPr>
          <a:lstStyle/>
          <a:p>
            <a:pPr>
              <a:lnSpc>
                <a:spcPct val="20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2】</a:t>
            </a:r>
            <a:r>
              <a:rPr lang="zh-CN" altLang="en-US" sz="2400" dirty="0" smtClean="0">
                <a:latin typeface="华文中宋" panose="02010600040101010101" charset="-122"/>
                <a:ea typeface="华文中宋" panose="02010600040101010101" charset="-122"/>
              </a:rPr>
              <a:t>一切</a:t>
            </a:r>
            <a:r>
              <a:rPr lang="zh-CN" altLang="en-US" sz="2400" dirty="0">
                <a:latin typeface="华文中宋" panose="02010600040101010101" charset="-122"/>
                <a:ea typeface="华文中宋" panose="02010600040101010101" charset="-122"/>
              </a:rPr>
              <a:t>从实际出发，实事求是 </a:t>
            </a:r>
            <a:endParaRPr lang="en-US" altLang="zh-CN" sz="2400" dirty="0">
              <a:solidFill>
                <a:srgbClr val="00B050"/>
              </a:solidFill>
              <a:latin typeface="华文中宋" panose="02010600040101010101" charset="-122"/>
              <a:ea typeface="华文中宋" panose="02010600040101010101" charset="-122"/>
            </a:endParaRPr>
          </a:p>
        </p:txBody>
      </p:sp>
      <p:sp>
        <p:nvSpPr>
          <p:cNvPr id="4" name="文本框 3"/>
          <p:cNvSpPr txBox="1"/>
          <p:nvPr/>
        </p:nvSpPr>
        <p:spPr>
          <a:xfrm>
            <a:off x="1389380" y="2160905"/>
            <a:ext cx="10175875" cy="645160"/>
          </a:xfrm>
          <a:prstGeom prst="rect">
            <a:avLst/>
          </a:prstGeom>
          <a:noFill/>
        </p:spPr>
        <p:txBody>
          <a:bodyPr wrap="square" rtlCol="0" anchor="t">
            <a:spAutoFit/>
          </a:bodyPr>
          <a:lstStyle/>
          <a:p>
            <a:pPr lvl="0">
              <a:lnSpc>
                <a:spcPct val="150000"/>
              </a:lnSpc>
            </a:pPr>
            <a:r>
              <a:rPr lang="zh-CN" altLang="en-US" sz="2400" b="1" u="sng" dirty="0" smtClean="0">
                <a:solidFill>
                  <a:srgbClr val="C00000"/>
                </a:solidFill>
                <a:latin typeface="华文中宋" panose="02010600040101010101" charset="-122"/>
                <a:ea typeface="华文中宋" panose="02010600040101010101" charset="-122"/>
                <a:sym typeface="+mn-ea"/>
              </a:rPr>
              <a:t>“实事求是”</a:t>
            </a:r>
            <a:r>
              <a:rPr lang="zh-CN" altLang="en-US" sz="2400" u="sng" dirty="0">
                <a:latin typeface="华文中宋" panose="02010600040101010101" charset="-122"/>
                <a:ea typeface="华文中宋" panose="02010600040101010101" charset="-122"/>
                <a:sym typeface="+mn-ea"/>
              </a:rPr>
              <a:t>是党的思想路线的</a:t>
            </a:r>
            <a:r>
              <a:rPr lang="zh-CN" altLang="en-US" sz="2400" b="1" u="sng" dirty="0">
                <a:solidFill>
                  <a:srgbClr val="C00000"/>
                </a:solidFill>
                <a:latin typeface="华文中宋" panose="02010600040101010101" charset="-122"/>
                <a:ea typeface="华文中宋" panose="02010600040101010101" charset="-122"/>
                <a:sym typeface="+mn-ea"/>
              </a:rPr>
              <a:t>核心</a:t>
            </a:r>
            <a:r>
              <a:rPr lang="zh-CN" altLang="en-US" sz="2400" u="sng" dirty="0">
                <a:latin typeface="华文中宋" panose="02010600040101010101" charset="-122"/>
                <a:ea typeface="华文中宋" panose="02010600040101010101" charset="-122"/>
                <a:sym typeface="+mn-ea"/>
              </a:rPr>
              <a:t>，</a:t>
            </a:r>
            <a:r>
              <a:rPr lang="zh-CN" altLang="en-US" sz="2400" dirty="0">
                <a:latin typeface="华文中宋" panose="02010600040101010101" charset="-122"/>
                <a:ea typeface="华文中宋" panose="02010600040101010101" charset="-122"/>
                <a:sym typeface="+mn-ea"/>
              </a:rPr>
              <a:t>也是马克思主义哲学的</a:t>
            </a:r>
            <a:r>
              <a:rPr lang="zh-CN" altLang="en-US" sz="2400" b="1" dirty="0">
                <a:solidFill>
                  <a:srgbClr val="C00000"/>
                </a:solidFill>
                <a:latin typeface="华文中宋" panose="02010600040101010101" charset="-122"/>
                <a:ea typeface="华文中宋" panose="02010600040101010101" charset="-122"/>
                <a:sym typeface="+mn-ea"/>
              </a:rPr>
              <a:t>精髓</a:t>
            </a:r>
            <a:r>
              <a:rPr lang="zh-CN" altLang="en-US" sz="2400" dirty="0">
                <a:latin typeface="华文中宋" panose="02010600040101010101" charset="-122"/>
                <a:ea typeface="华文中宋" panose="02010600040101010101" charset="-122"/>
                <a:sym typeface="+mn-ea"/>
              </a:rPr>
              <a:t>，</a:t>
            </a:r>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smtClean="0">
                <a:solidFill>
                  <a:sysClr val="windowText" lastClr="000000"/>
                </a:solidFill>
                <a:latin typeface="华文中宋" panose="02010600040101010101" charset="-122"/>
                <a:ea typeface="华文中宋" panose="02010600040101010101" charset="-122"/>
                <a:cs typeface="+mn-ea"/>
                <a:sym typeface="+mn-ea"/>
              </a:rPr>
              <a:t>1</a:t>
            </a:r>
            <a:r>
              <a:rPr sz="2400" dirty="0">
                <a:solidFill>
                  <a:sysClr val="windowText" lastClr="000000"/>
                </a:solidFill>
                <a:latin typeface="华文中宋" panose="02010600040101010101" charset="-122"/>
                <a:ea typeface="华文中宋" panose="02010600040101010101" charset="-122"/>
                <a:cs typeface="+mn-ea"/>
                <a:sym typeface="+mn-ea"/>
              </a:rPr>
              <a:t>.</a:t>
            </a:r>
            <a:r>
              <a:rPr lang="zh-CN" sz="2400" dirty="0">
                <a:solidFill>
                  <a:sysClr val="windowText" lastClr="000000"/>
                </a:solidFill>
                <a:latin typeface="华文中宋" panose="02010600040101010101" charset="-122"/>
                <a:ea typeface="华文中宋" panose="02010600040101010101" charset="-122"/>
                <a:cs typeface="+mn-ea"/>
                <a:sym typeface="+mn-ea"/>
              </a:rPr>
              <a:t>党的思想路线的核心是</a:t>
            </a:r>
            <a:r>
              <a:rPr sz="2400" dirty="0">
                <a:solidFill>
                  <a:sysClr val="windowText" lastClr="000000"/>
                </a:solidFill>
                <a:latin typeface="华文中宋" panose="02010600040101010101" charset="-122"/>
                <a:ea typeface="华文中宋" panose="02010600040101010101" charset="-122"/>
                <a:cs typeface="+mn-ea"/>
                <a:sym typeface="+mn-ea"/>
              </a:rPr>
              <a:t>（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A. </a:t>
            </a:r>
            <a:r>
              <a:rPr lang="zh-CN" sz="2400" dirty="0">
                <a:solidFill>
                  <a:sysClr val="windowText" lastClr="000000"/>
                </a:solidFill>
                <a:latin typeface="华文中宋" panose="02010600040101010101" charset="-122"/>
                <a:ea typeface="华文中宋" panose="02010600040101010101" charset="-122"/>
                <a:cs typeface="+mn-ea"/>
                <a:sym typeface="+mn-ea"/>
              </a:rPr>
              <a:t>一切从实际出发</a:t>
            </a:r>
            <a:endParaRPr 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B. </a:t>
            </a:r>
            <a:r>
              <a:rPr lang="zh-CN" sz="2400" dirty="0">
                <a:solidFill>
                  <a:sysClr val="windowText" lastClr="000000"/>
                </a:solidFill>
                <a:latin typeface="华文中宋" panose="02010600040101010101" charset="-122"/>
                <a:ea typeface="华文中宋" panose="02010600040101010101" charset="-122"/>
                <a:cs typeface="+mn-ea"/>
                <a:sym typeface="+mn-ea"/>
              </a:rPr>
              <a:t>理论联系实际</a:t>
            </a:r>
            <a:endParaRPr 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C. </a:t>
            </a:r>
            <a:r>
              <a:rPr lang="zh-CN" sz="2400" dirty="0">
                <a:solidFill>
                  <a:sysClr val="windowText" lastClr="000000"/>
                </a:solidFill>
                <a:latin typeface="华文中宋" panose="02010600040101010101" charset="-122"/>
                <a:ea typeface="华文中宋" panose="02010600040101010101" charset="-122"/>
                <a:cs typeface="+mn-ea"/>
                <a:sym typeface="+mn-ea"/>
              </a:rPr>
              <a:t>实事求是</a:t>
            </a:r>
            <a:endParaRPr 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a:t>
            </a:r>
            <a:r>
              <a:rPr lang="zh-CN" sz="2400" dirty="0">
                <a:solidFill>
                  <a:sysClr val="windowText" lastClr="000000"/>
                </a:solidFill>
                <a:latin typeface="华文中宋" panose="02010600040101010101" charset="-122"/>
                <a:ea typeface="华文中宋" panose="02010600040101010101" charset="-122"/>
                <a:cs typeface="+mn-ea"/>
                <a:sym typeface="+mn-ea"/>
              </a:rPr>
              <a:t>实践是检验真理的唯一标准</a:t>
            </a:r>
            <a:endParaRPr lang="zh-CN"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smtClean="0">
                <a:solidFill>
                  <a:sysClr val="windowText" lastClr="000000"/>
                </a:solidFill>
                <a:latin typeface="华文中宋" panose="02010600040101010101" charset="-122"/>
                <a:ea typeface="华文中宋" panose="02010600040101010101" charset="-122"/>
                <a:cs typeface="+mn-ea"/>
                <a:sym typeface="+mn-ea"/>
              </a:rPr>
              <a:t>1</a:t>
            </a:r>
            <a:r>
              <a:rPr sz="2400" dirty="0">
                <a:solidFill>
                  <a:sysClr val="windowText" lastClr="000000"/>
                </a:solidFill>
                <a:latin typeface="华文中宋" panose="02010600040101010101" charset="-122"/>
                <a:ea typeface="华文中宋" panose="02010600040101010101" charset="-122"/>
                <a:cs typeface="+mn-ea"/>
                <a:sym typeface="+mn-ea"/>
              </a:rPr>
              <a:t>.</a:t>
            </a:r>
            <a:r>
              <a:rPr lang="zh-CN" sz="2400" dirty="0">
                <a:solidFill>
                  <a:sysClr val="windowText" lastClr="000000"/>
                </a:solidFill>
                <a:latin typeface="华文中宋" panose="02010600040101010101" charset="-122"/>
                <a:ea typeface="华文中宋" panose="02010600040101010101" charset="-122"/>
                <a:cs typeface="+mn-ea"/>
                <a:sym typeface="+mn-ea"/>
              </a:rPr>
              <a:t>党的思想路线的核心是</a:t>
            </a:r>
            <a:r>
              <a:rPr sz="2400" dirty="0">
                <a:solidFill>
                  <a:sysClr val="windowText" lastClr="000000"/>
                </a:solidFill>
                <a:latin typeface="华文中宋" panose="02010600040101010101" charset="-122"/>
                <a:ea typeface="华文中宋" panose="02010600040101010101" charset="-122"/>
                <a:cs typeface="+mn-ea"/>
                <a:sym typeface="+mn-ea"/>
              </a:rPr>
              <a:t>（   </a:t>
            </a:r>
            <a:r>
              <a:rPr lang="en-US" sz="2400" b="1" dirty="0">
                <a:solidFill>
                  <a:srgbClr val="FF0000"/>
                </a:solidFill>
                <a:latin typeface="华文中宋" panose="02010600040101010101" charset="-122"/>
                <a:ea typeface="华文中宋" panose="02010600040101010101" charset="-122"/>
                <a:cs typeface="+mn-ea"/>
                <a:sym typeface="+mn-ea"/>
              </a:rPr>
              <a:t>C</a:t>
            </a:r>
            <a:r>
              <a:rPr sz="2400" b="1" dirty="0">
                <a:solidFill>
                  <a:srgbClr val="FF0000"/>
                </a:solidFill>
                <a:latin typeface="华文中宋" panose="02010600040101010101" charset="-122"/>
                <a:ea typeface="华文中宋" panose="02010600040101010101" charset="-122"/>
                <a:cs typeface="+mn-ea"/>
                <a:sym typeface="+mn-ea"/>
              </a:rPr>
              <a:t> </a:t>
            </a:r>
            <a:r>
              <a:rPr sz="2400" dirty="0">
                <a:solidFill>
                  <a:sysClr val="windowText" lastClr="000000"/>
                </a:solidFill>
                <a:latin typeface="华文中宋" panose="02010600040101010101" charset="-122"/>
                <a:ea typeface="华文中宋" panose="02010600040101010101" charset="-122"/>
                <a:cs typeface="+mn-ea"/>
                <a:sym typeface="+mn-ea"/>
              </a:rPr>
              <a:t>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A. </a:t>
            </a:r>
            <a:r>
              <a:rPr lang="zh-CN" sz="2400" dirty="0">
                <a:solidFill>
                  <a:sysClr val="windowText" lastClr="000000"/>
                </a:solidFill>
                <a:latin typeface="华文中宋" panose="02010600040101010101" charset="-122"/>
                <a:ea typeface="华文中宋" panose="02010600040101010101" charset="-122"/>
                <a:cs typeface="+mn-ea"/>
                <a:sym typeface="+mn-ea"/>
              </a:rPr>
              <a:t>一切从实际出发</a:t>
            </a:r>
            <a:endParaRPr 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B. </a:t>
            </a:r>
            <a:r>
              <a:rPr lang="zh-CN" sz="2400" dirty="0">
                <a:solidFill>
                  <a:sysClr val="windowText" lastClr="000000"/>
                </a:solidFill>
                <a:latin typeface="华文中宋" panose="02010600040101010101" charset="-122"/>
                <a:ea typeface="华文中宋" panose="02010600040101010101" charset="-122"/>
                <a:cs typeface="+mn-ea"/>
                <a:sym typeface="+mn-ea"/>
              </a:rPr>
              <a:t>理论联系实际（学习马克思主义的方法）</a:t>
            </a:r>
            <a:endParaRPr 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b="1" dirty="0">
                <a:solidFill>
                  <a:srgbClr val="FF0000"/>
                </a:solidFill>
                <a:latin typeface="华文中宋" panose="02010600040101010101" charset="-122"/>
                <a:ea typeface="华文中宋" panose="02010600040101010101" charset="-122"/>
                <a:cs typeface="+mn-ea"/>
                <a:sym typeface="+mn-ea"/>
              </a:rPr>
              <a:t>C. </a:t>
            </a:r>
            <a:r>
              <a:rPr lang="zh-CN" sz="2400" b="1" dirty="0">
                <a:solidFill>
                  <a:srgbClr val="FF0000"/>
                </a:solidFill>
                <a:latin typeface="华文中宋" panose="02010600040101010101" charset="-122"/>
                <a:ea typeface="华文中宋" panose="02010600040101010101" charset="-122"/>
                <a:cs typeface="+mn-ea"/>
                <a:sym typeface="+mn-ea"/>
              </a:rPr>
              <a:t>实事求是</a:t>
            </a:r>
            <a:endParaRPr lang="zh-CN" sz="2400" b="1" dirty="0">
              <a:solidFill>
                <a:srgbClr val="FF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a:t>
            </a:r>
            <a:r>
              <a:rPr lang="zh-CN" sz="2400" dirty="0">
                <a:solidFill>
                  <a:sysClr val="windowText" lastClr="000000"/>
                </a:solidFill>
                <a:latin typeface="华文中宋" panose="02010600040101010101" charset="-122"/>
                <a:ea typeface="华文中宋" panose="02010600040101010101" charset="-122"/>
                <a:cs typeface="+mn-ea"/>
                <a:sym typeface="+mn-ea"/>
              </a:rPr>
              <a:t>实践是检验真理的唯一标准</a:t>
            </a:r>
            <a:endParaRPr lang="zh-CN"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lang="en-US" altLang="zh-CN" sz="2400" dirty="0"/>
              <a:t>#.</a:t>
            </a:r>
            <a:r>
              <a:rPr lang="zh-CN" altLang="en-US" sz="2400" dirty="0"/>
              <a:t>解放思想的目的是 （ ）</a:t>
            </a:r>
            <a:endParaRPr lang="zh-CN" altLang="en-US" sz="2400" dirty="0"/>
          </a:p>
          <a:p>
            <a:br>
              <a:rPr lang="zh-CN" altLang="en-US" sz="2400" dirty="0" smtClean="0"/>
            </a:br>
            <a:r>
              <a:rPr lang="en-US" altLang="zh-CN" sz="2400" dirty="0"/>
              <a:t>A</a:t>
            </a:r>
            <a:r>
              <a:rPr lang="zh-CN" altLang="en-US" sz="2400" dirty="0"/>
              <a:t>、 一切从实际出发</a:t>
            </a:r>
            <a:endParaRPr lang="zh-CN" altLang="en-US" sz="2400" dirty="0"/>
          </a:p>
          <a:p>
            <a:r>
              <a:rPr lang="en-US" altLang="zh-CN" sz="2400" dirty="0"/>
              <a:t>B</a:t>
            </a:r>
            <a:r>
              <a:rPr lang="zh-CN" altLang="en-US" sz="2400" dirty="0"/>
              <a:t>、 开动脑筋</a:t>
            </a:r>
            <a:endParaRPr lang="zh-CN" altLang="en-US" sz="2400" dirty="0"/>
          </a:p>
          <a:p>
            <a:r>
              <a:rPr lang="en-US" altLang="zh-CN" sz="2400" dirty="0"/>
              <a:t>C</a:t>
            </a:r>
            <a:r>
              <a:rPr lang="zh-CN" altLang="en-US" sz="2400" dirty="0"/>
              <a:t>、 实事求是</a:t>
            </a:r>
            <a:endParaRPr lang="zh-CN" altLang="en-US" sz="2400" dirty="0"/>
          </a:p>
          <a:p>
            <a:r>
              <a:rPr lang="en-US" altLang="zh-CN" sz="2400" dirty="0"/>
              <a:t>D</a:t>
            </a:r>
            <a:r>
              <a:rPr lang="zh-CN" altLang="en-US" sz="2400" dirty="0"/>
              <a:t>、 团结一致向前看</a:t>
            </a:r>
            <a:endParaRPr lang="zh-CN" altLang="en-US" sz="2400" dirty="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r>
              <a:rPr lang="en-US" altLang="zh-CN" sz="2400" dirty="0"/>
              <a:t>#.</a:t>
            </a:r>
            <a:r>
              <a:rPr lang="zh-CN" altLang="en-US" sz="2400" dirty="0"/>
              <a:t>解放思想的目的是 （</a:t>
            </a:r>
            <a:r>
              <a:rPr lang="zh-CN" altLang="en-US" sz="2400" b="1" dirty="0">
                <a:solidFill>
                  <a:srgbClr val="C00000"/>
                </a:solidFill>
              </a:rPr>
              <a:t> </a:t>
            </a:r>
            <a:r>
              <a:rPr lang="en-US" altLang="zh-CN" sz="2400" b="1" dirty="0">
                <a:solidFill>
                  <a:srgbClr val="C00000"/>
                </a:solidFill>
              </a:rPr>
              <a:t>C</a:t>
            </a:r>
            <a:r>
              <a:rPr lang="zh-CN" altLang="en-US" sz="2400" dirty="0" smtClean="0"/>
              <a:t>）</a:t>
            </a:r>
            <a:endParaRPr lang="zh-CN" altLang="en-US" sz="2400" dirty="0"/>
          </a:p>
          <a:p>
            <a:br>
              <a:rPr lang="zh-CN" altLang="en-US" sz="2400" dirty="0" smtClean="0"/>
            </a:br>
            <a:r>
              <a:rPr lang="en-US" altLang="zh-CN" sz="2400" dirty="0"/>
              <a:t>A</a:t>
            </a:r>
            <a:r>
              <a:rPr lang="zh-CN" altLang="en-US" sz="2400" dirty="0"/>
              <a:t>、 一切从实际出发</a:t>
            </a:r>
            <a:endParaRPr lang="zh-CN" altLang="en-US" sz="2400" dirty="0"/>
          </a:p>
          <a:p>
            <a:r>
              <a:rPr lang="en-US" altLang="zh-CN" sz="2400" dirty="0"/>
              <a:t>B</a:t>
            </a:r>
            <a:r>
              <a:rPr lang="zh-CN" altLang="en-US" sz="2400" dirty="0"/>
              <a:t>、 开动脑筋</a:t>
            </a:r>
            <a:endParaRPr lang="zh-CN" altLang="en-US" sz="2400" dirty="0"/>
          </a:p>
          <a:p>
            <a:r>
              <a:rPr lang="en-US" altLang="zh-CN" sz="2400" b="1" dirty="0">
                <a:solidFill>
                  <a:srgbClr val="C00000"/>
                </a:solidFill>
              </a:rPr>
              <a:t>C</a:t>
            </a:r>
            <a:r>
              <a:rPr lang="zh-CN" altLang="en-US" sz="2400" b="1" dirty="0">
                <a:solidFill>
                  <a:srgbClr val="C00000"/>
                </a:solidFill>
              </a:rPr>
              <a:t>、 实事求是</a:t>
            </a:r>
            <a:endParaRPr lang="zh-CN" altLang="en-US" sz="2400" b="1" dirty="0">
              <a:solidFill>
                <a:srgbClr val="C00000"/>
              </a:solidFill>
            </a:endParaRPr>
          </a:p>
          <a:p>
            <a:r>
              <a:rPr lang="en-US" altLang="zh-CN" sz="2400" dirty="0"/>
              <a:t>D</a:t>
            </a:r>
            <a:r>
              <a:rPr lang="zh-CN" altLang="en-US" sz="2400" dirty="0"/>
              <a:t>、 团结一致向前看</a:t>
            </a:r>
            <a:endParaRPr lang="zh-CN" altLang="en-US" sz="2400" dirty="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98425" y="396240"/>
            <a:ext cx="11994515" cy="606552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95" y="437515"/>
            <a:ext cx="11870055" cy="5968365"/>
            <a:chOff x="-1" y="189434"/>
            <a:chExt cx="12267395" cy="6670154"/>
          </a:xfrm>
        </p:grpSpPr>
        <p:pic>
          <p:nvPicPr>
            <p:cNvPr id="1026" name="Picture 2"/>
            <p:cNvPicPr>
              <a:picLocks noChangeAspect="1" noChangeArrowheads="1"/>
            </p:cNvPicPr>
            <p:nvPr/>
          </p:nvPicPr>
          <p:blipFill>
            <a:blip r:embed="rId1">
              <a:biLevel thresh="75000"/>
              <a:extLst>
                <a:ext uri="{28A0092B-C50C-407E-A947-70E740481C1C}">
                  <a14:useLocalDpi xmlns:a14="http://schemas.microsoft.com/office/drawing/2010/main" val="0"/>
                </a:ext>
              </a:extLst>
            </a:blip>
            <a:srcRect/>
            <a:stretch>
              <a:fillRect/>
            </a:stretch>
          </p:blipFill>
          <p:spPr bwMode="auto">
            <a:xfrm>
              <a:off x="-1" y="6166098"/>
              <a:ext cx="12190413" cy="69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1266" y="189434"/>
              <a:ext cx="12246128" cy="6214243"/>
            </a:xfrm>
            <a:prstGeom prst="rect">
              <a:avLst/>
            </a:prstGeom>
          </p:spPr>
        </p:pic>
        <p:sp>
          <p:nvSpPr>
            <p:cNvPr id="7" name="五角星 6"/>
            <p:cNvSpPr/>
            <p:nvPr/>
          </p:nvSpPr>
          <p:spPr>
            <a:xfrm>
              <a:off x="4072503" y="788637"/>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五角星 7"/>
            <p:cNvSpPr/>
            <p:nvPr/>
          </p:nvSpPr>
          <p:spPr>
            <a:xfrm>
              <a:off x="6383238" y="47746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五角星 8"/>
            <p:cNvSpPr/>
            <p:nvPr/>
          </p:nvSpPr>
          <p:spPr>
            <a:xfrm>
              <a:off x="4201753" y="3861842"/>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五角星 9"/>
            <p:cNvSpPr/>
            <p:nvPr/>
          </p:nvSpPr>
          <p:spPr>
            <a:xfrm>
              <a:off x="4150990" y="2277666"/>
              <a:ext cx="504056" cy="480392"/>
            </a:xfrm>
            <a:prstGeom prst="star5">
              <a:avLst>
                <a:gd name="adj" fmla="val 26807"/>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五角星 11"/>
            <p:cNvSpPr/>
            <p:nvPr/>
          </p:nvSpPr>
          <p:spPr>
            <a:xfrm>
              <a:off x="6383238" y="83750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五角星 12"/>
            <p:cNvSpPr/>
            <p:nvPr/>
          </p:nvSpPr>
          <p:spPr>
            <a:xfrm>
              <a:off x="6877938" y="167757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五角星 13"/>
            <p:cNvSpPr/>
            <p:nvPr/>
          </p:nvSpPr>
          <p:spPr>
            <a:xfrm>
              <a:off x="6815286" y="256569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五角星 14"/>
            <p:cNvSpPr/>
            <p:nvPr/>
          </p:nvSpPr>
          <p:spPr>
            <a:xfrm>
              <a:off x="6383238" y="318335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五角星 15"/>
            <p:cNvSpPr/>
            <p:nvPr/>
          </p:nvSpPr>
          <p:spPr>
            <a:xfrm>
              <a:off x="6383238" y="3645818"/>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五角星 16"/>
            <p:cNvSpPr/>
            <p:nvPr/>
          </p:nvSpPr>
          <p:spPr>
            <a:xfrm>
              <a:off x="8039422" y="5518026"/>
              <a:ext cx="360040" cy="360040"/>
            </a:xfrm>
            <a:prstGeom prst="star5">
              <a:avLst>
                <a:gd name="adj" fmla="val 26807"/>
                <a:gd name="hf" fmla="val 105146"/>
                <a:gd name="vf" fmla="val 110557"/>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8135" y="952500"/>
            <a:ext cx="12729845" cy="4952365"/>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481583"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4" name="object 4"/>
          <p:cNvSpPr/>
          <p:nvPr/>
        </p:nvSpPr>
        <p:spPr>
          <a:xfrm>
            <a:off x="661416" y="484631"/>
            <a:ext cx="73660" cy="483234"/>
          </a:xfrm>
          <a:custGeom>
            <a:avLst/>
            <a:gdLst/>
            <a:ahLst/>
            <a:cxnLst/>
            <a:rect l="l" t="t" r="r" b="b"/>
            <a:pathLst>
              <a:path w="73659" h="483234">
                <a:moveTo>
                  <a:pt x="0" y="0"/>
                </a:moveTo>
                <a:lnTo>
                  <a:pt x="73151" y="0"/>
                </a:lnTo>
                <a:lnTo>
                  <a:pt x="73151" y="483108"/>
                </a:lnTo>
                <a:lnTo>
                  <a:pt x="0" y="483108"/>
                </a:lnTo>
                <a:lnTo>
                  <a:pt x="0" y="0"/>
                </a:lnTo>
                <a:close/>
              </a:path>
            </a:pathLst>
          </a:custGeom>
          <a:solidFill>
            <a:srgbClr val="C00000"/>
          </a:solidFill>
        </p:spPr>
        <p:txBody>
          <a:bodyPr wrap="square" lIns="0" tIns="0" rIns="0" bIns="0" rtlCol="0"/>
          <a:lstStyle/>
          <a:p>
            <a:endParaRPr sz="1800"/>
          </a:p>
        </p:txBody>
      </p:sp>
      <p:sp>
        <p:nvSpPr>
          <p:cNvPr id="5" name="object 5"/>
          <p:cNvSpPr/>
          <p:nvPr/>
        </p:nvSpPr>
        <p:spPr>
          <a:xfrm>
            <a:off x="838200" y="484631"/>
            <a:ext cx="73660" cy="483234"/>
          </a:xfrm>
          <a:custGeom>
            <a:avLst/>
            <a:gdLst/>
            <a:ahLst/>
            <a:cxnLst/>
            <a:rect l="l" t="t" r="r" b="b"/>
            <a:pathLst>
              <a:path w="73659" h="483234">
                <a:moveTo>
                  <a:pt x="0" y="0"/>
                </a:moveTo>
                <a:lnTo>
                  <a:pt x="73152" y="0"/>
                </a:lnTo>
                <a:lnTo>
                  <a:pt x="73152" y="483108"/>
                </a:lnTo>
                <a:lnTo>
                  <a:pt x="0" y="483108"/>
                </a:lnTo>
                <a:lnTo>
                  <a:pt x="0" y="0"/>
                </a:lnTo>
                <a:close/>
              </a:path>
            </a:pathLst>
          </a:custGeom>
          <a:solidFill>
            <a:srgbClr val="C00000"/>
          </a:solidFill>
        </p:spPr>
        <p:txBody>
          <a:bodyPr wrap="square" lIns="0" tIns="0" rIns="0" bIns="0" rtlCol="0"/>
          <a:lstStyle/>
          <a:p>
            <a:endParaRPr sz="1800"/>
          </a:p>
        </p:txBody>
      </p:sp>
      <p:sp>
        <p:nvSpPr>
          <p:cNvPr id="6" name="object 6"/>
          <p:cNvSpPr txBox="1">
            <a:spLocks noGrp="1"/>
          </p:cNvSpPr>
          <p:nvPr>
            <p:ph type="title"/>
          </p:nvPr>
        </p:nvSpPr>
        <p:spPr>
          <a:xfrm>
            <a:off x="1221739" y="455725"/>
            <a:ext cx="6108065" cy="492125"/>
          </a:xfrm>
          <a:prstGeom prst="rect">
            <a:avLst/>
          </a:prstGeom>
        </p:spPr>
        <p:txBody>
          <a:bodyPr vert="horz" wrap="square" lIns="0" tIns="0" rIns="0" bIns="0" rtlCol="0">
            <a:spAutoFit/>
          </a:bodyPr>
          <a:lstStyle/>
          <a:p>
            <a:pPr marL="12700">
              <a:lnSpc>
                <a:spcPct val="100000"/>
              </a:lnSpc>
            </a:pP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第三</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章</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 </a:t>
            </a:r>
            <a:r>
              <a:rPr sz="3200" b="1"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人类社会及其发展规</a:t>
            </a:r>
            <a:r>
              <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律</a:t>
            </a:r>
            <a:endParaRPr sz="3200" b="1" spc="-15" dirty="0">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p:txBody>
      </p:sp>
      <p:sp>
        <p:nvSpPr>
          <p:cNvPr id="7" name="object 7"/>
          <p:cNvSpPr/>
          <p:nvPr/>
        </p:nvSpPr>
        <p:spPr>
          <a:xfrm>
            <a:off x="1827276" y="1862327"/>
            <a:ext cx="719455" cy="759460"/>
          </a:xfrm>
          <a:custGeom>
            <a:avLst/>
            <a:gdLst/>
            <a:ahLst/>
            <a:cxnLst/>
            <a:rect l="l" t="t" r="r" b="b"/>
            <a:pathLst>
              <a:path w="719455" h="759460">
                <a:moveTo>
                  <a:pt x="509016" y="758952"/>
                </a:moveTo>
                <a:lnTo>
                  <a:pt x="210312" y="758952"/>
                </a:lnTo>
                <a:lnTo>
                  <a:pt x="0" y="548640"/>
                </a:lnTo>
                <a:lnTo>
                  <a:pt x="0" y="210312"/>
                </a:lnTo>
                <a:lnTo>
                  <a:pt x="210312" y="0"/>
                </a:lnTo>
                <a:lnTo>
                  <a:pt x="509016" y="0"/>
                </a:lnTo>
                <a:lnTo>
                  <a:pt x="719328" y="210312"/>
                </a:lnTo>
                <a:lnTo>
                  <a:pt x="719328" y="548640"/>
                </a:lnTo>
                <a:lnTo>
                  <a:pt x="509016" y="758952"/>
                </a:lnTo>
                <a:close/>
              </a:path>
            </a:pathLst>
          </a:custGeom>
          <a:solidFill>
            <a:srgbClr val="C00000"/>
          </a:solidFill>
        </p:spPr>
        <p:txBody>
          <a:bodyPr wrap="square" lIns="0" tIns="0" rIns="0" bIns="0" rtlCol="0"/>
          <a:lstStyle/>
          <a:p>
            <a:endParaRPr sz="1800"/>
          </a:p>
        </p:txBody>
      </p:sp>
      <p:sp>
        <p:nvSpPr>
          <p:cNvPr id="8" name="object 8"/>
          <p:cNvSpPr/>
          <p:nvPr/>
        </p:nvSpPr>
        <p:spPr>
          <a:xfrm>
            <a:off x="2057400" y="1965960"/>
            <a:ext cx="274319" cy="548639"/>
          </a:xfrm>
          <a:prstGeom prst="rect">
            <a:avLst/>
          </a:prstGeom>
          <a:blipFill>
            <a:blip r:embed="rId2" cstate="print"/>
            <a:stretch>
              <a:fillRect/>
            </a:stretch>
          </a:blipFill>
        </p:spPr>
        <p:txBody>
          <a:bodyPr wrap="square" lIns="0" tIns="0" rIns="0" bIns="0" rtlCol="0"/>
          <a:lstStyle/>
          <a:p>
            <a:endParaRPr sz="1800"/>
          </a:p>
        </p:txBody>
      </p:sp>
      <p:sp>
        <p:nvSpPr>
          <p:cNvPr id="9" name="object 9"/>
          <p:cNvSpPr/>
          <p:nvPr/>
        </p:nvSpPr>
        <p:spPr>
          <a:xfrm>
            <a:off x="3015995" y="1862327"/>
            <a:ext cx="5966460" cy="748665"/>
          </a:xfrm>
          <a:custGeom>
            <a:avLst/>
            <a:gdLst/>
            <a:ahLst/>
            <a:cxnLst/>
            <a:rect l="l" t="t" r="r" b="b"/>
            <a:pathLst>
              <a:path w="5966459" h="748664">
                <a:moveTo>
                  <a:pt x="5591556" y="748284"/>
                </a:moveTo>
                <a:lnTo>
                  <a:pt x="0" y="748284"/>
                </a:lnTo>
                <a:lnTo>
                  <a:pt x="0" y="0"/>
                </a:lnTo>
                <a:lnTo>
                  <a:pt x="5591556" y="0"/>
                </a:lnTo>
                <a:lnTo>
                  <a:pt x="5966459" y="374904"/>
                </a:lnTo>
                <a:lnTo>
                  <a:pt x="5591556" y="748284"/>
                </a:lnTo>
                <a:close/>
              </a:path>
            </a:pathLst>
          </a:custGeom>
          <a:solidFill>
            <a:srgbClr val="C00000"/>
          </a:solidFill>
        </p:spPr>
        <p:txBody>
          <a:bodyPr wrap="square" lIns="0" tIns="0" rIns="0" bIns="0" rtlCol="0"/>
          <a:lstStyle/>
          <a:p>
            <a:endParaRPr sz="1800"/>
          </a:p>
        </p:txBody>
      </p:sp>
      <p:sp>
        <p:nvSpPr>
          <p:cNvPr id="10" name="object 10"/>
          <p:cNvSpPr/>
          <p:nvPr/>
        </p:nvSpPr>
        <p:spPr>
          <a:xfrm>
            <a:off x="1827276" y="2822448"/>
            <a:ext cx="719455" cy="759460"/>
          </a:xfrm>
          <a:custGeom>
            <a:avLst/>
            <a:gdLst/>
            <a:ahLst/>
            <a:cxnLst/>
            <a:rect l="l" t="t" r="r" b="b"/>
            <a:pathLst>
              <a:path w="719455" h="759460">
                <a:moveTo>
                  <a:pt x="509016" y="758951"/>
                </a:moveTo>
                <a:lnTo>
                  <a:pt x="210312" y="758951"/>
                </a:lnTo>
                <a:lnTo>
                  <a:pt x="0" y="547115"/>
                </a:lnTo>
                <a:lnTo>
                  <a:pt x="0" y="210312"/>
                </a:lnTo>
                <a:lnTo>
                  <a:pt x="210312" y="0"/>
                </a:lnTo>
                <a:lnTo>
                  <a:pt x="509016" y="0"/>
                </a:lnTo>
                <a:lnTo>
                  <a:pt x="719328" y="210312"/>
                </a:lnTo>
                <a:lnTo>
                  <a:pt x="719328" y="547115"/>
                </a:lnTo>
                <a:lnTo>
                  <a:pt x="509016" y="758951"/>
                </a:lnTo>
                <a:close/>
              </a:path>
            </a:pathLst>
          </a:custGeom>
          <a:solidFill>
            <a:srgbClr val="C00000"/>
          </a:solidFill>
        </p:spPr>
        <p:txBody>
          <a:bodyPr wrap="square" lIns="0" tIns="0" rIns="0" bIns="0" rtlCol="0"/>
          <a:lstStyle/>
          <a:p>
            <a:endParaRPr sz="1800"/>
          </a:p>
        </p:txBody>
      </p:sp>
      <p:sp>
        <p:nvSpPr>
          <p:cNvPr id="11" name="object 11"/>
          <p:cNvSpPr/>
          <p:nvPr/>
        </p:nvSpPr>
        <p:spPr>
          <a:xfrm>
            <a:off x="2057400" y="2926079"/>
            <a:ext cx="274319" cy="548639"/>
          </a:xfrm>
          <a:prstGeom prst="rect">
            <a:avLst/>
          </a:prstGeom>
          <a:blipFill>
            <a:blip r:embed="rId3" cstate="print"/>
            <a:stretch>
              <a:fillRect/>
            </a:stretch>
          </a:blipFill>
        </p:spPr>
        <p:txBody>
          <a:bodyPr wrap="square" lIns="0" tIns="0" rIns="0" bIns="0" rtlCol="0"/>
          <a:lstStyle/>
          <a:p>
            <a:endParaRPr sz="1800"/>
          </a:p>
        </p:txBody>
      </p:sp>
      <p:sp>
        <p:nvSpPr>
          <p:cNvPr id="12" name="object 12"/>
          <p:cNvSpPr/>
          <p:nvPr/>
        </p:nvSpPr>
        <p:spPr>
          <a:xfrm>
            <a:off x="3015995" y="2822448"/>
            <a:ext cx="5966460" cy="748665"/>
          </a:xfrm>
          <a:custGeom>
            <a:avLst/>
            <a:gdLst/>
            <a:ahLst/>
            <a:cxnLst/>
            <a:rect l="l" t="t" r="r" b="b"/>
            <a:pathLst>
              <a:path w="5966459" h="748664">
                <a:moveTo>
                  <a:pt x="5591556" y="748284"/>
                </a:moveTo>
                <a:lnTo>
                  <a:pt x="0" y="748284"/>
                </a:lnTo>
                <a:lnTo>
                  <a:pt x="0" y="0"/>
                </a:lnTo>
                <a:lnTo>
                  <a:pt x="5591556" y="0"/>
                </a:lnTo>
                <a:lnTo>
                  <a:pt x="5966459" y="373379"/>
                </a:lnTo>
                <a:lnTo>
                  <a:pt x="5591556" y="748284"/>
                </a:lnTo>
                <a:close/>
              </a:path>
            </a:pathLst>
          </a:custGeom>
          <a:solidFill>
            <a:srgbClr val="E7E6E6"/>
          </a:solidFill>
        </p:spPr>
        <p:txBody>
          <a:bodyPr wrap="square" lIns="0" tIns="0" rIns="0" bIns="0" rtlCol="0"/>
          <a:lstStyle/>
          <a:p>
            <a:endParaRPr sz="1800"/>
          </a:p>
        </p:txBody>
      </p:sp>
      <p:sp>
        <p:nvSpPr>
          <p:cNvPr id="13" name="object 13"/>
          <p:cNvSpPr/>
          <p:nvPr/>
        </p:nvSpPr>
        <p:spPr>
          <a:xfrm>
            <a:off x="1827276" y="3785615"/>
            <a:ext cx="719455" cy="759460"/>
          </a:xfrm>
          <a:custGeom>
            <a:avLst/>
            <a:gdLst/>
            <a:ahLst/>
            <a:cxnLst/>
            <a:rect l="l" t="t" r="r" b="b"/>
            <a:pathLst>
              <a:path w="719455" h="759460">
                <a:moveTo>
                  <a:pt x="509016" y="758951"/>
                </a:moveTo>
                <a:lnTo>
                  <a:pt x="210312" y="758951"/>
                </a:lnTo>
                <a:lnTo>
                  <a:pt x="0" y="547116"/>
                </a:lnTo>
                <a:lnTo>
                  <a:pt x="0" y="210312"/>
                </a:lnTo>
                <a:lnTo>
                  <a:pt x="210312" y="0"/>
                </a:lnTo>
                <a:lnTo>
                  <a:pt x="509016" y="0"/>
                </a:lnTo>
                <a:lnTo>
                  <a:pt x="719328" y="210312"/>
                </a:lnTo>
                <a:lnTo>
                  <a:pt x="719328" y="547116"/>
                </a:lnTo>
                <a:lnTo>
                  <a:pt x="509016" y="758951"/>
                </a:lnTo>
                <a:close/>
              </a:path>
            </a:pathLst>
          </a:custGeom>
          <a:solidFill>
            <a:srgbClr val="C00000"/>
          </a:solidFill>
        </p:spPr>
        <p:txBody>
          <a:bodyPr wrap="square" lIns="0" tIns="0" rIns="0" bIns="0" rtlCol="0"/>
          <a:lstStyle/>
          <a:p>
            <a:endParaRPr sz="1800"/>
          </a:p>
        </p:txBody>
      </p:sp>
      <p:sp>
        <p:nvSpPr>
          <p:cNvPr id="14" name="object 14"/>
          <p:cNvSpPr/>
          <p:nvPr/>
        </p:nvSpPr>
        <p:spPr>
          <a:xfrm>
            <a:off x="2057400" y="3886200"/>
            <a:ext cx="274319" cy="548639"/>
          </a:xfrm>
          <a:prstGeom prst="rect">
            <a:avLst/>
          </a:prstGeom>
          <a:blipFill>
            <a:blip r:embed="rId4" cstate="print"/>
            <a:stretch>
              <a:fillRect/>
            </a:stretch>
          </a:blipFill>
        </p:spPr>
        <p:txBody>
          <a:bodyPr wrap="square" lIns="0" tIns="0" rIns="0" bIns="0" rtlCol="0"/>
          <a:lstStyle/>
          <a:p>
            <a:endParaRPr sz="1800"/>
          </a:p>
        </p:txBody>
      </p:sp>
      <p:sp>
        <p:nvSpPr>
          <p:cNvPr id="15" name="object 15"/>
          <p:cNvSpPr/>
          <p:nvPr/>
        </p:nvSpPr>
        <p:spPr>
          <a:xfrm>
            <a:off x="3015995" y="3796284"/>
            <a:ext cx="5966460" cy="748665"/>
          </a:xfrm>
          <a:custGeom>
            <a:avLst/>
            <a:gdLst/>
            <a:ahLst/>
            <a:cxnLst/>
            <a:rect l="l" t="t" r="r" b="b"/>
            <a:pathLst>
              <a:path w="5966459" h="748664">
                <a:moveTo>
                  <a:pt x="5591556" y="748283"/>
                </a:moveTo>
                <a:lnTo>
                  <a:pt x="0" y="748283"/>
                </a:lnTo>
                <a:lnTo>
                  <a:pt x="0" y="0"/>
                </a:lnTo>
                <a:lnTo>
                  <a:pt x="5591556" y="0"/>
                </a:lnTo>
                <a:lnTo>
                  <a:pt x="5966459" y="373379"/>
                </a:lnTo>
                <a:lnTo>
                  <a:pt x="5591556" y="748283"/>
                </a:lnTo>
                <a:close/>
              </a:path>
            </a:pathLst>
          </a:custGeom>
          <a:solidFill>
            <a:srgbClr val="E7E6E6"/>
          </a:solidFill>
        </p:spPr>
        <p:txBody>
          <a:bodyPr wrap="square" lIns="0" tIns="0" rIns="0" bIns="0" rtlCol="0"/>
          <a:lstStyle/>
          <a:p>
            <a:endParaRPr sz="1800"/>
          </a:p>
        </p:txBody>
      </p:sp>
      <p:sp>
        <p:nvSpPr>
          <p:cNvPr id="16" name="object 16"/>
          <p:cNvSpPr txBox="1"/>
          <p:nvPr/>
        </p:nvSpPr>
        <p:spPr>
          <a:xfrm>
            <a:off x="3568700" y="1966092"/>
            <a:ext cx="4670425" cy="2617470"/>
          </a:xfrm>
          <a:prstGeom prst="rect">
            <a:avLst/>
          </a:prstGeom>
        </p:spPr>
        <p:txBody>
          <a:bodyPr vert="horz" wrap="square" lIns="0" tIns="0" rIns="0" bIns="0" rtlCol="0">
            <a:spAutoFit/>
          </a:bodyPr>
          <a:lstStyle/>
          <a:p>
            <a:pPr marL="635" algn="ctr">
              <a:lnSpc>
                <a:spcPct val="100000"/>
              </a:lnSpc>
            </a:pPr>
            <a:r>
              <a:rPr sz="2800" b="1" dirty="0">
                <a:solidFill>
                  <a:srgbClr val="FFFFFF"/>
                </a:solidFill>
                <a:latin typeface="华文中宋" panose="02010600040101010101" charset="-122"/>
                <a:ea typeface="华文中宋" panose="02010600040101010101" charset="-122"/>
                <a:cs typeface="方正清刻本悦宋简体" panose="02000000000000000000" pitchFamily="2" charset="-122"/>
              </a:rPr>
              <a:t>社会基本矛盾及其运动规</a:t>
            </a:r>
            <a:r>
              <a:rPr sz="2800" b="1" spc="-20" dirty="0">
                <a:solidFill>
                  <a:srgbClr val="FFFFFF"/>
                </a:solidFill>
                <a:latin typeface="华文中宋" panose="02010600040101010101" charset="-122"/>
                <a:ea typeface="华文中宋" panose="02010600040101010101" charset="-122"/>
                <a:cs typeface="方正清刻本悦宋简体" panose="02000000000000000000" pitchFamily="2" charset="-122"/>
              </a:rPr>
              <a:t>律</a:t>
            </a:r>
            <a:endParaRPr sz="2800">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latin typeface="华文中宋" panose="02010600040101010101" charset="-122"/>
                <a:ea typeface="华文中宋" panose="02010600040101010101" charset="-122"/>
                <a:cs typeface="方正清刻本悦宋简体" panose="02000000000000000000" pitchFamily="2" charset="-122"/>
              </a:rPr>
              <a:t>社会历史发展的动</a:t>
            </a:r>
            <a:r>
              <a:rPr sz="2800" b="1" spc="-20" dirty="0">
                <a:latin typeface="华文中宋" panose="02010600040101010101" charset="-122"/>
                <a:ea typeface="华文中宋" panose="02010600040101010101" charset="-122"/>
                <a:cs typeface="方正清刻本悦宋简体" panose="02000000000000000000" pitchFamily="2" charset="-122"/>
              </a:rPr>
              <a:t>力</a:t>
            </a:r>
            <a:endParaRPr sz="2800" b="1" spc="-20" dirty="0">
              <a:latin typeface="华文中宋" panose="02010600040101010101" charset="-122"/>
              <a:ea typeface="华文中宋" panose="02010600040101010101" charset="-122"/>
              <a:cs typeface="方正清刻本悦宋简体" panose="02000000000000000000" pitchFamily="2" charset="-122"/>
            </a:endParaRPr>
          </a:p>
          <a:p>
            <a:pPr marL="12700" marR="5080" algn="ctr">
              <a:lnSpc>
                <a:spcPts val="7670"/>
              </a:lnSpc>
              <a:spcBef>
                <a:spcPts val="855"/>
              </a:spcBef>
            </a:pPr>
            <a:r>
              <a:rPr sz="2800" b="1" dirty="0">
                <a:latin typeface="华文中宋" panose="02010600040101010101" charset="-122"/>
                <a:ea typeface="华文中宋" panose="02010600040101010101" charset="-122"/>
                <a:cs typeface="方正清刻本悦宋简体" panose="02000000000000000000" pitchFamily="2" charset="-122"/>
              </a:rPr>
              <a:t>人民群众在历史发展中的作</a:t>
            </a:r>
            <a:r>
              <a:rPr sz="2800" b="1" spc="-20" dirty="0">
                <a:latin typeface="华文中宋" panose="02010600040101010101" charset="-122"/>
                <a:ea typeface="华文中宋" panose="02010600040101010101" charset="-122"/>
                <a:cs typeface="方正清刻本悦宋简体" panose="02000000000000000000" pitchFamily="2" charset="-122"/>
              </a:rPr>
              <a:t>用</a:t>
            </a:r>
            <a:endParaRPr sz="2800">
              <a:latin typeface="华文中宋" panose="02010600040101010101" charset="-122"/>
              <a:ea typeface="华文中宋" panose="02010600040101010101"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6940" y="2200275"/>
            <a:ext cx="10971530" cy="368935"/>
          </a:xfrm>
          <a:prstGeom prst="rect">
            <a:avLst/>
          </a:prstGeom>
        </p:spPr>
        <p:txBody>
          <a:bodyPr vert="horz" wrap="square" lIns="0" tIns="0" rIns="0" bIns="0" rtlCol="0">
            <a:spAutoFit/>
          </a:bodyPr>
          <a:lstStyle/>
          <a:p>
            <a:pPr marL="12700">
              <a:lnSpc>
                <a:spcPct val="100000"/>
              </a:lnSpc>
            </a:pPr>
            <a:r>
              <a:rPr sz="2400" b="0" dirty="0">
                <a:latin typeface="华文中宋" panose="02010600040101010101" charset="-122"/>
                <a:ea typeface="华文中宋" panose="02010600040101010101" charset="-122"/>
                <a:cs typeface="微软雅黑" panose="020B0503020204020204" pitchFamily="34" charset="-122"/>
              </a:rPr>
              <a:t>回顾：</a:t>
            </a:r>
            <a:r>
              <a:rPr sz="2400" b="0"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哲学的基本问题是</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u="heavy" dirty="0">
                <a:latin typeface="华文中宋" panose="02010600040101010101" charset="-122"/>
                <a:ea typeface="华文中宋" panose="02010600040101010101" charset="-122"/>
                <a:cs typeface="微软雅黑" panose="020B0503020204020204" pitchFamily="34" charset="-122"/>
              </a:rPr>
              <a:t>                 </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和</a:t>
            </a:r>
            <a:r>
              <a:rPr sz="2400" b="0" spc="-5" dirty="0">
                <a:latin typeface="华文中宋" panose="02010600040101010101" charset="-122"/>
                <a:ea typeface="华文中宋" panose="02010600040101010101" charset="-122"/>
                <a:cs typeface="微软雅黑" panose="020B0503020204020204" pitchFamily="34" charset="-122"/>
              </a:rPr>
              <a:t> </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的关系问题</a:t>
            </a:r>
            <a:endParaRPr sz="2400" b="0" dirty="0">
              <a:latin typeface="华文中宋" panose="02010600040101010101" charset="-122"/>
              <a:ea typeface="华文中宋" panose="02010600040101010101"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6940" y="2200275"/>
            <a:ext cx="10971530" cy="368935"/>
          </a:xfrm>
          <a:prstGeom prst="rect">
            <a:avLst/>
          </a:prstGeom>
        </p:spPr>
        <p:txBody>
          <a:bodyPr vert="horz" wrap="square" lIns="0" tIns="0" rIns="0" bIns="0" rtlCol="0">
            <a:spAutoFit/>
          </a:bodyPr>
          <a:lstStyle/>
          <a:p>
            <a:pPr marL="12700">
              <a:lnSpc>
                <a:spcPct val="100000"/>
              </a:lnSpc>
            </a:pPr>
            <a:r>
              <a:rPr sz="2400" b="0" dirty="0">
                <a:latin typeface="华文中宋" panose="02010600040101010101" charset="-122"/>
                <a:ea typeface="华文中宋" panose="02010600040101010101" charset="-122"/>
                <a:cs typeface="微软雅黑" panose="020B0503020204020204" pitchFamily="34" charset="-122"/>
              </a:rPr>
              <a:t>回顾：</a:t>
            </a:r>
            <a:r>
              <a:rPr sz="2400" b="0"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哲学的基本问题是</a:t>
            </a:r>
            <a:r>
              <a:rPr sz="2400" b="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物质（存在）</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和</a:t>
            </a:r>
            <a:r>
              <a:rPr sz="2400" b="0" spc="-5" dirty="0">
                <a:latin typeface="华文中宋" panose="02010600040101010101" charset="-122"/>
                <a:ea typeface="华文中宋" panose="02010600040101010101" charset="-122"/>
                <a:cs typeface="微软雅黑" panose="020B0503020204020204" pitchFamily="34" charset="-122"/>
              </a:rPr>
              <a:t> </a:t>
            </a:r>
            <a:r>
              <a:rPr sz="2400" b="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意识（思维）</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的关系问题</a:t>
            </a:r>
            <a:endParaRPr sz="2400" b="0" dirty="0">
              <a:latin typeface="华文中宋" panose="02010600040101010101" charset="-122"/>
              <a:ea typeface="华文中宋" panose="02010600040101010101" charset="-122"/>
              <a:cs typeface="微软雅黑" panose="020B0503020204020204" pitchFamily="34" charset="-122"/>
            </a:endParaRPr>
          </a:p>
        </p:txBody>
      </p:sp>
      <p:sp>
        <p:nvSpPr>
          <p:cNvPr id="9" name="object 9"/>
          <p:cNvSpPr/>
          <p:nvPr/>
        </p:nvSpPr>
        <p:spPr>
          <a:xfrm>
            <a:off x="4648200" y="2694940"/>
            <a:ext cx="231775" cy="667385"/>
          </a:xfrm>
          <a:custGeom>
            <a:avLst/>
            <a:gdLst/>
            <a:ahLst/>
            <a:cxnLst/>
            <a:rect l="l" t="t" r="r" b="b"/>
            <a:pathLst>
              <a:path w="231775" h="667385">
                <a:moveTo>
                  <a:pt x="158623" y="447801"/>
                </a:moveTo>
                <a:lnTo>
                  <a:pt x="73151" y="447801"/>
                </a:lnTo>
                <a:lnTo>
                  <a:pt x="37744" y="0"/>
                </a:lnTo>
                <a:lnTo>
                  <a:pt x="115887" y="132105"/>
                </a:lnTo>
                <a:lnTo>
                  <a:pt x="183585" y="132105"/>
                </a:lnTo>
                <a:lnTo>
                  <a:pt x="158623" y="447801"/>
                </a:lnTo>
                <a:close/>
              </a:path>
              <a:path w="231775" h="667385">
                <a:moveTo>
                  <a:pt x="183585" y="132105"/>
                </a:moveTo>
                <a:lnTo>
                  <a:pt x="115887" y="132105"/>
                </a:lnTo>
                <a:lnTo>
                  <a:pt x="194030" y="0"/>
                </a:lnTo>
                <a:lnTo>
                  <a:pt x="183585"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p:txBody>
      </p:sp>
      <p:sp>
        <p:nvSpPr>
          <p:cNvPr id="10" name="object 10"/>
          <p:cNvSpPr/>
          <p:nvPr/>
        </p:nvSpPr>
        <p:spPr>
          <a:xfrm>
            <a:off x="7094220" y="2694940"/>
            <a:ext cx="231775" cy="667385"/>
          </a:xfrm>
          <a:custGeom>
            <a:avLst/>
            <a:gdLst/>
            <a:ahLst/>
            <a:cxnLst/>
            <a:rect l="l" t="t" r="r" b="b"/>
            <a:pathLst>
              <a:path w="231775" h="667385">
                <a:moveTo>
                  <a:pt x="158623" y="447801"/>
                </a:moveTo>
                <a:lnTo>
                  <a:pt x="73151" y="447801"/>
                </a:lnTo>
                <a:lnTo>
                  <a:pt x="37744" y="0"/>
                </a:lnTo>
                <a:lnTo>
                  <a:pt x="115887" y="132105"/>
                </a:lnTo>
                <a:lnTo>
                  <a:pt x="183576" y="132105"/>
                </a:lnTo>
                <a:lnTo>
                  <a:pt x="158623" y="447801"/>
                </a:lnTo>
                <a:close/>
              </a:path>
              <a:path w="231775" h="667385">
                <a:moveTo>
                  <a:pt x="183576" y="132105"/>
                </a:moveTo>
                <a:lnTo>
                  <a:pt x="115887" y="132105"/>
                </a:lnTo>
                <a:lnTo>
                  <a:pt x="194017" y="0"/>
                </a:lnTo>
                <a:lnTo>
                  <a:pt x="183576"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6940" y="2200275"/>
            <a:ext cx="10971530" cy="368935"/>
          </a:xfrm>
          <a:prstGeom prst="rect">
            <a:avLst/>
          </a:prstGeom>
        </p:spPr>
        <p:txBody>
          <a:bodyPr vert="horz" wrap="square" lIns="0" tIns="0" rIns="0" bIns="0" rtlCol="0">
            <a:spAutoFit/>
          </a:bodyPr>
          <a:lstStyle/>
          <a:p>
            <a:pPr marL="12700">
              <a:lnSpc>
                <a:spcPct val="100000"/>
              </a:lnSpc>
            </a:pPr>
            <a:r>
              <a:rPr sz="2400" b="0" dirty="0">
                <a:latin typeface="华文中宋" panose="02010600040101010101" charset="-122"/>
                <a:ea typeface="华文中宋" panose="02010600040101010101" charset="-122"/>
                <a:cs typeface="微软雅黑" panose="020B0503020204020204" pitchFamily="34" charset="-122"/>
              </a:rPr>
              <a:t>回顾：</a:t>
            </a:r>
            <a:r>
              <a:rPr sz="2400" b="0"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哲学的基本问题是</a:t>
            </a:r>
            <a:r>
              <a:rPr sz="2400" b="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物质（存在）</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和</a:t>
            </a:r>
            <a:r>
              <a:rPr sz="2400" b="0" spc="-5" dirty="0">
                <a:latin typeface="华文中宋" panose="02010600040101010101" charset="-122"/>
                <a:ea typeface="华文中宋" panose="02010600040101010101" charset="-122"/>
                <a:cs typeface="微软雅黑" panose="020B0503020204020204" pitchFamily="34" charset="-122"/>
              </a:rPr>
              <a:t> </a:t>
            </a:r>
            <a:r>
              <a:rPr sz="2400" b="0" u="heavy" spc="-5" dirty="0">
                <a:latin typeface="华文中宋" panose="02010600040101010101" charset="-122"/>
                <a:ea typeface="华文中宋" panose="02010600040101010101" charset="-122"/>
                <a:cs typeface="微软雅黑" panose="020B0503020204020204" pitchFamily="34" charset="-122"/>
              </a:rPr>
              <a:t> </a:t>
            </a:r>
            <a:r>
              <a:rPr sz="2400" u="heavy" dirty="0">
                <a:latin typeface="华文中宋" panose="02010600040101010101" charset="-122"/>
                <a:ea typeface="华文中宋" panose="02010600040101010101" charset="-122"/>
                <a:cs typeface="微软雅黑" panose="020B0503020204020204" pitchFamily="34" charset="-122"/>
              </a:rPr>
              <a:t>意识（思维）</a:t>
            </a:r>
            <a:r>
              <a:rPr sz="2400" b="0" u="heavy" spc="-5" dirty="0">
                <a:latin typeface="华文中宋" panose="02010600040101010101" charset="-122"/>
                <a:ea typeface="华文中宋" panose="02010600040101010101" charset="-122"/>
                <a:cs typeface="微软雅黑" panose="020B0503020204020204" pitchFamily="34" charset="-122"/>
              </a:rPr>
              <a:t> </a:t>
            </a:r>
            <a:r>
              <a:rPr sz="2400" b="0" dirty="0">
                <a:latin typeface="华文中宋" panose="02010600040101010101" charset="-122"/>
                <a:ea typeface="华文中宋" panose="02010600040101010101" charset="-122"/>
                <a:cs typeface="微软雅黑" panose="020B0503020204020204" pitchFamily="34" charset="-122"/>
              </a:rPr>
              <a:t>的关系问题</a:t>
            </a:r>
            <a:endParaRPr sz="2400" b="0" dirty="0">
              <a:latin typeface="华文中宋" panose="02010600040101010101" charset="-122"/>
              <a:ea typeface="华文中宋" panose="02010600040101010101" charset="-122"/>
              <a:cs typeface="微软雅黑" panose="020B0503020204020204" pitchFamily="34" charset="-122"/>
            </a:endParaRPr>
          </a:p>
        </p:txBody>
      </p:sp>
      <p:sp>
        <p:nvSpPr>
          <p:cNvPr id="9" name="object 9"/>
          <p:cNvSpPr/>
          <p:nvPr/>
        </p:nvSpPr>
        <p:spPr>
          <a:xfrm>
            <a:off x="4648200" y="2694940"/>
            <a:ext cx="231775" cy="667385"/>
          </a:xfrm>
          <a:custGeom>
            <a:avLst/>
            <a:gdLst/>
            <a:ahLst/>
            <a:cxnLst/>
            <a:rect l="l" t="t" r="r" b="b"/>
            <a:pathLst>
              <a:path w="231775" h="667385">
                <a:moveTo>
                  <a:pt x="158623" y="447801"/>
                </a:moveTo>
                <a:lnTo>
                  <a:pt x="73151" y="447801"/>
                </a:lnTo>
                <a:lnTo>
                  <a:pt x="37744" y="0"/>
                </a:lnTo>
                <a:lnTo>
                  <a:pt x="115887" y="132105"/>
                </a:lnTo>
                <a:lnTo>
                  <a:pt x="183585" y="132105"/>
                </a:lnTo>
                <a:lnTo>
                  <a:pt x="158623" y="447801"/>
                </a:lnTo>
                <a:close/>
              </a:path>
              <a:path w="231775" h="667385">
                <a:moveTo>
                  <a:pt x="183585" y="132105"/>
                </a:moveTo>
                <a:lnTo>
                  <a:pt x="115887" y="132105"/>
                </a:lnTo>
                <a:lnTo>
                  <a:pt x="194030" y="0"/>
                </a:lnTo>
                <a:lnTo>
                  <a:pt x="183585"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p:txBody>
      </p:sp>
      <p:sp>
        <p:nvSpPr>
          <p:cNvPr id="10" name="object 10"/>
          <p:cNvSpPr/>
          <p:nvPr/>
        </p:nvSpPr>
        <p:spPr>
          <a:xfrm>
            <a:off x="7094220" y="2694940"/>
            <a:ext cx="231775" cy="667385"/>
          </a:xfrm>
          <a:custGeom>
            <a:avLst/>
            <a:gdLst/>
            <a:ahLst/>
            <a:cxnLst/>
            <a:rect l="l" t="t" r="r" b="b"/>
            <a:pathLst>
              <a:path w="231775" h="667385">
                <a:moveTo>
                  <a:pt x="158623" y="447801"/>
                </a:moveTo>
                <a:lnTo>
                  <a:pt x="73151" y="447801"/>
                </a:lnTo>
                <a:lnTo>
                  <a:pt x="37744" y="0"/>
                </a:lnTo>
                <a:lnTo>
                  <a:pt x="115887" y="132105"/>
                </a:lnTo>
                <a:lnTo>
                  <a:pt x="183576" y="132105"/>
                </a:lnTo>
                <a:lnTo>
                  <a:pt x="158623" y="447801"/>
                </a:lnTo>
                <a:close/>
              </a:path>
              <a:path w="231775" h="667385">
                <a:moveTo>
                  <a:pt x="183576" y="132105"/>
                </a:moveTo>
                <a:lnTo>
                  <a:pt x="115887" y="132105"/>
                </a:lnTo>
                <a:lnTo>
                  <a:pt x="194017" y="0"/>
                </a:lnTo>
                <a:lnTo>
                  <a:pt x="183576" y="132105"/>
                </a:lnTo>
                <a:close/>
              </a:path>
              <a:path w="231775" h="667385">
                <a:moveTo>
                  <a:pt x="115887" y="667385"/>
                </a:moveTo>
                <a:lnTo>
                  <a:pt x="0" y="447801"/>
                </a:lnTo>
                <a:lnTo>
                  <a:pt x="231775" y="447801"/>
                </a:lnTo>
                <a:lnTo>
                  <a:pt x="115887" y="667385"/>
                </a:lnTo>
                <a:close/>
              </a:path>
            </a:pathLst>
          </a:custGeom>
          <a:solidFill>
            <a:srgbClr val="EC7C30"/>
          </a:solidFill>
        </p:spPr>
        <p:txBody>
          <a:bodyPr wrap="square" lIns="0" tIns="0" rIns="0" bIns="0" rtlCol="0"/>
          <a:lstStyle/>
          <a:p/>
        </p:txBody>
      </p:sp>
      <p:sp>
        <p:nvSpPr>
          <p:cNvPr id="7" name="object 7"/>
          <p:cNvSpPr txBox="1"/>
          <p:nvPr/>
        </p:nvSpPr>
        <p:spPr>
          <a:xfrm>
            <a:off x="4142105" y="3580628"/>
            <a:ext cx="1244600" cy="368935"/>
          </a:xfrm>
          <a:prstGeom prst="rect">
            <a:avLst/>
          </a:prstGeom>
        </p:spPr>
        <p:txBody>
          <a:bodyPr vert="horz" wrap="square" lIns="0" tIns="0" rIns="0" bIns="0" rtlCol="0">
            <a:spAutoFit/>
          </a:bodyPr>
          <a:lstStyle/>
          <a:p>
            <a:pPr marL="12700">
              <a:lnSpc>
                <a:spcPct val="100000"/>
              </a:lnSpc>
            </a:pPr>
            <a:r>
              <a:rPr sz="2400" b="1" dirty="0">
                <a:solidFill>
                  <a:srgbClr val="FF0000"/>
                </a:solidFill>
                <a:latin typeface="华文中宋" panose="02010600040101010101" charset="-122"/>
                <a:ea typeface="华文中宋" panose="02010600040101010101" charset="-122"/>
                <a:cs typeface="方正清刻本悦宋简体" panose="02000000000000000000" pitchFamily="2" charset="-122"/>
              </a:rPr>
              <a:t>社会存在</a:t>
            </a:r>
            <a:endParaRPr sz="2400" b="1" dirty="0">
              <a:solidFill>
                <a:srgbClr val="FF0000"/>
              </a:solidFill>
              <a:latin typeface="华文中宋" panose="02010600040101010101" charset="-122"/>
              <a:ea typeface="华文中宋" panose="02010600040101010101" charset="-122"/>
              <a:cs typeface="方正清刻本悦宋简体" panose="02000000000000000000" pitchFamily="2" charset="-122"/>
            </a:endParaRPr>
          </a:p>
        </p:txBody>
      </p:sp>
      <p:sp>
        <p:nvSpPr>
          <p:cNvPr id="8" name="object 8"/>
          <p:cNvSpPr txBox="1"/>
          <p:nvPr/>
        </p:nvSpPr>
        <p:spPr>
          <a:xfrm>
            <a:off x="6605904" y="3580628"/>
            <a:ext cx="1244600" cy="368935"/>
          </a:xfrm>
          <a:prstGeom prst="rect">
            <a:avLst/>
          </a:prstGeom>
        </p:spPr>
        <p:txBody>
          <a:bodyPr vert="horz" wrap="square" lIns="0" tIns="0" rIns="0" bIns="0" rtlCol="0">
            <a:spAutoFit/>
          </a:bodyPr>
          <a:lstStyle/>
          <a:p>
            <a:pPr marL="12700">
              <a:lnSpc>
                <a:spcPct val="100000"/>
              </a:lnSpc>
            </a:pPr>
            <a:r>
              <a:rPr sz="2400" b="1" dirty="0">
                <a:solidFill>
                  <a:srgbClr val="FF0000"/>
                </a:solidFill>
                <a:latin typeface="华文中宋" panose="02010600040101010101" charset="-122"/>
                <a:ea typeface="华文中宋" panose="02010600040101010101" charset="-122"/>
                <a:cs typeface="方正清刻本悦宋简体" panose="02000000000000000000" pitchFamily="2" charset="-122"/>
              </a:rPr>
              <a:t>社会意识</a:t>
            </a:r>
            <a:endParaRPr sz="2400" b="1" dirty="0">
              <a:solidFill>
                <a:srgbClr val="FF0000"/>
              </a:solidFill>
              <a:latin typeface="华文中宋" panose="02010600040101010101" charset="-122"/>
              <a:ea typeface="华文中宋" panose="02010600040101010101"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10" y="1518920"/>
            <a:ext cx="8640445" cy="2215515"/>
          </a:xfrm>
          <a:prstGeom prst="rect">
            <a:avLst/>
          </a:prstGeom>
        </p:spPr>
        <p:txBody>
          <a:bodyPr vert="horz" wrap="square" lIns="0" tIns="0" rIns="0" bIns="0" rtlCol="0">
            <a:spAutoFit/>
          </a:bodyPr>
          <a:lstStyle/>
          <a:p>
            <a:pPr marL="12700">
              <a:lnSpc>
                <a:spcPct val="150000"/>
              </a:lnSpc>
              <a:spcAft>
                <a:spcPts val="0"/>
              </a:spcAft>
            </a:pPr>
            <a:r>
              <a:rPr sz="2400" dirty="0">
                <a:latin typeface="华文中宋" panose="02010600040101010101" charset="-122"/>
                <a:ea typeface="华文中宋" panose="02010600040101010101" charset="-122"/>
              </a:rPr>
              <a:t>【知识点1】社会存在与社会意识</a:t>
            </a:r>
            <a:endParaRPr sz="2400" dirty="0">
              <a:latin typeface="华文中宋" panose="02010600040101010101" charset="-122"/>
              <a:ea typeface="华文中宋" panose="02010600040101010101" charset="-122"/>
            </a:endParaRPr>
          </a:p>
          <a:p>
            <a:pPr marL="236855" indent="-224155">
              <a:lnSpc>
                <a:spcPct val="150000"/>
              </a:lnSpc>
              <a:spcAft>
                <a:spcPts val="0"/>
              </a:spcAft>
            </a:pPr>
            <a:r>
              <a:rPr sz="2400" dirty="0">
                <a:latin typeface="华文中宋" panose="02010600040101010101" charset="-122"/>
                <a:ea typeface="华文中宋" panose="02010600040101010101" charset="-122"/>
              </a:rPr>
              <a:t>（</a:t>
            </a:r>
            <a:r>
              <a:rPr sz="2400" dirty="0" err="1">
                <a:latin typeface="华文中宋" panose="02010600040101010101" charset="-122"/>
                <a:ea typeface="华文中宋" panose="02010600040101010101" charset="-122"/>
              </a:rPr>
              <a:t>一）社会存在：指社会</a:t>
            </a:r>
            <a:r>
              <a:rPr sz="2400" b="1" u="sng" dirty="0" err="1">
                <a:latin typeface="华文中宋" panose="02010600040101010101" charset="-122"/>
                <a:ea typeface="华文中宋" panose="02010600040101010101" charset="-122"/>
              </a:rPr>
              <a:t>物质生活条件</a:t>
            </a:r>
            <a:r>
              <a:rPr sz="2400" dirty="0" err="1">
                <a:latin typeface="华文中宋" panose="02010600040101010101" charset="-122"/>
                <a:ea typeface="华文中宋" panose="02010600040101010101" charset="-122"/>
              </a:rPr>
              <a:t>的总和</a:t>
            </a:r>
            <a:r>
              <a:rPr sz="2400" dirty="0">
                <a:latin typeface="华文中宋" panose="02010600040101010101" charset="-122"/>
                <a:ea typeface="华文中宋" panose="02010600040101010101" charset="-122"/>
              </a:rPr>
              <a:t>。（</a:t>
            </a:r>
            <a:r>
              <a:rPr sz="2400" dirty="0" err="1">
                <a:latin typeface="华文中宋" panose="02010600040101010101" charset="-122"/>
                <a:ea typeface="华文中宋" panose="02010600040101010101" charset="-122"/>
              </a:rPr>
              <a:t>选择题</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a:p>
            <a:pPr marL="236855" indent="-224155">
              <a:lnSpc>
                <a:spcPct val="150000"/>
              </a:lnSpc>
              <a:spcAft>
                <a:spcPts val="0"/>
              </a:spcAft>
            </a:pPr>
            <a:r>
              <a:rPr sz="2400" dirty="0">
                <a:latin typeface="华文中宋" panose="02010600040101010101" charset="-122"/>
                <a:ea typeface="华文中宋" panose="02010600040101010101" charset="-122"/>
              </a:rPr>
              <a:t>  1、</a:t>
            </a:r>
            <a:r>
              <a:rPr sz="2400" b="1" dirty="0">
                <a:solidFill>
                  <a:srgbClr val="FF0000"/>
                </a:solidFill>
                <a:latin typeface="华文中宋" panose="02010600040101010101" charset="-122"/>
                <a:ea typeface="华文中宋" panose="02010600040101010101" charset="-122"/>
              </a:rPr>
              <a:t>地理环境 </a:t>
            </a:r>
            <a:r>
              <a:rPr lang="en-US" sz="2400" b="1" dirty="0" smtClean="0">
                <a:solidFill>
                  <a:srgbClr val="FF0000"/>
                </a:solidFill>
                <a:latin typeface="华文中宋" panose="02010600040101010101" charset="-122"/>
                <a:ea typeface="华文中宋" panose="02010600040101010101" charset="-122"/>
              </a:rPr>
              <a:t>  </a:t>
            </a:r>
            <a:r>
              <a:rPr sz="2400" b="1" dirty="0" err="1" smtClean="0">
                <a:solidFill>
                  <a:srgbClr val="FF0000"/>
                </a:solidFill>
                <a:latin typeface="华文中宋" panose="02010600040101010101" charset="-122"/>
                <a:ea typeface="华文中宋" panose="02010600040101010101" charset="-122"/>
              </a:rPr>
              <a:t>加速或者延缓</a:t>
            </a:r>
            <a:r>
              <a:rPr sz="2400" dirty="0" err="1" smtClean="0">
                <a:latin typeface="华文中宋" panose="02010600040101010101" charset="-122"/>
                <a:ea typeface="华文中宋" panose="02010600040101010101" charset="-122"/>
              </a:rPr>
              <a:t>社会的发展</a:t>
            </a:r>
            <a:r>
              <a:rPr sz="2400" dirty="0" smtClean="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cs typeface="微软雅黑" panose="020B0503020204020204" pitchFamily="34" charset="-122"/>
              </a:rPr>
              <a:t>。</a:t>
            </a:r>
            <a:r>
              <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endParaRPr>
          </a:p>
          <a:p>
            <a:pPr marL="236855" indent="-224155">
              <a:lnSpc>
                <a:spcPct val="150000"/>
              </a:lnSpc>
              <a:spcAft>
                <a:spcPts val="0"/>
              </a:spcAft>
            </a:pPr>
            <a:endParaRPr sz="2400" dirty="0">
              <a:latin typeface="华文中宋" panose="02010600040101010101" charset="-122"/>
              <a:ea typeface="华文中宋" panose="02010600040101010101" charset="-122"/>
            </a:endParaRPr>
          </a:p>
        </p:txBody>
      </p:sp>
      <p:sp>
        <p:nvSpPr>
          <p:cNvPr id="4" name="object 4"/>
          <p:cNvSpPr/>
          <p:nvPr/>
        </p:nvSpPr>
        <p:spPr>
          <a:xfrm>
            <a:off x="8354821" y="4043045"/>
            <a:ext cx="3537204" cy="2519172"/>
          </a:xfrm>
          <a:prstGeom prst="rect">
            <a:avLst/>
          </a:prstGeom>
          <a:blipFill>
            <a:blip r:embed="rId1" cstate="print"/>
            <a:stretch>
              <a:fillRect/>
            </a:stretch>
          </a:blipFill>
        </p:spPr>
        <p:txBody>
          <a:bodyPr wrap="square" lIns="0" tIns="0" rIns="0" bIns="0" rtlCol="0"/>
          <a:lstStyle/>
          <a:p/>
        </p:txBody>
      </p:sp>
      <p:sp>
        <p:nvSpPr>
          <p:cNvPr id="6" name="object 3"/>
          <p:cNvSpPr txBox="1">
            <a:spLocks noGrp="1"/>
          </p:cNvSpPr>
          <p:nvPr>
            <p:ph type="title"/>
          </p:nvPr>
        </p:nvSpPr>
        <p:spPr>
          <a:xfrm>
            <a:off x="1383030" y="657860"/>
            <a:ext cx="7374255" cy="492125"/>
          </a:xfrm>
          <a:prstGeom prst="rect">
            <a:avLst/>
          </a:prstGeom>
        </p:spPr>
        <p:txBody>
          <a:bodyPr vert="horz" wrap="square" lIns="0" tIns="0" rIns="0" bIns="0" rtlCol="0">
            <a:spAutoFit/>
          </a:body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10" y="1518920"/>
            <a:ext cx="9709150" cy="2769870"/>
          </a:xfrm>
          <a:prstGeom prst="rect">
            <a:avLst/>
          </a:prstGeom>
        </p:spPr>
        <p:txBody>
          <a:bodyPr vert="horz" wrap="square" lIns="0" tIns="0" rIns="0" bIns="0" rtlCol="0">
            <a:spAutoFit/>
          </a:bodyPr>
          <a:lstStyle/>
          <a:p>
            <a:pPr marL="12700">
              <a:lnSpc>
                <a:spcPct val="150000"/>
              </a:lnSpc>
              <a:spcAft>
                <a:spcPts val="0"/>
              </a:spcAft>
            </a:pPr>
            <a:r>
              <a:rPr sz="2400" dirty="0">
                <a:latin typeface="华文中宋" panose="02010600040101010101" charset="-122"/>
                <a:ea typeface="华文中宋" panose="02010600040101010101" charset="-122"/>
              </a:rPr>
              <a:t>【知识点1】社会存在与社会意识</a:t>
            </a:r>
            <a:endParaRPr sz="2400" dirty="0">
              <a:latin typeface="华文中宋" panose="02010600040101010101" charset="-122"/>
              <a:ea typeface="华文中宋" panose="02010600040101010101" charset="-122"/>
            </a:endParaRPr>
          </a:p>
          <a:p>
            <a:pPr marL="236855" indent="-224155">
              <a:lnSpc>
                <a:spcPct val="150000"/>
              </a:lnSpc>
              <a:spcAft>
                <a:spcPts val="0"/>
              </a:spcAft>
            </a:pPr>
            <a:r>
              <a:rPr sz="2400" dirty="0">
                <a:latin typeface="华文中宋" panose="02010600040101010101" charset="-122"/>
                <a:ea typeface="华文中宋" panose="02010600040101010101" charset="-122"/>
              </a:rPr>
              <a:t>（</a:t>
            </a:r>
            <a:r>
              <a:rPr sz="2400" dirty="0" err="1">
                <a:latin typeface="华文中宋" panose="02010600040101010101" charset="-122"/>
                <a:ea typeface="华文中宋" panose="02010600040101010101" charset="-122"/>
              </a:rPr>
              <a:t>一）社会存在：指社会物质生活条件的总和</a:t>
            </a:r>
            <a:r>
              <a:rPr sz="2400" dirty="0">
                <a:latin typeface="华文中宋" panose="02010600040101010101" charset="-122"/>
                <a:ea typeface="华文中宋" panose="02010600040101010101" charset="-122"/>
              </a:rPr>
              <a:t>。（</a:t>
            </a:r>
            <a:r>
              <a:rPr sz="2400" dirty="0" err="1">
                <a:latin typeface="华文中宋" panose="02010600040101010101" charset="-122"/>
                <a:ea typeface="华文中宋" panose="02010600040101010101" charset="-122"/>
              </a:rPr>
              <a:t>选择题</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a:p>
            <a:pPr marL="236855" indent="-224155">
              <a:lnSpc>
                <a:spcPct val="150000"/>
              </a:lnSpc>
              <a:spcAft>
                <a:spcPts val="0"/>
              </a:spcAft>
            </a:pPr>
            <a:r>
              <a:rPr sz="2400" dirty="0">
                <a:latin typeface="华文中宋" panose="02010600040101010101" charset="-122"/>
                <a:ea typeface="华文中宋" panose="02010600040101010101" charset="-122"/>
              </a:rPr>
              <a:t>   2、</a:t>
            </a:r>
            <a:r>
              <a:rPr sz="2400" b="1" dirty="0">
                <a:solidFill>
                  <a:srgbClr val="FF0000"/>
                </a:solidFill>
                <a:latin typeface="华文中宋" panose="02010600040101010101" charset="-122"/>
                <a:ea typeface="华文中宋" panose="02010600040101010101" charset="-122"/>
              </a:rPr>
              <a:t>人口因素</a:t>
            </a:r>
            <a:endParaRPr sz="2400" b="1" dirty="0">
              <a:solidFill>
                <a:srgbClr val="FF0000"/>
              </a:solidFill>
              <a:latin typeface="华文中宋" panose="02010600040101010101" charset="-122"/>
              <a:ea typeface="华文中宋" panose="02010600040101010101" charset="-122"/>
            </a:endParaRPr>
          </a:p>
          <a:p>
            <a:pPr marL="236855" indent="-224155">
              <a:lnSpc>
                <a:spcPct val="150000"/>
              </a:lnSpc>
            </a:pPr>
            <a:r>
              <a:rPr sz="2400" dirty="0">
                <a:latin typeface="华文中宋" panose="02010600040101010101" charset="-122"/>
                <a:ea typeface="华文中宋" panose="02010600040101010101" charset="-122"/>
              </a:rPr>
              <a:t>   </a:t>
            </a:r>
            <a:r>
              <a:rPr sz="2400" dirty="0" err="1">
                <a:latin typeface="华文中宋" panose="02010600040101010101" charset="-122"/>
                <a:ea typeface="华文中宋" panose="02010600040101010101" charset="-122"/>
              </a:rPr>
              <a:t>作用：</a:t>
            </a:r>
            <a:r>
              <a:rPr sz="2400" b="1" dirty="0" err="1">
                <a:solidFill>
                  <a:srgbClr val="FF0000"/>
                </a:solidFill>
                <a:effectLst/>
                <a:latin typeface="华文中宋" panose="02010600040101010101" charset="-122"/>
                <a:ea typeface="华文中宋" panose="02010600040101010101" charset="-122"/>
              </a:rPr>
              <a:t>制约和影响</a:t>
            </a:r>
            <a:r>
              <a:rPr sz="2400" dirty="0" err="1">
                <a:latin typeface="华文中宋" panose="02010600040101010101" charset="-122"/>
                <a:ea typeface="华文中宋" panose="02010600040101010101" charset="-122"/>
              </a:rPr>
              <a:t>社会发展</a:t>
            </a:r>
            <a:r>
              <a:rPr sz="2400" dirty="0" smtClean="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cs typeface="微软雅黑" panose="020B0503020204020204" pitchFamily="34" charset="-122"/>
              </a:rPr>
              <a:t>。</a:t>
            </a:r>
            <a:r>
              <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endParaRPr>
          </a:p>
          <a:p>
            <a:pPr marL="236855" indent="-224155">
              <a:lnSpc>
                <a:spcPct val="150000"/>
              </a:lnSpc>
              <a:spcAft>
                <a:spcPts val="0"/>
              </a:spcAft>
            </a:pPr>
            <a:endParaRPr sz="2400" dirty="0">
              <a:latin typeface="华文中宋" panose="02010600040101010101" charset="-122"/>
              <a:ea typeface="华文中宋" panose="02010600040101010101" charset="-122"/>
            </a:endParaRPr>
          </a:p>
        </p:txBody>
      </p:sp>
      <p:sp>
        <p:nvSpPr>
          <p:cNvPr id="3" name="object 3"/>
          <p:cNvSpPr txBox="1">
            <a:spLocks noGrp="1"/>
          </p:cNvSpPr>
          <p:nvPr>
            <p:ph type="title"/>
          </p:nvPr>
        </p:nvSpPr>
        <p:spPr>
          <a:xfrm>
            <a:off x="1383030" y="669290"/>
            <a:ext cx="7374255" cy="492125"/>
          </a:xfrm>
          <a:prstGeom prst="rect">
            <a:avLst/>
          </a:prstGeom>
        </p:spPr>
        <p:txBody>
          <a:bodyPr vert="horz" wrap="square" lIns="0" tIns="0" rIns="0" bIns="0" rtlCol="0">
            <a:spAutoFit/>
          </a:body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
        <p:nvSpPr>
          <p:cNvPr id="5" name="object 4"/>
          <p:cNvSpPr/>
          <p:nvPr/>
        </p:nvSpPr>
        <p:spPr>
          <a:xfrm>
            <a:off x="8371331" y="3974591"/>
            <a:ext cx="3232404" cy="2697480"/>
          </a:xfrm>
          <a:prstGeom prst="rect">
            <a:avLst/>
          </a:prstGeom>
          <a:blipFill>
            <a:blip r:embed="rId1" cstate="print"/>
            <a:stretch>
              <a:fillRect/>
            </a:stretch>
          </a:blipFill>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1967" y="1315645"/>
            <a:ext cx="10887710" cy="3889375"/>
          </a:xfrm>
          <a:prstGeom prst="rect">
            <a:avLst/>
          </a:prstGeom>
        </p:spPr>
        <p:txBody>
          <a:bodyPr vert="horz" wrap="square" lIns="0" tIns="0" rIns="0" bIns="0" rtlCol="0">
            <a:spAutoFit/>
          </a:bodyPr>
          <a:lstStyle/>
          <a:p>
            <a:pPr marL="12700">
              <a:lnSpc>
                <a:spcPct val="150000"/>
              </a:lnSpc>
            </a:pPr>
            <a:r>
              <a:rPr sz="2400" b="1" dirty="0">
                <a:latin typeface="华文中宋" panose="02010600040101010101" charset="-122"/>
                <a:ea typeface="华文中宋" panose="02010600040101010101" charset="-122"/>
                <a:cs typeface="微软雅黑" panose="020B0503020204020204" pitchFamily="34" charset="-122"/>
              </a:rPr>
              <a:t>【知识点</a:t>
            </a:r>
            <a:r>
              <a:rPr sz="2400" b="1" spc="-5" dirty="0">
                <a:latin typeface="华文中宋" panose="02010600040101010101" charset="-122"/>
                <a:ea typeface="华文中宋" panose="02010600040101010101" charset="-122"/>
                <a:cs typeface="微软雅黑" panose="020B0503020204020204" pitchFamily="34" charset="-122"/>
              </a:rPr>
              <a:t>1】社会存在与社会意识</a:t>
            </a:r>
            <a:endParaRPr sz="2400" b="1" spc="-5" dirty="0">
              <a:latin typeface="华文中宋" panose="02010600040101010101" charset="-122"/>
              <a:ea typeface="华文中宋" panose="02010600040101010101" charset="-122"/>
              <a:cs typeface="微软雅黑" panose="020B0503020204020204" pitchFamily="34" charset="-122"/>
            </a:endParaRPr>
          </a:p>
          <a:p>
            <a:pPr>
              <a:lnSpc>
                <a:spcPct val="150000"/>
              </a:lnSpc>
              <a:spcBef>
                <a:spcPts val="15"/>
              </a:spcBef>
            </a:pPr>
            <a:r>
              <a:rPr sz="2400" b="1" dirty="0">
                <a:latin typeface="华文中宋" panose="02010600040101010101" charset="-122"/>
                <a:ea typeface="华文中宋" panose="02010600040101010101" charset="-122"/>
                <a:cs typeface="微软雅黑" panose="020B0503020204020204" pitchFamily="34" charset="-122"/>
              </a:rPr>
              <a:t>（一）</a:t>
            </a:r>
            <a:r>
              <a:rPr sz="2400" b="1" dirty="0">
                <a:solidFill>
                  <a:schemeClr val="tx1"/>
                </a:solidFill>
                <a:latin typeface="华文中宋" panose="02010600040101010101" charset="-122"/>
                <a:ea typeface="华文中宋" panose="02010600040101010101" charset="-122"/>
                <a:cs typeface="微软雅黑" panose="020B0503020204020204" pitchFamily="34" charset="-122"/>
              </a:rPr>
              <a:t>社会存在</a:t>
            </a:r>
            <a:r>
              <a:rPr sz="2400" b="1" dirty="0">
                <a:latin typeface="华文中宋" panose="02010600040101010101" charset="-122"/>
                <a:ea typeface="华文中宋" panose="02010600040101010101" charset="-122"/>
                <a:cs typeface="微软雅黑" panose="020B0503020204020204" pitchFamily="34" charset="-122"/>
              </a:rPr>
              <a:t>：指社会物质生活条件的总和。</a:t>
            </a:r>
            <a:r>
              <a:rPr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sz="2400" b="1" dirty="0">
              <a:solidFill>
                <a:srgbClr val="00AF50"/>
              </a:solidFill>
              <a:latin typeface="华文中宋" panose="02010600040101010101" charset="-122"/>
              <a:ea typeface="华文中宋" panose="02010600040101010101" charset="-122"/>
              <a:cs typeface="微软雅黑" panose="020B0503020204020204" pitchFamily="34" charset="-122"/>
            </a:endParaRPr>
          </a:p>
          <a:p>
            <a:pPr>
              <a:lnSpc>
                <a:spcPct val="150000"/>
              </a:lnSpc>
              <a:spcBef>
                <a:spcPts val="15"/>
              </a:spcBef>
            </a:pPr>
            <a:r>
              <a:rPr lang="en-US" sz="2400" b="1" spc="-5" dirty="0">
                <a:latin typeface="华文中宋" panose="02010600040101010101" charset="-122"/>
                <a:ea typeface="华文中宋" panose="02010600040101010101" charset="-122"/>
                <a:cs typeface="微软雅黑" panose="020B0503020204020204" pitchFamily="34" charset="-122"/>
              </a:rPr>
              <a:t>3</a:t>
            </a:r>
            <a:r>
              <a:rPr sz="2400" b="1" spc="-5" dirty="0">
                <a:latin typeface="华文中宋" panose="02010600040101010101" charset="-122"/>
                <a:ea typeface="华文中宋" panose="02010600040101010101" charset="-122"/>
                <a:cs typeface="微软雅黑" panose="020B0503020204020204" pitchFamily="34" charset="-122"/>
              </a:rPr>
              <a:t>、物质生活资料</a:t>
            </a:r>
            <a:r>
              <a:rPr sz="2400" b="1" spc="-5" dirty="0">
                <a:solidFill>
                  <a:srgbClr val="FF0000"/>
                </a:solidFill>
                <a:latin typeface="华文中宋" panose="02010600040101010101" charset="-122"/>
                <a:ea typeface="华文中宋" panose="02010600040101010101" charset="-122"/>
                <a:cs typeface="微软雅黑" panose="020B0503020204020204" pitchFamily="34" charset="-122"/>
              </a:rPr>
              <a:t>生产方式 </a:t>
            </a:r>
            <a:r>
              <a:rPr lang="en-US" sz="2400" b="1" spc="-5" dirty="0">
                <a:solidFill>
                  <a:srgbClr val="FF0000"/>
                </a:solidFill>
                <a:latin typeface="华文中宋" panose="02010600040101010101" charset="-122"/>
                <a:ea typeface="华文中宋" panose="02010600040101010101" charset="-122"/>
                <a:cs typeface="微软雅黑" panose="020B0503020204020204" pitchFamily="34" charset="-122"/>
              </a:rPr>
              <a:t>(</a:t>
            </a:r>
            <a:r>
              <a:rPr sz="2400" b="1" spc="-5"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生产方式</a:t>
            </a:r>
            <a:r>
              <a:rPr lang="en-US" sz="2400" b="1" spc="-5"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a:t>
            </a:r>
            <a:r>
              <a:rPr sz="2400" b="1" spc="-5" dirty="0">
                <a:solidFill>
                  <a:srgbClr val="FF0000"/>
                </a:solidFill>
                <a:latin typeface="华文中宋" panose="02010600040101010101" charset="-122"/>
                <a:ea typeface="华文中宋" panose="02010600040101010101" charset="-122"/>
                <a:cs typeface="微软雅黑" panose="020B0503020204020204" pitchFamily="34" charset="-122"/>
                <a:sym typeface="+mn-ea"/>
              </a:rPr>
              <a:t> </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生产力</a:t>
            </a:r>
            <a:r>
              <a:rPr lang="en-US" sz="2400" b="1" u="heavy" spc="-5"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生产关系</a:t>
            </a:r>
            <a:r>
              <a:rPr lang="en-US" sz="2400" b="1" u="heavy" spc="-5" dirty="0">
                <a:solidFill>
                  <a:srgbClr val="C00000"/>
                </a:solidFill>
                <a:latin typeface="华文中宋" panose="02010600040101010101" charset="-122"/>
                <a:ea typeface="华文中宋" panose="02010600040101010101" charset="-122"/>
                <a:cs typeface="微软雅黑" panose="020B0503020204020204" pitchFamily="34" charset="-122"/>
                <a:sym typeface="+mn-ea"/>
              </a:rPr>
              <a:t>)</a:t>
            </a:r>
            <a:endParaRPr lang="en-US" sz="2400" b="1" u="heavy" spc="-5" dirty="0">
              <a:solidFill>
                <a:srgbClr val="C00000"/>
              </a:solidFill>
              <a:latin typeface="华文中宋" panose="02010600040101010101" charset="-122"/>
              <a:ea typeface="华文中宋" panose="02010600040101010101" charset="-122"/>
              <a:cs typeface="微软雅黑" panose="020B0503020204020204" pitchFamily="34" charset="-122"/>
              <a:sym typeface="+mn-ea"/>
            </a:endParaRPr>
          </a:p>
          <a:p>
            <a:pPr>
              <a:lnSpc>
                <a:spcPct val="150000"/>
              </a:lnSpc>
              <a:spcBef>
                <a:spcPts val="15"/>
              </a:spcBef>
            </a:pPr>
            <a:r>
              <a:rPr sz="2400" b="1" spc="-5" dirty="0">
                <a:solidFill>
                  <a:srgbClr val="252525"/>
                </a:solidFill>
                <a:latin typeface="华文中宋" panose="02010600040101010101" charset="-122"/>
                <a:ea typeface="华文中宋" panose="02010600040101010101" charset="-122"/>
                <a:cs typeface="微软雅黑" panose="020B0503020204020204" pitchFamily="34" charset="-122"/>
              </a:rPr>
              <a:t>含义：</a:t>
            </a:r>
            <a:r>
              <a:rPr sz="2400" spc="-5" dirty="0">
                <a:latin typeface="华文中宋" panose="02010600040101010101" charset="-122"/>
                <a:ea typeface="华文中宋" panose="02010600040101010101" charset="-122"/>
                <a:cs typeface="微软雅黑" panose="020B0503020204020204" pitchFamily="34" charset="-122"/>
              </a:rPr>
              <a:t>，</a:t>
            </a:r>
            <a:r>
              <a:rPr sz="2400" u="heavy" spc="-5" dirty="0">
                <a:latin typeface="华文中宋" panose="02010600040101010101" charset="-122"/>
                <a:ea typeface="华文中宋" panose="02010600040101010101" charset="-122"/>
                <a:cs typeface="微软雅黑" panose="020B0503020204020204" pitchFamily="34" charset="-122"/>
              </a:rPr>
              <a:t>包括</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生产力</a:t>
            </a:r>
            <a:r>
              <a:rPr sz="2400" u="heavy" spc="-5" dirty="0">
                <a:latin typeface="华文中宋" panose="02010600040101010101" charset="-122"/>
                <a:ea typeface="华文中宋" panose="02010600040101010101" charset="-122"/>
                <a:cs typeface="微软雅黑" panose="020B0503020204020204" pitchFamily="34" charset="-122"/>
              </a:rPr>
              <a:t>和</a:t>
            </a:r>
            <a:r>
              <a:rPr sz="2400" b="1" u="heavy" spc="-5" dirty="0">
                <a:solidFill>
                  <a:srgbClr val="C00000"/>
                </a:solidFill>
                <a:latin typeface="华文中宋" panose="02010600040101010101" charset="-122"/>
                <a:ea typeface="华文中宋" panose="02010600040101010101" charset="-122"/>
                <a:cs typeface="微软雅黑" panose="020B0503020204020204" pitchFamily="34" charset="-122"/>
              </a:rPr>
              <a:t>生产关系</a:t>
            </a:r>
            <a:r>
              <a:rPr sz="2400" u="heavy" spc="-5" dirty="0">
                <a:latin typeface="华文中宋" panose="02010600040101010101" charset="-122"/>
                <a:ea typeface="华文中宋" panose="02010600040101010101" charset="-122"/>
                <a:cs typeface="微软雅黑" panose="020B0503020204020204" pitchFamily="34" charset="-122"/>
              </a:rPr>
              <a:t>两方面。</a:t>
            </a:r>
            <a:r>
              <a:rPr sz="2400" spc="-5" dirty="0">
                <a:latin typeface="华文中宋" panose="02010600040101010101" charset="-122"/>
                <a:ea typeface="华文中宋" panose="02010600040101010101" charset="-122"/>
                <a:cs typeface="微软雅黑" panose="020B0503020204020204" pitchFamily="34" charset="-122"/>
              </a:rPr>
              <a:t> </a:t>
            </a:r>
            <a:endParaRPr sz="2400" spc="-5" dirty="0">
              <a:latin typeface="华文中宋" panose="02010600040101010101" charset="-122"/>
              <a:ea typeface="华文中宋" panose="02010600040101010101" charset="-122"/>
              <a:cs typeface="微软雅黑" panose="020B0503020204020204" pitchFamily="34" charset="-122"/>
            </a:endParaRPr>
          </a:p>
          <a:p>
            <a:pPr>
              <a:lnSpc>
                <a:spcPct val="150000"/>
              </a:lnSpc>
              <a:spcBef>
                <a:spcPts val="15"/>
              </a:spcBef>
            </a:pPr>
            <a:r>
              <a:rPr sz="2400" b="1" spc="-5" dirty="0" err="1">
                <a:solidFill>
                  <a:srgbClr val="252525"/>
                </a:solidFill>
                <a:latin typeface="华文中宋" panose="02010600040101010101" charset="-122"/>
                <a:ea typeface="华文中宋" panose="02010600040101010101" charset="-122"/>
                <a:cs typeface="微软雅黑" panose="020B0503020204020204" pitchFamily="34" charset="-122"/>
              </a:rPr>
              <a:t>作用：</a:t>
            </a:r>
            <a:r>
              <a:rPr sz="2400" u="sng" spc="-5" dirty="0" err="1">
                <a:latin typeface="华文中宋" panose="02010600040101010101" charset="-122"/>
                <a:ea typeface="华文中宋" panose="02010600040101010101" charset="-122"/>
                <a:cs typeface="微软雅黑" panose="020B0503020204020204" pitchFamily="34" charset="-122"/>
              </a:rPr>
              <a:t>生产方式在社会发展中起</a:t>
            </a:r>
            <a:r>
              <a:rPr sz="2400" b="1" u="sng" spc="-5" dirty="0" err="1">
                <a:solidFill>
                  <a:srgbClr val="FF0000"/>
                </a:solidFill>
                <a:latin typeface="华文中宋" panose="02010600040101010101" charset="-122"/>
                <a:ea typeface="华文中宋" panose="02010600040101010101" charset="-122"/>
                <a:cs typeface="微软雅黑" panose="020B0503020204020204" pitchFamily="34" charset="-122"/>
              </a:rPr>
              <a:t>决定作用</a:t>
            </a:r>
            <a:r>
              <a:rPr sz="2400" u="sng" spc="-5" dirty="0" smtClean="0">
                <a:solidFill>
                  <a:srgbClr val="C00000"/>
                </a:solidFill>
                <a:latin typeface="华文中宋" panose="02010600040101010101" charset="-122"/>
                <a:ea typeface="华文中宋" panose="02010600040101010101" charset="-122"/>
                <a:cs typeface="微软雅黑" panose="020B0503020204020204" pitchFamily="34" charset="-122"/>
              </a:rPr>
              <a:t>。</a:t>
            </a:r>
            <a:r>
              <a:rPr lang="zh-CN" altLang="en-US" sz="2400" b="1" dirty="0">
                <a:latin typeface="华文中宋" panose="02010600040101010101" charset="-122"/>
                <a:ea typeface="华文中宋" panose="02010600040101010101" charset="-122"/>
                <a:cs typeface="微软雅黑" panose="020B0503020204020204" pitchFamily="34" charset="-122"/>
              </a:rPr>
              <a:t>。</a:t>
            </a:r>
            <a:r>
              <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rPr>
              <a:t>（选择题）</a:t>
            </a:r>
            <a:endPar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endParaRPr>
          </a:p>
          <a:p>
            <a:pPr>
              <a:lnSpc>
                <a:spcPct val="150000"/>
              </a:lnSpc>
              <a:spcBef>
                <a:spcPts val="15"/>
              </a:spcBef>
            </a:pPr>
            <a:endParaRPr lang="zh-CN" altLang="en-US" sz="2400" b="1" dirty="0">
              <a:solidFill>
                <a:srgbClr val="00AF50"/>
              </a:solidFill>
              <a:latin typeface="华文中宋" panose="02010600040101010101" charset="-122"/>
              <a:ea typeface="华文中宋" panose="02010600040101010101" charset="-122"/>
              <a:cs typeface="微软雅黑" panose="020B0503020204020204" pitchFamily="34" charset="-122"/>
            </a:endParaRPr>
          </a:p>
          <a:p>
            <a:pPr>
              <a:lnSpc>
                <a:spcPct val="150000"/>
              </a:lnSpc>
              <a:spcBef>
                <a:spcPts val="15"/>
              </a:spcBef>
            </a:pPr>
            <a:endParaRPr sz="2400" u="sng" spc="-5" dirty="0">
              <a:solidFill>
                <a:srgbClr val="C00000"/>
              </a:solidFill>
              <a:latin typeface="华文中宋" panose="02010600040101010101" charset="-122"/>
              <a:ea typeface="华文中宋" panose="02010600040101010101" charset="-122"/>
              <a:cs typeface="微软雅黑" panose="020B0503020204020204" pitchFamily="34" charset="-122"/>
            </a:endParaRPr>
          </a:p>
        </p:txBody>
      </p:sp>
      <p:sp>
        <p:nvSpPr>
          <p:cNvPr id="4" name="object 4"/>
          <p:cNvSpPr/>
          <p:nvPr/>
        </p:nvSpPr>
        <p:spPr>
          <a:xfrm>
            <a:off x="1222121" y="4385310"/>
            <a:ext cx="2499360" cy="1877568"/>
          </a:xfrm>
          <a:prstGeom prst="rect">
            <a:avLst/>
          </a:prstGeom>
          <a:blipFill>
            <a:blip r:embed="rId1" cstate="print"/>
            <a:stretch>
              <a:fillRect/>
            </a:stretch>
          </a:blipFill>
        </p:spPr>
        <p:txBody>
          <a:bodyPr wrap="square" lIns="0" tIns="0" rIns="0" bIns="0" rtlCol="0"/>
          <a:lstStyle/>
          <a:p>
            <a:endParaRPr sz="1800"/>
          </a:p>
        </p:txBody>
      </p:sp>
      <p:sp>
        <p:nvSpPr>
          <p:cNvPr id="5" name="object 5"/>
          <p:cNvSpPr/>
          <p:nvPr/>
        </p:nvSpPr>
        <p:spPr>
          <a:xfrm>
            <a:off x="4031741" y="4385310"/>
            <a:ext cx="2741676" cy="1879092"/>
          </a:xfrm>
          <a:prstGeom prst="rect">
            <a:avLst/>
          </a:prstGeom>
          <a:blipFill>
            <a:blip r:embed="rId2" cstate="print"/>
            <a:stretch>
              <a:fillRect/>
            </a:stretch>
          </a:blipFill>
        </p:spPr>
        <p:txBody>
          <a:bodyPr wrap="square" lIns="0" tIns="0" rIns="0" bIns="0" rtlCol="0"/>
          <a:lstStyle/>
          <a:p>
            <a:endParaRPr sz="1800"/>
          </a:p>
        </p:txBody>
      </p:sp>
      <p:sp>
        <p:nvSpPr>
          <p:cNvPr id="6" name="object 6"/>
          <p:cNvSpPr/>
          <p:nvPr/>
        </p:nvSpPr>
        <p:spPr>
          <a:xfrm>
            <a:off x="9427210" y="4385310"/>
            <a:ext cx="1911350" cy="2203450"/>
          </a:xfrm>
          <a:prstGeom prst="rect">
            <a:avLst/>
          </a:prstGeom>
          <a:blipFill>
            <a:blip r:embed="rId3" cstate="print"/>
            <a:stretch>
              <a:fillRect/>
            </a:stretch>
          </a:blipFill>
        </p:spPr>
        <p:txBody>
          <a:bodyPr wrap="square" lIns="0" tIns="0" rIns="0" bIns="0" rtlCol="0"/>
          <a:lstStyle/>
          <a:p>
            <a:endParaRPr sz="1800"/>
          </a:p>
        </p:txBody>
      </p:sp>
      <p:sp>
        <p:nvSpPr>
          <p:cNvPr id="7" name="object 3"/>
          <p:cNvSpPr txBox="1">
            <a:spLocks noGrp="1"/>
          </p:cNvSpPr>
          <p:nvPr/>
        </p:nvSpPr>
        <p:spPr>
          <a:xfrm>
            <a:off x="1326515" y="556260"/>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567"/>
            <a:ext cx="2372271"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地理环</a:t>
            </a:r>
            <a:r>
              <a:rPr sz="2800" b="1" spc="-20" dirty="0">
                <a:latin typeface="方正清刻本悦宋简体" panose="02000000000000000000" pitchFamily="2" charset="-122"/>
                <a:cs typeface="方正清刻本悦宋简体" panose="02000000000000000000" pitchFamily="2" charset="-122"/>
              </a:rPr>
              <a:t>境</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4" y="3064006"/>
            <a:ext cx="2156247" cy="430887"/>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人口因</a:t>
            </a:r>
            <a:r>
              <a:rPr sz="2800" b="1" spc="-20" dirty="0">
                <a:latin typeface="方正清刻本悦宋简体" panose="02000000000000000000" pitchFamily="2" charset="-122"/>
                <a:cs typeface="方正清刻本悦宋简体" panose="02000000000000000000" pitchFamily="2" charset="-122"/>
              </a:rPr>
              <a:t>素</a:t>
            </a:r>
            <a:endParaRPr sz="2800" dirty="0">
              <a:latin typeface="方正清刻本悦宋简体" panose="02000000000000000000" pitchFamily="2" charset="-122"/>
              <a:cs typeface="方正清刻本悦宋简体" panose="02000000000000000000" pitchFamily="2" charset="-122"/>
            </a:endParaRPr>
          </a:p>
        </p:txBody>
      </p:sp>
      <p:sp>
        <p:nvSpPr>
          <p:cNvPr id="4" name="object 4"/>
          <p:cNvSpPr txBox="1"/>
          <p:nvPr/>
        </p:nvSpPr>
        <p:spPr>
          <a:xfrm>
            <a:off x="987425" y="3917446"/>
            <a:ext cx="4316487"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物质生活资料生产方</a:t>
            </a:r>
            <a:r>
              <a:rPr sz="2800" b="1" spc="-20" dirty="0">
                <a:latin typeface="方正清刻本悦宋简体" panose="02000000000000000000" pitchFamily="2" charset="-122"/>
                <a:cs typeface="方正清刻本悦宋简体" panose="02000000000000000000" pitchFamily="2" charset="-122"/>
              </a:rPr>
              <a:t>式</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68" y="2210567"/>
            <a:ext cx="2998287"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制约和影</a:t>
            </a:r>
            <a:r>
              <a:rPr sz="2800" b="1" spc="-20" dirty="0">
                <a:latin typeface="方正清刻本悦宋简体" panose="02000000000000000000" pitchFamily="2" charset="-122"/>
                <a:cs typeface="方正清刻本悦宋简体" panose="02000000000000000000" pitchFamily="2" charset="-122"/>
              </a:rPr>
              <a:t>响</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9" y="3064006"/>
            <a:ext cx="2998286" cy="430887"/>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决定作</a:t>
            </a:r>
            <a:r>
              <a:rPr sz="2800" b="1" spc="-20" dirty="0">
                <a:latin typeface="方正清刻本悦宋简体" panose="02000000000000000000" pitchFamily="2" charset="-122"/>
                <a:cs typeface="方正清刻本悦宋简体" panose="02000000000000000000" pitchFamily="2" charset="-122"/>
              </a:rPr>
              <a:t>用</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68" y="3917446"/>
            <a:ext cx="2782263"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加速或延</a:t>
            </a:r>
            <a:r>
              <a:rPr sz="2800" b="1" spc="-20" dirty="0">
                <a:latin typeface="方正清刻本悦宋简体" panose="02000000000000000000" pitchFamily="2" charset="-122"/>
                <a:cs typeface="方正清刻本悦宋简体" panose="02000000000000000000" pitchFamily="2" charset="-122"/>
              </a:rPr>
              <a:t>缓</a:t>
            </a:r>
            <a:endParaRPr sz="280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99066" y="2664087"/>
            <a:ext cx="7793869" cy="933766"/>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latin typeface="方正清刻本悦宋简体" panose="02000000000000000000" pitchFamily="2" charset="-122"/>
                  <a:ea typeface="方正清刻本悦宋简体" panose="02000000000000000000" pitchFamily="2" charset="-122"/>
                </a:rPr>
                <a:t>第二章     认识的本质及其规律</a:t>
              </a:r>
              <a:endParaRPr lang="zh-CN" altLang="en-US" sz="2800" b="1">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567"/>
            <a:ext cx="2588295"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地理环</a:t>
            </a:r>
            <a:r>
              <a:rPr sz="2800" b="1" spc="-20" dirty="0">
                <a:latin typeface="方正清刻本悦宋简体" panose="02000000000000000000" pitchFamily="2" charset="-122"/>
                <a:cs typeface="方正清刻本悦宋简体" panose="02000000000000000000" pitchFamily="2" charset="-122"/>
              </a:rPr>
              <a:t>境</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4" y="3064006"/>
            <a:ext cx="2588295" cy="430887"/>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人口因</a:t>
            </a:r>
            <a:r>
              <a:rPr sz="2800" b="1" spc="-20" dirty="0">
                <a:latin typeface="方正清刻本悦宋简体" panose="02000000000000000000" pitchFamily="2" charset="-122"/>
                <a:cs typeface="方正清刻本悦宋简体" panose="02000000000000000000" pitchFamily="2" charset="-122"/>
              </a:rPr>
              <a:t>素</a:t>
            </a:r>
            <a:endParaRPr sz="2800" dirty="0">
              <a:latin typeface="方正清刻本悦宋简体" panose="02000000000000000000" pitchFamily="2" charset="-122"/>
              <a:cs typeface="方正清刻本悦宋简体" panose="02000000000000000000" pitchFamily="2" charset="-122"/>
            </a:endParaRPr>
          </a:p>
        </p:txBody>
      </p:sp>
      <p:sp>
        <p:nvSpPr>
          <p:cNvPr id="4" name="object 4"/>
          <p:cNvSpPr txBox="1"/>
          <p:nvPr/>
        </p:nvSpPr>
        <p:spPr>
          <a:xfrm>
            <a:off x="987425" y="3917446"/>
            <a:ext cx="4523765"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物质生活资料生产方</a:t>
            </a:r>
            <a:r>
              <a:rPr sz="2800" b="1" spc="-20" dirty="0">
                <a:latin typeface="方正清刻本悦宋简体" panose="02000000000000000000" pitchFamily="2" charset="-122"/>
                <a:cs typeface="方正清刻本悦宋简体" panose="02000000000000000000" pitchFamily="2" charset="-122"/>
              </a:rPr>
              <a:t>式</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68" y="2210567"/>
            <a:ext cx="2710255"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制约和影</a:t>
            </a:r>
            <a:r>
              <a:rPr sz="2800" b="1" spc="-20" dirty="0">
                <a:latin typeface="方正清刻本悦宋简体" panose="02000000000000000000" pitchFamily="2" charset="-122"/>
                <a:cs typeface="方正清刻本悦宋简体" panose="02000000000000000000" pitchFamily="2" charset="-122"/>
              </a:rPr>
              <a:t>响</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8" y="3064006"/>
            <a:ext cx="2926279" cy="430887"/>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决定作</a:t>
            </a:r>
            <a:r>
              <a:rPr sz="2800" b="1" spc="-20" dirty="0">
                <a:latin typeface="方正清刻本悦宋简体" panose="02000000000000000000" pitchFamily="2" charset="-122"/>
                <a:cs typeface="方正清刻本悦宋简体" panose="02000000000000000000" pitchFamily="2" charset="-122"/>
              </a:rPr>
              <a:t>用</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69" y="3917446"/>
            <a:ext cx="2926278" cy="430887"/>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sz="2800" b="1" dirty="0">
                <a:latin typeface="方正清刻本悦宋简体" panose="02000000000000000000" pitchFamily="2" charset="-122"/>
                <a:cs typeface="方正清刻本悦宋简体" panose="02000000000000000000" pitchFamily="2" charset="-122"/>
              </a:rPr>
              <a:t>加速或延</a:t>
            </a:r>
            <a:r>
              <a:rPr sz="2800" b="1" spc="-20" dirty="0">
                <a:latin typeface="方正清刻本悦宋简体" panose="02000000000000000000" pitchFamily="2" charset="-122"/>
                <a:cs typeface="方正清刻本悦宋简体" panose="02000000000000000000" pitchFamily="2" charset="-122"/>
              </a:rPr>
              <a:t>缓</a:t>
            </a:r>
            <a:endParaRPr sz="2800" dirty="0">
              <a:latin typeface="方正清刻本悦宋简体" panose="02000000000000000000" pitchFamily="2" charset="-122"/>
              <a:cs typeface="方正清刻本悦宋简体" panose="02000000000000000000" pitchFamily="2" charset="-122"/>
            </a:endParaRPr>
          </a:p>
        </p:txBody>
      </p:sp>
      <p:sp>
        <p:nvSpPr>
          <p:cNvPr id="8" name="object 8"/>
          <p:cNvSpPr/>
          <p:nvPr/>
        </p:nvSpPr>
        <p:spPr>
          <a:xfrm>
            <a:off x="4537659" y="2268029"/>
            <a:ext cx="2431415" cy="1748789"/>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4129430" y="2407666"/>
            <a:ext cx="2763520" cy="922019"/>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5078819" y="3343630"/>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9317990" cy="2169160"/>
          </a:xfrm>
        </p:spPr>
        <p:txBody>
          <a:bodyPr/>
          <a:lstStyle/>
          <a:p>
            <a:pPr marL="0" indent="0" algn="just">
              <a:lnSpc>
                <a:spcPct val="150000"/>
              </a:lnSpc>
              <a:buNone/>
            </a:pPr>
            <a:r>
              <a:rPr sz="2400" dirty="0">
                <a:latin typeface="微软雅黑" panose="020B0503020204020204" pitchFamily="34" charset="-122"/>
                <a:ea typeface="微软雅黑" panose="020B0503020204020204" pitchFamily="34" charset="-122"/>
                <a:sym typeface="+mn-ea"/>
              </a:rPr>
              <a:t>1 .社会存在是指（   ）   1301</a:t>
            </a:r>
            <a:endParaRPr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sym typeface="+mn-ea"/>
              </a:rPr>
              <a:t>A．社会物质生产资料的总和     B．社会物质生活资料的总和 </a:t>
            </a:r>
            <a:endParaRPr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sz="2400" dirty="0">
                <a:latin typeface="微软雅黑" panose="020B0503020204020204" pitchFamily="34" charset="-122"/>
                <a:ea typeface="微软雅黑" panose="020B0503020204020204" pitchFamily="34" charset="-122"/>
                <a:sym typeface="+mn-ea"/>
              </a:rPr>
              <a:t>C．社会物质生产关系的总和     D．社会物质生活条件的总和 </a:t>
            </a:r>
            <a:endParaRPr sz="2400" dirty="0">
              <a:latin typeface="微软雅黑" panose="020B0503020204020204" pitchFamily="34" charset="-122"/>
              <a:ea typeface="微软雅黑" panose="020B0503020204020204" pitchFamily="34" charset="-122"/>
              <a:sym typeface="+mn-ea"/>
            </a:endParaRPr>
          </a:p>
        </p:txBody>
      </p:sp>
      <p:sp>
        <p:nvSpPr>
          <p:cNvPr id="6" name="标题 1"/>
          <p:cNvSpPr txBox="1"/>
          <p:nvPr/>
        </p:nvSpPr>
        <p:spPr>
          <a:xfrm>
            <a:off x="2482215" y="1044575"/>
            <a:ext cx="6106160" cy="699770"/>
          </a:xfrm>
          <a:prstGeom prst="rect">
            <a:avLst/>
          </a:prstGeom>
        </p:spPr>
        <p:txBody>
          <a:bodyPr vert="horz" lIns="91430" tIns="45718" rIns="91430" bIns="45718" rtlCol="0" anchor="ctr">
            <a:normAutofit/>
          </a:bodyPr>
          <a:lstStyle/>
          <a:p>
            <a:pPr algn="l"/>
            <a:r>
              <a:rPr lang="zh-CN" altLang="en-US" smtClean="0"/>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9317990" cy="3226435"/>
          </a:xfrm>
        </p:spPr>
        <p:txBody>
          <a:bodyPr/>
          <a:lstStyle/>
          <a:p>
            <a:pPr marL="0" marR="0" algn="just" rtl="0" eaLnBrk="1" fontAlgn="auto" latinLnBrk="0" hangingPunct="1">
              <a:lnSpc>
                <a:spcPct val="150000"/>
              </a:lnSpc>
              <a:buNone/>
            </a:pPr>
            <a:r>
              <a:rPr sz="2400" dirty="0">
                <a:sym typeface="+mn-ea"/>
              </a:rPr>
              <a:t>1</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.社会存在是指（  </a:t>
            </a:r>
            <a:r>
              <a:rPr kumimoji="0" sz="2400" b="1" i="0" u="none" strike="noStrike" kern="0" cap="none" spc="0" normalizeH="0" baseline="0" noProof="1">
                <a:solidFill>
                  <a:srgbClr val="FF0000"/>
                </a:solidFill>
                <a:latin typeface="微软雅黑" panose="020B0503020204020204" pitchFamily="34" charset="-122"/>
                <a:ea typeface="微软雅黑" panose="020B0503020204020204" pitchFamily="34" charset="-122"/>
                <a:cs typeface="+mn-ea"/>
                <a:sym typeface="+mn-ea"/>
              </a:rPr>
              <a:t>D </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1301</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A．社会物质生产资料的总和     B．社会物质生活资料的总和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C．社会物质生产关系的总和     </a:t>
            </a:r>
            <a:r>
              <a:rPr kumimoji="0" sz="2400" b="1" i="0" u="none" strike="noStrike" kern="0" cap="none" spc="0" normalizeH="0" baseline="0" noProof="1">
                <a:solidFill>
                  <a:srgbClr val="FF0000"/>
                </a:solidFill>
                <a:latin typeface="微软雅黑" panose="020B0503020204020204" pitchFamily="34" charset="-122"/>
                <a:ea typeface="微软雅黑" panose="020B0503020204020204" pitchFamily="34" charset="-122"/>
                <a:cs typeface="+mn-ea"/>
                <a:sym typeface="+mn-ea"/>
              </a:rPr>
              <a:t>D．社会物质生活条件的总和</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解析：这道题主要考查了对社会存在的理解，社会存在是社会物质生活资料的总和。所以这道题选D。</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p:txBody>
      </p:sp>
      <p:sp>
        <p:nvSpPr>
          <p:cNvPr id="6"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2 . 在人类社会发展中起决定作用的是（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A．差异多样的地理环境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B．丰腴富饶的自然资源</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C．协调合理的人口结构</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D．物质资料的生产方式</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sz="2400" dirty="0">
                <a:latin typeface="华文中宋" panose="02010600040101010101" charset="-122"/>
                <a:ea typeface="华文中宋" panose="02010600040101010101" charset="-122"/>
                <a:sym typeface="+mn-ea"/>
              </a:rPr>
              <a:t>2</a:t>
            </a:r>
            <a:r>
              <a:rPr sz="2400" dirty="0" smtClean="0">
                <a:latin typeface="华文中宋" panose="02010600040101010101" charset="-122"/>
                <a:ea typeface="华文中宋" panose="02010600040101010101" charset="-122"/>
                <a:sym typeface="+mn-ea"/>
              </a:rPr>
              <a:t> </a:t>
            </a:r>
            <a:r>
              <a:rPr sz="2400" dirty="0">
                <a:latin typeface="华文中宋" panose="02010600040101010101" charset="-122"/>
                <a:ea typeface="华文中宋" panose="02010600040101010101" charset="-122"/>
                <a:sym typeface="+mn-ea"/>
              </a:rPr>
              <a:t>. 在人类社会发展中起决定作用的是</a:t>
            </a:r>
            <a:r>
              <a:rPr lang="zh-CN" sz="2400" dirty="0">
                <a:latin typeface="华文中宋" panose="02010600040101010101" charset="-122"/>
                <a:ea typeface="华文中宋" panose="02010600040101010101" charset="-122"/>
                <a:sym typeface="+mn-ea"/>
              </a:rPr>
              <a:t>（   </a:t>
            </a:r>
            <a:r>
              <a:rPr lang="en-US" altLang="zh-CN" sz="2400" b="1" dirty="0">
                <a:solidFill>
                  <a:srgbClr val="FF0000"/>
                </a:solidFill>
                <a:latin typeface="华文中宋" panose="02010600040101010101" charset="-122"/>
                <a:ea typeface="华文中宋" panose="02010600040101010101" charset="-122"/>
                <a:sym typeface="+mn-ea"/>
              </a:rPr>
              <a:t>D</a:t>
            </a:r>
            <a:r>
              <a:rPr lang="en-US" altLang="zh-CN" sz="2400" dirty="0">
                <a:latin typeface="华文中宋" panose="02010600040101010101" charset="-122"/>
                <a:ea typeface="华文中宋" panose="02010600040101010101" charset="-122"/>
                <a:sym typeface="+mn-ea"/>
              </a:rPr>
              <a:t> </a:t>
            </a:r>
            <a:r>
              <a:rPr lang="zh-CN" sz="2400" dirty="0">
                <a:latin typeface="华文中宋" panose="02010600040101010101" charset="-122"/>
                <a:ea typeface="华文中宋" panose="02010600040101010101" charset="-122"/>
                <a:sym typeface="+mn-ea"/>
              </a:rPr>
              <a:t>  ）</a:t>
            </a:r>
            <a:endParaRPr lang="zh-CN"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A．差异多样的地理环境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B．丰腴富饶的自然资源</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C．协调合理的人口结构</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C00000"/>
                </a:solidFill>
                <a:latin typeface="华文中宋" panose="02010600040101010101" charset="-122"/>
                <a:ea typeface="华文中宋" panose="02010600040101010101" charset="-122"/>
                <a:sym typeface="+mn-ea"/>
              </a:rPr>
              <a:t>D．物质资料的生产方式</a:t>
            </a:r>
            <a:r>
              <a:rPr lang="zh-CN" altLang="en-US" sz="2400" b="1" dirty="0">
                <a:solidFill>
                  <a:srgbClr val="C00000"/>
                </a:solidFill>
                <a:latin typeface="华文中宋" panose="02010600040101010101" charset="-122"/>
                <a:ea typeface="华文中宋" panose="02010600040101010101" charset="-122"/>
                <a:sym typeface="+mn-ea"/>
              </a:rPr>
              <a:t>（生产力与生产关系）</a:t>
            </a:r>
            <a:endParaRPr lang="zh-CN" altLang="en-US" sz="2400" b="1" dirty="0">
              <a:solidFill>
                <a:srgbClr val="C00000"/>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b="1" dirty="0">
              <a:solidFill>
                <a:srgbClr val="C00000"/>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buNone/>
            </a:pPr>
            <a:r>
              <a:rPr lang="en-US" sz="2400" dirty="0">
                <a:latin typeface="华文中宋" panose="02010600040101010101" charset="-122"/>
                <a:ea typeface="华文中宋" panose="02010600040101010101" charset="-122"/>
                <a:sym typeface="+mn-ea"/>
              </a:rPr>
              <a:t>###4</a:t>
            </a:r>
            <a:r>
              <a:rPr sz="2400" dirty="0" smtClean="0">
                <a:latin typeface="华文中宋" panose="02010600040101010101" charset="-122"/>
                <a:ea typeface="华文中宋" panose="02010600040101010101" charset="-122"/>
                <a:sym typeface="+mn-ea"/>
              </a:rPr>
              <a:t> .</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地理环境对生产的影响，下列说法正确的是（ ）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A 加速社会的发展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B 延缓社会的发展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C 加速或延缓社会的发展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D 无任何影响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marR="0" algn="just" rtl="0" eaLnBrk="1" fontAlgn="auto" latinLnBrk="0" hangingPunct="1">
              <a:lnSpc>
                <a:spcPct val="150000"/>
              </a:lnSpc>
              <a:buNone/>
            </a:pPr>
            <a:r>
              <a:rPr lang="en-US" sz="2400" dirty="0">
                <a:latin typeface="华文中宋" panose="02010600040101010101" charset="-122"/>
                <a:ea typeface="华文中宋" panose="02010600040101010101" charset="-122"/>
                <a:sym typeface="+mn-ea"/>
              </a:rPr>
              <a:t>###4</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地理环境对生产的影响，下列说法正确的是（</a:t>
            </a:r>
            <a:r>
              <a:rPr kumimoji="0" sz="2400" b="1" i="0" u="none" strike="noStrike" kern="0" cap="none" spc="0" normalizeH="0" baseline="0" noProof="1">
                <a:solidFill>
                  <a:srgbClr val="FF0000"/>
                </a:solidFill>
                <a:latin typeface="微软雅黑" panose="020B0503020204020204" pitchFamily="34" charset="-122"/>
                <a:ea typeface="微软雅黑" panose="020B0503020204020204" pitchFamily="34" charset="-122"/>
                <a:cs typeface="+mn-ea"/>
              </a:rPr>
              <a:t>C</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 ）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A 加速社会的发展</a:t>
            </a:r>
            <a:r>
              <a:rPr kumimoji="0" lang="en-US" altLang="en-US" sz="2400" b="0" i="0" u="none" strike="noStrike" kern="0" cap="none" spc="0" normalizeH="0" baseline="0" noProof="1">
                <a:latin typeface="微软雅黑" panose="020B0503020204020204" pitchFamily="34" charset="-122"/>
                <a:ea typeface="微软雅黑" panose="020B0503020204020204" pitchFamily="34" charset="-122"/>
                <a:cs typeface="+mn-ea"/>
              </a:rPr>
              <a:t>(</a:t>
            </a:r>
            <a:r>
              <a:rPr kumimoji="0" lang="zh-CN" altLang="en-US" sz="2400" b="0" i="0" u="none" strike="noStrike" kern="0" cap="none" spc="0" normalizeH="0" baseline="0" noProof="1">
                <a:latin typeface="微软雅黑" panose="020B0503020204020204" pitchFamily="34" charset="-122"/>
                <a:ea typeface="微软雅黑" panose="020B0503020204020204" pitchFamily="34" charset="-122"/>
                <a:cs typeface="+mn-ea"/>
              </a:rPr>
              <a:t>片面</a:t>
            </a:r>
            <a:r>
              <a:rPr kumimoji="0" lang="en-US" altLang="en-US" sz="2400" b="0" i="0" u="none" strike="noStrike" kern="0" cap="none" spc="0" normalizeH="0" baseline="0" noProof="1">
                <a:latin typeface="微软雅黑" panose="020B0503020204020204" pitchFamily="34" charset="-122"/>
                <a:ea typeface="微软雅黑" panose="020B0503020204020204" pitchFamily="34" charset="-122"/>
                <a:cs typeface="+mn-ea"/>
              </a:rPr>
              <a:t>)</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B 延缓社会的发展 </a:t>
            </a:r>
            <a:r>
              <a:rPr kumimoji="0" lang="en-US" altLang="en-US"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a:t>
            </a:r>
            <a:r>
              <a:rPr kumimoji="0" lang="zh-CN" altLang="en-US"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片面</a:t>
            </a:r>
            <a:r>
              <a:rPr kumimoji="0" lang="en-US" altLang="en-US"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a:t>
            </a:r>
            <a:r>
              <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rPr>
              <a:t>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1" i="0" u="none" strike="noStrike" kern="0" cap="none" spc="0" normalizeH="0" baseline="0" noProof="1">
                <a:solidFill>
                  <a:srgbClr val="FF0000"/>
                </a:solidFill>
                <a:latin typeface="微软雅黑" panose="020B0503020204020204" pitchFamily="34" charset="-122"/>
                <a:ea typeface="微软雅黑" panose="020B0503020204020204" pitchFamily="34" charset="-122"/>
                <a:cs typeface="+mn-ea"/>
              </a:rPr>
              <a:t>C 加速或延缓社会的发展 </a:t>
            </a:r>
            <a:endParaRPr kumimoji="0" sz="2400" b="1" i="0" u="none" strike="noStrike" kern="0" cap="none" spc="0" normalizeH="0" baseline="0" noProof="1">
              <a:solidFill>
                <a:srgbClr val="FF0000"/>
              </a:solidFill>
              <a:latin typeface="微软雅黑" panose="020B0503020204020204" pitchFamily="34" charset="-122"/>
              <a:ea typeface="微软雅黑" panose="020B0503020204020204" pitchFamily="34" charset="-122"/>
              <a:cs typeface="+mn-ea"/>
            </a:endParaRPr>
          </a:p>
          <a:p>
            <a:pPr marL="0" marR="0" algn="just" rtl="0" eaLnBrk="1" fontAlgn="auto" latinLnBrk="0" hangingPunct="1">
              <a:lnSpc>
                <a:spcPct val="150000"/>
              </a:lnSpc>
              <a:buNone/>
            </a:pPr>
            <a:r>
              <a:rPr kumimoji="0" sz="2400" b="0" i="0" u="none" strike="noStrike" kern="0" cap="none" spc="0" normalizeH="0" baseline="0" noProof="1">
                <a:latin typeface="微软雅黑" panose="020B0503020204020204" pitchFamily="34" charset="-122"/>
                <a:ea typeface="微软雅黑" panose="020B0503020204020204" pitchFamily="34" charset="-122"/>
                <a:cs typeface="+mn-ea"/>
              </a:rPr>
              <a:t>D 无任何影响 </a:t>
            </a:r>
            <a:endParaRPr kumimoji="0" sz="2400" b="0" i="0" u="none" strike="noStrike" kern="0" cap="none" spc="0" normalizeH="0" baseline="0" noProof="1">
              <a:latin typeface="微软雅黑" panose="020B0503020204020204" pitchFamily="34" charset="-122"/>
              <a:ea typeface="微软雅黑" panose="020B0503020204020204" pitchFamily="34"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6924" y="2887979"/>
            <a:ext cx="4155948" cy="2791968"/>
          </a:xfrm>
          <a:prstGeom prst="rect">
            <a:avLst/>
          </a:prstGeom>
          <a:blipFill>
            <a:blip r:embed="rId1" cstate="print"/>
            <a:stretch>
              <a:fillRect/>
            </a:stretch>
          </a:blipFill>
        </p:spPr>
        <p:txBody>
          <a:bodyPr wrap="square" lIns="0" tIns="0" rIns="0" bIns="0" rtlCol="0"/>
          <a:lstStyle/>
          <a:p>
            <a:endParaRPr sz="1800"/>
          </a:p>
        </p:txBody>
      </p:sp>
      <p:sp>
        <p:nvSpPr>
          <p:cNvPr id="3" name="object 3"/>
          <p:cNvSpPr/>
          <p:nvPr/>
        </p:nvSpPr>
        <p:spPr>
          <a:xfrm>
            <a:off x="5948806" y="2908299"/>
            <a:ext cx="5500116" cy="2750820"/>
          </a:xfrm>
          <a:prstGeom prst="rect">
            <a:avLst/>
          </a:prstGeom>
          <a:blipFill>
            <a:blip r:embed="rId2" cstate="print"/>
            <a:stretch>
              <a:fillRect/>
            </a:stretch>
          </a:blipFill>
        </p:spPr>
        <p:txBody>
          <a:bodyPr wrap="square" lIns="0" tIns="0" rIns="0" bIns="0" rtlCol="0"/>
          <a:lstStyle/>
          <a:p>
            <a:endParaRPr sz="1800"/>
          </a:p>
        </p:txBody>
      </p:sp>
      <p:sp>
        <p:nvSpPr>
          <p:cNvPr id="4" name="object 4"/>
          <p:cNvSpPr txBox="1"/>
          <p:nvPr/>
        </p:nvSpPr>
        <p:spPr>
          <a:xfrm>
            <a:off x="1162050" y="1395095"/>
            <a:ext cx="8953500" cy="1123950"/>
          </a:xfrm>
          <a:prstGeom prst="rect">
            <a:avLst/>
          </a:prstGeom>
        </p:spPr>
        <p:txBody>
          <a:bodyPr vert="horz" wrap="square" lIns="0" tIns="0" rIns="0" bIns="0" rtlCol="0">
            <a:spAutoFit/>
          </a:bodyPr>
          <a:lstStyle/>
          <a:p>
            <a:pPr marL="12700">
              <a:lnSpc>
                <a:spcPct val="100000"/>
              </a:lnSpc>
            </a:pPr>
            <a:r>
              <a:rPr sz="2400" b="1" dirty="0">
                <a:latin typeface="华文中宋" panose="02010600040101010101" charset="-122"/>
                <a:ea typeface="华文中宋" panose="02010600040101010101" charset="-122"/>
                <a:cs typeface="微软雅黑" panose="020B0503020204020204" pitchFamily="34" charset="-122"/>
              </a:rPr>
              <a:t>（二）</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社会意识</a:t>
            </a:r>
            <a:r>
              <a:rPr sz="2400" b="1" dirty="0">
                <a:latin typeface="华文中宋" panose="02010600040101010101" charset="-122"/>
                <a:ea typeface="华文中宋" panose="02010600040101010101" charset="-122"/>
                <a:cs typeface="微软雅黑" panose="020B0503020204020204" pitchFamily="34" charset="-122"/>
              </a:rPr>
              <a:t>：社会的</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精神生活</a:t>
            </a:r>
            <a:r>
              <a:rPr sz="2400" b="1" dirty="0">
                <a:latin typeface="华文中宋" panose="02010600040101010101" charset="-122"/>
                <a:ea typeface="华文中宋" panose="02010600040101010101" charset="-122"/>
                <a:cs typeface="微软雅黑" panose="020B0503020204020204" pitchFamily="34" charset="-122"/>
              </a:rPr>
              <a:t>过程</a:t>
            </a:r>
            <a:endParaRPr sz="2400">
              <a:latin typeface="华文中宋" panose="02010600040101010101" charset="-122"/>
              <a:ea typeface="华文中宋" panose="02010600040101010101" charset="-122"/>
              <a:cs typeface="微软雅黑" panose="020B0503020204020204" pitchFamily="34" charset="-122"/>
            </a:endParaRPr>
          </a:p>
          <a:p>
            <a:pPr>
              <a:lnSpc>
                <a:spcPct val="100000"/>
              </a:lnSpc>
              <a:spcBef>
                <a:spcPts val="5"/>
              </a:spcBef>
            </a:pPr>
            <a:endParaRPr sz="2500">
              <a:latin typeface="华文中宋" panose="02010600040101010101" charset="-122"/>
              <a:ea typeface="华文中宋" panose="02010600040101010101" charset="-122"/>
              <a:cs typeface="Times New Roman" panose="02020603050405020304"/>
            </a:endParaRPr>
          </a:p>
          <a:p>
            <a:pPr marL="12700">
              <a:lnSpc>
                <a:spcPct val="100000"/>
              </a:lnSpc>
            </a:pPr>
            <a:r>
              <a:rPr sz="2400" b="1" spc="-5" dirty="0">
                <a:latin typeface="华文中宋" panose="02010600040101010101" charset="-122"/>
                <a:ea typeface="华文中宋" panose="02010600040101010101" charset="-122"/>
                <a:cs typeface="微软雅黑" panose="020B0503020204020204" pitchFamily="34" charset="-122"/>
              </a:rPr>
              <a:t>1、按照</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程度</a:t>
            </a:r>
            <a:r>
              <a:rPr lang="zh-CN" sz="2400" b="1" spc="-5" dirty="0">
                <a:solidFill>
                  <a:srgbClr val="C00000"/>
                </a:solidFill>
                <a:latin typeface="华文中宋" panose="02010600040101010101" charset="-122"/>
                <a:ea typeface="华文中宋" panose="02010600040101010101" charset="-122"/>
                <a:cs typeface="微软雅黑" panose="020B0503020204020204" pitchFamily="34" charset="-122"/>
              </a:rPr>
              <a:t>的高低</a:t>
            </a:r>
            <a:r>
              <a:rPr sz="2400" b="1" spc="-5" dirty="0">
                <a:latin typeface="华文中宋" panose="02010600040101010101" charset="-122"/>
                <a:ea typeface="华文中宋" panose="02010600040101010101" charset="-122"/>
                <a:cs typeface="微软雅黑" panose="020B0503020204020204" pitchFamily="34" charset="-122"/>
              </a:rPr>
              <a:t>可以划分为</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社会心理</a:t>
            </a:r>
            <a:r>
              <a:rPr sz="2400" b="1" spc="-5" dirty="0">
                <a:latin typeface="华文中宋" panose="02010600040101010101" charset="-122"/>
                <a:ea typeface="华文中宋" panose="02010600040101010101" charset="-122"/>
                <a:cs typeface="微软雅黑" panose="020B0503020204020204" pitchFamily="34" charset="-122"/>
              </a:rPr>
              <a:t>和</a:t>
            </a:r>
            <a:r>
              <a:rPr sz="2400" b="1" spc="-5" dirty="0">
                <a:solidFill>
                  <a:srgbClr val="C00000"/>
                </a:solidFill>
                <a:latin typeface="华文中宋" panose="02010600040101010101" charset="-122"/>
                <a:ea typeface="华文中宋" panose="02010600040101010101" charset="-122"/>
                <a:cs typeface="微软雅黑" panose="020B0503020204020204" pitchFamily="34" charset="-122"/>
              </a:rPr>
              <a:t>思想体系</a:t>
            </a:r>
            <a:endParaRPr sz="2400">
              <a:latin typeface="华文中宋" panose="02010600040101010101" charset="-122"/>
              <a:ea typeface="华文中宋" panose="02010600040101010101" charset="-122"/>
              <a:cs typeface="微软雅黑" panose="020B0503020204020204" pitchFamily="34" charset="-122"/>
            </a:endParaRPr>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110" y="1372235"/>
            <a:ext cx="10686415" cy="3597910"/>
          </a:xfrm>
          <a:prstGeom prst="rect">
            <a:avLst/>
          </a:prstGeom>
        </p:spPr>
        <p:txBody>
          <a:bodyPr vert="horz" wrap="square" lIns="0" tIns="0" rIns="0" bIns="0" rtlCol="0">
            <a:spAutoFit/>
          </a:bodyPr>
          <a:lstStyle/>
          <a:p>
            <a:pPr marL="12700" marR="4178935">
              <a:lnSpc>
                <a:spcPct val="158000"/>
              </a:lnSpc>
            </a:pPr>
            <a:r>
              <a:rPr lang="en-US" sz="2400" b="1" dirty="0">
                <a:latin typeface="华文中宋" panose="02010600040101010101" charset="-122"/>
                <a:ea typeface="华文中宋" panose="02010600040101010101" charset="-122"/>
                <a:cs typeface="微软雅黑" panose="020B0503020204020204" pitchFamily="34" charset="-122"/>
              </a:rPr>
              <a:t>   </a:t>
            </a:r>
            <a:r>
              <a:rPr sz="2400" b="1" dirty="0">
                <a:latin typeface="华文中宋" panose="02010600040101010101" charset="-122"/>
                <a:ea typeface="华文中宋" panose="02010600040101010101" charset="-122"/>
                <a:cs typeface="微软雅黑" panose="020B0503020204020204" pitchFamily="34" charset="-122"/>
              </a:rPr>
              <a:t>（二）</a:t>
            </a:r>
            <a:r>
              <a:rPr sz="2400" b="1" dirty="0">
                <a:solidFill>
                  <a:srgbClr val="C00000"/>
                </a:solidFill>
                <a:latin typeface="华文中宋" panose="02010600040101010101" charset="-122"/>
                <a:ea typeface="华文中宋" panose="02010600040101010101" charset="-122"/>
                <a:cs typeface="微软雅黑" panose="020B0503020204020204" pitchFamily="34" charset="-122"/>
              </a:rPr>
              <a:t>社会意识</a:t>
            </a:r>
            <a:r>
              <a:rPr sz="2400" b="1" dirty="0">
                <a:latin typeface="华文中宋" panose="02010600040101010101" charset="-122"/>
                <a:ea typeface="华文中宋" panose="02010600040101010101" charset="-122"/>
                <a:cs typeface="微软雅黑" panose="020B0503020204020204" pitchFamily="34" charset="-122"/>
              </a:rPr>
              <a:t>：社会的精神生活过程。 </a:t>
            </a:r>
            <a:endParaRPr sz="2400" b="1" dirty="0">
              <a:latin typeface="华文中宋" panose="02010600040101010101" charset="-122"/>
              <a:ea typeface="华文中宋" panose="02010600040101010101" charset="-122"/>
              <a:cs typeface="微软雅黑" panose="020B0503020204020204" pitchFamily="34" charset="-122"/>
            </a:endParaRPr>
          </a:p>
          <a:p>
            <a:pPr marL="12700" marR="4178935">
              <a:lnSpc>
                <a:spcPct val="158000"/>
              </a:lnSpc>
            </a:pPr>
            <a:r>
              <a:rPr sz="2400" b="1" spc="-5" dirty="0">
                <a:latin typeface="华文中宋" panose="02010600040101010101" charset="-122"/>
                <a:ea typeface="华文中宋" panose="02010600040101010101" charset="-122"/>
                <a:cs typeface="微软雅黑" panose="020B0503020204020204" pitchFamily="34" charset="-122"/>
              </a:rPr>
              <a:t>    </a:t>
            </a:r>
            <a:r>
              <a:rPr sz="2400" spc="-5" dirty="0">
                <a:latin typeface="华文中宋" panose="02010600040101010101" charset="-122"/>
                <a:ea typeface="华文中宋" panose="02010600040101010101" charset="-122"/>
                <a:cs typeface="微软雅黑" panose="020B0503020204020204" pitchFamily="34" charset="-122"/>
              </a:rPr>
              <a:t> 2、按照</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范围</a:t>
            </a:r>
            <a:r>
              <a:rPr sz="2400" spc="-5" dirty="0">
                <a:latin typeface="华文中宋" panose="02010600040101010101" charset="-122"/>
                <a:ea typeface="华文中宋" panose="02010600040101010101" charset="-122"/>
                <a:cs typeface="微软雅黑" panose="020B0503020204020204" pitchFamily="34" charset="-122"/>
              </a:rPr>
              <a:t>可以划分为</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意识形态</a:t>
            </a:r>
            <a:r>
              <a:rPr sz="2400" spc="-5" dirty="0">
                <a:latin typeface="华文中宋" panose="02010600040101010101" charset="-122"/>
                <a:ea typeface="华文中宋" panose="02010600040101010101" charset="-122"/>
                <a:cs typeface="微软雅黑" panose="020B0503020204020204" pitchFamily="34" charset="-122"/>
              </a:rPr>
              <a:t>和</a:t>
            </a:r>
            <a:r>
              <a:rPr sz="2400" spc="-5" dirty="0">
                <a:solidFill>
                  <a:srgbClr val="C00000"/>
                </a:solidFill>
                <a:latin typeface="华文中宋" panose="02010600040101010101" charset="-122"/>
                <a:ea typeface="华文中宋" panose="02010600040101010101" charset="-122"/>
                <a:cs typeface="微软雅黑" panose="020B0503020204020204" pitchFamily="34" charset="-122"/>
              </a:rPr>
              <a:t>非意识形态</a:t>
            </a:r>
            <a:r>
              <a:rPr sz="2400" spc="-5" dirty="0">
                <a:latin typeface="华文中宋" panose="02010600040101010101" charset="-122"/>
                <a:ea typeface="华文中宋" panose="02010600040101010101" charset="-122"/>
                <a:cs typeface="微软雅黑" panose="020B0503020204020204" pitchFamily="34" charset="-122"/>
              </a:rPr>
              <a:t>。</a:t>
            </a:r>
            <a:endParaRPr sz="2400" spc="-5" dirty="0">
              <a:latin typeface="华文中宋" panose="02010600040101010101" charset="-122"/>
              <a:ea typeface="华文中宋" panose="02010600040101010101" charset="-122"/>
              <a:cs typeface="微软雅黑" panose="020B0503020204020204" pitchFamily="34" charset="-122"/>
            </a:endParaRPr>
          </a:p>
          <a:p>
            <a:pPr marL="12700" marR="4178935">
              <a:lnSpc>
                <a:spcPct val="158000"/>
              </a:lnSpc>
            </a:pPr>
            <a:endParaRPr sz="2400">
              <a:latin typeface="华文中宋" panose="02010600040101010101" charset="-122"/>
              <a:ea typeface="华文中宋" panose="02010600040101010101" charset="-122"/>
              <a:cs typeface="Times New Roman" panose="02020603050405020304"/>
            </a:endParaRPr>
          </a:p>
          <a:p>
            <a:pPr marL="300990" marR="5080">
              <a:lnSpc>
                <a:spcPct val="150000"/>
              </a:lnSpc>
            </a:pPr>
            <a:r>
              <a:rPr sz="2400" b="1" spc="50" dirty="0">
                <a:latin typeface="华文中宋" panose="02010600040101010101" charset="-122"/>
                <a:ea typeface="华文中宋" panose="02010600040101010101" charset="-122"/>
                <a:cs typeface="微软雅黑" panose="020B0503020204020204" pitchFamily="34" charset="-122"/>
              </a:rPr>
              <a:t>（</a:t>
            </a:r>
            <a:r>
              <a:rPr sz="2400" b="1" spc="45" dirty="0">
                <a:latin typeface="华文中宋" panose="02010600040101010101" charset="-122"/>
                <a:ea typeface="华文中宋" panose="02010600040101010101" charset="-122"/>
                <a:cs typeface="微软雅黑" panose="020B0503020204020204" pitchFamily="34" charset="-122"/>
              </a:rPr>
              <a:t>1</a:t>
            </a:r>
            <a:r>
              <a:rPr sz="2400" b="1" spc="50" dirty="0">
                <a:latin typeface="华文中宋" panose="02010600040101010101" charset="-122"/>
                <a:ea typeface="华文中宋" panose="02010600040101010101" charset="-122"/>
                <a:cs typeface="微软雅黑" panose="020B0503020204020204" pitchFamily="34" charset="-122"/>
              </a:rPr>
              <a:t>）意识</a:t>
            </a:r>
            <a:r>
              <a:rPr sz="2400" b="1" spc="55" dirty="0">
                <a:latin typeface="华文中宋" panose="02010600040101010101" charset="-122"/>
                <a:ea typeface="华文中宋" panose="02010600040101010101" charset="-122"/>
                <a:cs typeface="微软雅黑" panose="020B0503020204020204" pitchFamily="34" charset="-122"/>
              </a:rPr>
              <a:t>形态：</a:t>
            </a:r>
            <a:r>
              <a:rPr sz="2400" u="heavy" spc="55" dirty="0">
                <a:solidFill>
                  <a:srgbClr val="10233E"/>
                </a:solidFill>
                <a:latin typeface="华文中宋" panose="02010600040101010101" charset="-122"/>
                <a:ea typeface="华文中宋" panose="02010600040101010101" charset="-122"/>
                <a:cs typeface="微软雅黑" panose="020B0503020204020204" pitchFamily="34" charset="-122"/>
              </a:rPr>
              <a:t>思想政治、法律思想、道德宗教、艺术、哲学</a:t>
            </a:r>
            <a:r>
              <a:rPr sz="2400" spc="55" dirty="0">
                <a:latin typeface="华文中宋" panose="02010600040101010101" charset="-122"/>
                <a:ea typeface="华文中宋" panose="02010600040101010101" charset="-122"/>
                <a:cs typeface="微软雅黑" panose="020B0503020204020204" pitchFamily="34" charset="-122"/>
              </a:rPr>
              <a:t>等。反映特</a:t>
            </a:r>
            <a:r>
              <a:rPr sz="2400" dirty="0">
                <a:latin typeface="华文中宋" panose="02010600040101010101" charset="-122"/>
                <a:ea typeface="华文中宋" panose="02010600040101010101" charset="-122"/>
                <a:cs typeface="微软雅黑" panose="020B0503020204020204" pitchFamily="34" charset="-122"/>
              </a:rPr>
              <a:t>定的经济基础并为之服务，</a:t>
            </a:r>
            <a:r>
              <a:rPr sz="2400" dirty="0">
                <a:solidFill>
                  <a:srgbClr val="FF0000"/>
                </a:solidFill>
                <a:latin typeface="华文中宋" panose="02010600040101010101" charset="-122"/>
                <a:ea typeface="华文中宋" panose="02010600040101010101" charset="-122"/>
                <a:cs typeface="微软雅黑" panose="020B0503020204020204" pitchFamily="34" charset="-122"/>
              </a:rPr>
              <a:t>具有一定的阶级性</a:t>
            </a:r>
            <a:r>
              <a:rPr sz="2400" dirty="0">
                <a:latin typeface="华文中宋" panose="02010600040101010101" charset="-122"/>
                <a:ea typeface="华文中宋" panose="02010600040101010101" charset="-122"/>
                <a:cs typeface="微软雅黑" panose="020B0503020204020204" pitchFamily="34" charset="-122"/>
              </a:rPr>
              <a:t>。</a:t>
            </a:r>
            <a:endParaRPr sz="2400">
              <a:latin typeface="华文中宋" panose="02010600040101010101" charset="-122"/>
              <a:ea typeface="华文中宋" panose="02010600040101010101" charset="-122"/>
              <a:cs typeface="Times New Roman" panose="02020603050405020304"/>
            </a:endParaRPr>
          </a:p>
          <a:p>
            <a:pPr>
              <a:lnSpc>
                <a:spcPct val="100000"/>
              </a:lnSpc>
              <a:spcBef>
                <a:spcPts val="10"/>
              </a:spcBef>
            </a:pPr>
            <a:endParaRPr sz="2400">
              <a:latin typeface="华文中宋" panose="02010600040101010101" charset="-122"/>
              <a:ea typeface="华文中宋" panose="02010600040101010101" charset="-122"/>
              <a:cs typeface="Times New Roman" panose="02020603050405020304"/>
            </a:endParaRPr>
          </a:p>
          <a:p>
            <a:pPr marL="300990">
              <a:lnSpc>
                <a:spcPct val="100000"/>
              </a:lnSpc>
            </a:pPr>
            <a:r>
              <a:rPr sz="2400" b="1" dirty="0">
                <a:latin typeface="华文中宋" panose="02010600040101010101" charset="-122"/>
                <a:ea typeface="华文中宋" panose="02010600040101010101" charset="-122"/>
                <a:cs typeface="微软雅黑" panose="020B0503020204020204" pitchFamily="34" charset="-122"/>
              </a:rPr>
              <a:t>（</a:t>
            </a:r>
            <a:r>
              <a:rPr sz="2400" b="1" spc="-5" dirty="0">
                <a:latin typeface="华文中宋" panose="02010600040101010101" charset="-122"/>
                <a:ea typeface="华文中宋" panose="02010600040101010101" charset="-122"/>
                <a:cs typeface="微软雅黑" panose="020B0503020204020204" pitchFamily="34" charset="-122"/>
              </a:rPr>
              <a:t>2）非意识形态：</a:t>
            </a:r>
            <a:r>
              <a:rPr sz="2400" u="heavy" spc="-5" dirty="0">
                <a:solidFill>
                  <a:srgbClr val="10233E"/>
                </a:solidFill>
                <a:latin typeface="华文中宋" panose="02010600040101010101" charset="-122"/>
                <a:ea typeface="华文中宋" panose="02010600040101010101" charset="-122"/>
                <a:cs typeface="微软雅黑" panose="020B0503020204020204" pitchFamily="34" charset="-122"/>
              </a:rPr>
              <a:t>自然科学、数学、物理学、化学、语言学、逻辑学</a:t>
            </a:r>
            <a:r>
              <a:rPr sz="2400" spc="-5" dirty="0">
                <a:latin typeface="华文中宋" panose="02010600040101010101" charset="-122"/>
                <a:ea typeface="华文中宋" panose="02010600040101010101" charset="-122"/>
                <a:cs typeface="微软雅黑" panose="020B0503020204020204" pitchFamily="34" charset="-122"/>
              </a:rPr>
              <a:t>。</a:t>
            </a:r>
            <a:endParaRPr sz="2400">
              <a:latin typeface="华文中宋" panose="02010600040101010101" charset="-122"/>
              <a:ea typeface="华文中宋" panose="02010600040101010101" charset="-122"/>
              <a:cs typeface="微软雅黑" panose="020B0503020204020204" pitchFamily="34" charset="-122"/>
            </a:endParaRPr>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9082" y="1368325"/>
            <a:ext cx="6004560" cy="1107440"/>
          </a:xfrm>
          <a:prstGeom prst="rect">
            <a:avLst/>
          </a:prstGeom>
        </p:spPr>
        <p:txBody>
          <a:bodyPr vert="horz" wrap="square" lIns="0" tIns="0" rIns="0" bIns="0" rtlCol="0">
            <a:spAutoFit/>
          </a:bodyPr>
          <a:lstStyle/>
          <a:p>
            <a:pPr marL="12700">
              <a:lnSpc>
                <a:spcPct val="150000"/>
              </a:lnSpc>
            </a:pPr>
            <a:r>
              <a:rPr sz="2400" b="1" dirty="0">
                <a:latin typeface="微软雅黑" panose="020B0503020204020204" pitchFamily="34" charset="-122"/>
                <a:cs typeface="微软雅黑" panose="020B0503020204020204" pitchFamily="34" charset="-122"/>
              </a:rPr>
              <a:t>（二）</a:t>
            </a:r>
            <a:r>
              <a:rPr sz="2400" b="1" dirty="0">
                <a:solidFill>
                  <a:srgbClr val="C00000"/>
                </a:solidFill>
                <a:latin typeface="微软雅黑" panose="020B0503020204020204" pitchFamily="34" charset="-122"/>
                <a:cs typeface="微软雅黑" panose="020B0503020204020204" pitchFamily="34" charset="-122"/>
              </a:rPr>
              <a:t>社会意识</a:t>
            </a:r>
            <a:r>
              <a:rPr sz="2400" b="1" dirty="0">
                <a:latin typeface="微软雅黑" panose="020B0503020204020204" pitchFamily="34" charset="-122"/>
                <a:cs typeface="微软雅黑" panose="020B0503020204020204" pitchFamily="34" charset="-122"/>
              </a:rPr>
              <a:t>：社会的精神生活过程。</a:t>
            </a:r>
            <a:endParaRPr sz="2500">
              <a:latin typeface="Times New Roman" panose="02020603050405020304"/>
              <a:cs typeface="Times New Roman" panose="02020603050405020304"/>
            </a:endParaRPr>
          </a:p>
          <a:p>
            <a:pPr marL="12700">
              <a:lnSpc>
                <a:spcPct val="150000"/>
              </a:lnSpc>
            </a:pPr>
            <a:r>
              <a:rPr lang="en-US" sz="2400" b="1" spc="-5" dirty="0">
                <a:latin typeface="微软雅黑" panose="020B0503020204020204" pitchFamily="34" charset="-122"/>
                <a:cs typeface="微软雅黑" panose="020B0503020204020204" pitchFamily="34" charset="-122"/>
              </a:rPr>
              <a:t>3</a:t>
            </a:r>
            <a:r>
              <a:rPr sz="2400" b="1" spc="-5" dirty="0">
                <a:latin typeface="微软雅黑" panose="020B0503020204020204" pitchFamily="34" charset="-122"/>
                <a:cs typeface="微软雅黑" panose="020B0503020204020204" pitchFamily="34" charset="-122"/>
              </a:rPr>
              <a:t>、按照</a:t>
            </a:r>
            <a:r>
              <a:rPr sz="2400" b="1" spc="-5" dirty="0">
                <a:solidFill>
                  <a:srgbClr val="C00000"/>
                </a:solidFill>
                <a:latin typeface="微软雅黑" panose="020B0503020204020204" pitchFamily="34" charset="-122"/>
                <a:cs typeface="微软雅黑" panose="020B0503020204020204" pitchFamily="34" charset="-122"/>
              </a:rPr>
              <a:t>主体</a:t>
            </a:r>
            <a:r>
              <a:rPr sz="2400" b="1" spc="-5" dirty="0">
                <a:latin typeface="微软雅黑" panose="020B0503020204020204" pitchFamily="34" charset="-122"/>
                <a:cs typeface="微软雅黑" panose="020B0503020204020204" pitchFamily="34" charset="-122"/>
              </a:rPr>
              <a:t>可以划分为</a:t>
            </a:r>
            <a:r>
              <a:rPr sz="2400" b="1" spc="-5" dirty="0">
                <a:solidFill>
                  <a:srgbClr val="C00000"/>
                </a:solidFill>
                <a:latin typeface="微软雅黑" panose="020B0503020204020204" pitchFamily="34" charset="-122"/>
                <a:cs typeface="微软雅黑" panose="020B0503020204020204" pitchFamily="34" charset="-122"/>
              </a:rPr>
              <a:t>个体意识</a:t>
            </a:r>
            <a:r>
              <a:rPr sz="2400" b="1" spc="-5" dirty="0">
                <a:latin typeface="微软雅黑" panose="020B0503020204020204" pitchFamily="34" charset="-122"/>
                <a:cs typeface="微软雅黑" panose="020B0503020204020204" pitchFamily="34" charset="-122"/>
              </a:rPr>
              <a:t>和</a:t>
            </a:r>
            <a:r>
              <a:rPr sz="2400" b="1" spc="-5" dirty="0">
                <a:solidFill>
                  <a:srgbClr val="C00000"/>
                </a:solidFill>
                <a:latin typeface="微软雅黑" panose="020B0503020204020204" pitchFamily="34" charset="-122"/>
                <a:cs typeface="微软雅黑" panose="020B0503020204020204" pitchFamily="34" charset="-122"/>
              </a:rPr>
              <a:t>群体意识</a:t>
            </a:r>
            <a:endParaRPr sz="2400">
              <a:latin typeface="微软雅黑" panose="020B0503020204020204" pitchFamily="34" charset="-122"/>
              <a:cs typeface="微软雅黑" panose="020B0503020204020204" pitchFamily="34" charset="-122"/>
            </a:endParaRPr>
          </a:p>
        </p:txBody>
      </p:sp>
      <p:sp>
        <p:nvSpPr>
          <p:cNvPr id="4" name="object 4"/>
          <p:cNvSpPr/>
          <p:nvPr/>
        </p:nvSpPr>
        <p:spPr>
          <a:xfrm>
            <a:off x="1489202" y="2608579"/>
            <a:ext cx="8497824" cy="3578352"/>
          </a:xfrm>
          <a:prstGeom prst="rect">
            <a:avLst/>
          </a:prstGeom>
          <a:blipFill>
            <a:blip r:embed="rId1" cstate="print"/>
            <a:stretch>
              <a:fillRect/>
            </a:stretch>
          </a:blipFill>
        </p:spPr>
        <p:txBody>
          <a:bodyPr wrap="square" lIns="0" tIns="0" rIns="0" bIns="0" rtlCol="0"/>
          <a:lstStyle/>
          <a:p>
            <a:endParaRPr sz="1800"/>
          </a:p>
        </p:txBody>
      </p:sp>
      <p:sp>
        <p:nvSpPr>
          <p:cNvPr id="5" name="object 5"/>
          <p:cNvSpPr/>
          <p:nvPr/>
        </p:nvSpPr>
        <p:spPr>
          <a:xfrm>
            <a:off x="4971773" y="4062277"/>
            <a:ext cx="346623" cy="396057"/>
          </a:xfrm>
          <a:prstGeom prst="rect">
            <a:avLst/>
          </a:prstGeom>
          <a:blipFill>
            <a:blip r:embed="rId2" cstate="print"/>
            <a:stretch>
              <a:fillRect/>
            </a:stretch>
          </a:blipFill>
        </p:spPr>
        <p:txBody>
          <a:bodyPr wrap="square" lIns="0" tIns="0" rIns="0" bIns="0" rtlCol="0"/>
          <a:lstStyle/>
          <a:p>
            <a:endParaRPr sz="1800"/>
          </a:p>
        </p:txBody>
      </p:sp>
      <p:sp>
        <p:nvSpPr>
          <p:cNvPr id="7" name="object 3"/>
          <p:cNvSpPr txBox="1">
            <a:spLocks noGrp="1"/>
          </p:cNvSpPr>
          <p:nvPr/>
        </p:nvSpPr>
        <p:spPr>
          <a:xfrm>
            <a:off x="1296670" y="534035"/>
            <a:ext cx="7374255" cy="492125"/>
          </a:xfrm>
          <a:prstGeom prst="rect">
            <a:avLst/>
          </a:prstGeom>
        </p:spPr>
        <p:txBody>
          <a:bodyPr vert="horz" wrap="square" lIns="0" tIns="0" rIns="0" bIns="0" rtlCol="0">
            <a:spAutoFit/>
          </a:bodyPr>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marL="12700">
              <a:lnSpc>
                <a:spcPct val="100000"/>
              </a:lnSpc>
              <a:tabLst>
                <a:tab pos="1266190" algn="l"/>
              </a:tabLst>
            </a:pPr>
            <a:r>
              <a:rPr sz="3200" dirty="0">
                <a:latin typeface="方正清刻本悦宋简体" panose="02000000000000000000" pitchFamily="2" charset="-122"/>
                <a:cs typeface="方正清刻本悦宋简体" panose="02000000000000000000" pitchFamily="2" charset="-122"/>
              </a:rPr>
              <a:t>第一</a:t>
            </a:r>
            <a:r>
              <a:rPr sz="3200" spc="-20" dirty="0">
                <a:latin typeface="方正清刻本悦宋简体" panose="02000000000000000000" pitchFamily="2" charset="-122"/>
                <a:cs typeface="方正清刻本悦宋简体" panose="02000000000000000000" pitchFamily="2" charset="-122"/>
              </a:rPr>
              <a:t>节</a:t>
            </a:r>
            <a:r>
              <a:rPr sz="3200" dirty="0">
                <a:latin typeface="方正清刻本悦宋简体" panose="02000000000000000000" pitchFamily="2" charset="-122"/>
                <a:cs typeface="方正清刻本悦宋简体" panose="02000000000000000000" pitchFamily="2" charset="-122"/>
              </a:rPr>
              <a:t>	社会基本矛盾及其运动规</a:t>
            </a:r>
            <a:r>
              <a:rPr sz="3200" spc="-20" dirty="0">
                <a:latin typeface="方正清刻本悦宋简体" panose="02000000000000000000" pitchFamily="2" charset="-122"/>
                <a:cs typeface="方正清刻本悦宋简体" panose="02000000000000000000" pitchFamily="2" charset="-122"/>
              </a:rPr>
              <a:t>律</a:t>
            </a:r>
            <a:endParaRPr sz="3200" spc="-20" dirty="0">
              <a:latin typeface="方正清刻本悦宋简体" panose="02000000000000000000" pitchFamily="2" charset="-122"/>
              <a:cs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2*f*1"/>
  <p:tag name="KSO_WM_UNIT_CLEAR" val="1"/>
  <p:tag name="KSO_WM_UNIT_LAYERLEVEL" val="1"/>
  <p:tag name="KSO_WM_UNIT_VALUE" val="408"/>
  <p:tag name="KSO_WM_UNIT_HIGHLIGHT" val="0"/>
  <p:tag name="KSO_WM_UNIT_COMPATIBLE" val="0"/>
  <p:tag name="KSO_WM_UNIT_PRESET_TEXT_INDEX" val="5"/>
  <p:tag name="KSO_WM_UNIT_PRESET_TEXT_LEN" val="232"/>
</p:tagLst>
</file>

<file path=ppt/tags/tag10.xml><?xml version="1.0" encoding="utf-8"?>
<p:tagLst xmlns:p="http://schemas.openxmlformats.org/presentationml/2006/main">
  <p:tag name="KSO_WM_BEAUTIFY_FLAG" val="#wm#"/>
  <p:tag name="KSO_WM_TEMPLATE_CATEGORY" val="custom"/>
  <p:tag name="KSO_WM_TEMPLATE_INDEX" val="160110"/>
</p:tagLst>
</file>

<file path=ppt/tags/tag11.xml><?xml version="1.0" encoding="utf-8"?>
<p:tagLst xmlns:p="http://schemas.openxmlformats.org/presentationml/2006/main">
  <p:tag name="KSO_WM_BEAUTIFY_FLAG" val="#wm#"/>
  <p:tag name="KSO_WM_TEMPLATE_CATEGORY" val="custom"/>
  <p:tag name="KSO_WM_TEMPLATE_INDEX" val="160110"/>
</p:tagLst>
</file>

<file path=ppt/tags/tag12.xml><?xml version="1.0" encoding="utf-8"?>
<p:tagLst xmlns:p="http://schemas.openxmlformats.org/presentationml/2006/main">
  <p:tag name="KSO_WM_BEAUTIFY_FLAG" val="#wm#"/>
  <p:tag name="KSO_WM_TEMPLATE_CATEGORY" val="custom"/>
  <p:tag name="KSO_WM_TEMPLATE_INDEX" val="160110"/>
</p:tagLst>
</file>

<file path=ppt/tags/tag13.xml><?xml version="1.0" encoding="utf-8"?>
<p:tagLst xmlns:p="http://schemas.openxmlformats.org/presentationml/2006/main">
  <p:tag name="KSO_WM_BEAUTIFY_FLAG" val="#wm#"/>
  <p:tag name="KSO_WM_TEMPLATE_CATEGORY" val="custom"/>
  <p:tag name="KSO_WM_TEMPLATE_INDEX" val="160110"/>
</p:tagLst>
</file>

<file path=ppt/tags/tag14.xml><?xml version="1.0" encoding="utf-8"?>
<p:tagLst xmlns:p="http://schemas.openxmlformats.org/presentationml/2006/main">
  <p:tag name="KSO_WM_BEAUTIFY_FLAG" val="#wm#"/>
  <p:tag name="KSO_WM_TEMPLATE_CATEGORY" val="custom"/>
  <p:tag name="KSO_WM_TEMPLATE_INDEX" val="160110"/>
</p:tagLst>
</file>

<file path=ppt/tags/tag15.xml><?xml version="1.0" encoding="utf-8"?>
<p:tagLst xmlns:p="http://schemas.openxmlformats.org/presentationml/2006/main">
  <p:tag name="KSO_WM_UNIT_TABLE_BEAUTIFY" val="smartTable{14ab0715-d0ec-47ae-ac42-d9fb8e7be14f}"/>
</p:tagLst>
</file>

<file path=ppt/tags/tag16.xml><?xml version="1.0" encoding="utf-8"?>
<p:tagLst xmlns:p="http://schemas.openxmlformats.org/presentationml/2006/main">
  <p:tag name="KSO_WM_BEAUTIFY_FLAG" val="#wm#"/>
  <p:tag name="KSO_WM_TEMPLATE_CATEGORY" val="custom"/>
  <p:tag name="KSO_WM_TEMPLATE_INDEX" val="160110"/>
</p:tagLst>
</file>

<file path=ppt/tags/tag17.xml><?xml version="1.0" encoding="utf-8"?>
<p:tagLst xmlns:p="http://schemas.openxmlformats.org/presentationml/2006/main">
  <p:tag name="KSO_WM_BEAUTIFY_FLAG" val="#wm#"/>
  <p:tag name="KSO_WM_TEMPLATE_CATEGORY" val="custom"/>
  <p:tag name="KSO_WM_TEMPLATE_INDEX" val="160110"/>
</p:tagLst>
</file>

<file path=ppt/tags/tag18.xml><?xml version="1.0" encoding="utf-8"?>
<p:tagLst xmlns:p="http://schemas.openxmlformats.org/presentationml/2006/main">
  <p:tag name="KSO_WM_BEAUTIFY_FLAG" val="#wm#"/>
  <p:tag name="KSO_WM_TEMPLATE_CATEGORY" val="custom"/>
  <p:tag name="KSO_WM_TEMPLATE_INDEX" val="160110"/>
</p:tagLst>
</file>

<file path=ppt/tags/tag19.xml><?xml version="1.0" encoding="utf-8"?>
<p:tagLst xmlns:p="http://schemas.openxmlformats.org/presentationml/2006/main">
  <p:tag name="KSO_WM_BEAUTIFY_FLAG" val="#wm#"/>
  <p:tag name="KSO_WM_TEMPLATE_CATEGORY" val="custom"/>
  <p:tag name="KSO_WM_TEMPLATE_INDEX" val="160110"/>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20.xml><?xml version="1.0" encoding="utf-8"?>
<p:tagLst xmlns:p="http://schemas.openxmlformats.org/presentationml/2006/main">
  <p:tag name="KSO_WM_BEAUTIFY_FLAG" val="#wm#"/>
  <p:tag name="KSO_WM_TEMPLATE_CATEGORY" val="custom"/>
  <p:tag name="KSO_WM_TEMPLATE_INDEX" val="160110"/>
</p:tagLst>
</file>

<file path=ppt/tags/tag21.xml><?xml version="1.0" encoding="utf-8"?>
<p:tagLst xmlns:p="http://schemas.openxmlformats.org/presentationml/2006/main">
  <p:tag name="KSO_WM_BEAUTIFY_FLAG" val="#wm#"/>
  <p:tag name="KSO_WM_TEMPLATE_CATEGORY" val="custom"/>
  <p:tag name="KSO_WM_TEMPLATE_INDEX" val="160110"/>
</p:tagLst>
</file>

<file path=ppt/tags/tag22.xml><?xml version="1.0" encoding="utf-8"?>
<p:tagLst xmlns:p="http://schemas.openxmlformats.org/presentationml/2006/main">
  <p:tag name="KSO_WM_BEAUTIFY_FLAG" val="#wm#"/>
  <p:tag name="KSO_WM_TEMPLATE_CATEGORY" val="custom"/>
  <p:tag name="KSO_WM_TEMPLATE_INDEX" val="160110"/>
</p:tagLst>
</file>

<file path=ppt/tags/tag23.xml><?xml version="1.0" encoding="utf-8"?>
<p:tagLst xmlns:p="http://schemas.openxmlformats.org/presentationml/2006/main">
  <p:tag name="KSO_WM_BEAUTIFY_FLAG" val="#wm#"/>
  <p:tag name="KSO_WM_TEMPLATE_CATEGORY" val="custom"/>
  <p:tag name="KSO_WM_TEMPLATE_INDEX" val="160110"/>
</p:tagLst>
</file>

<file path=ppt/tags/tag24.xml><?xml version="1.0" encoding="utf-8"?>
<p:tagLst xmlns:p="http://schemas.openxmlformats.org/presentationml/2006/main">
  <p:tag name="KSO_WM_BEAUTIFY_FLAG" val="#wm#"/>
  <p:tag name="KSO_WM_TEMPLATE_CATEGORY" val="custom"/>
  <p:tag name="KSO_WM_TEMPLATE_INDEX" val="160110"/>
</p:tagLst>
</file>

<file path=ppt/tags/tag25.xml><?xml version="1.0" encoding="utf-8"?>
<p:tagLst xmlns:p="http://schemas.openxmlformats.org/presentationml/2006/main">
  <p:tag name="KSO_WM_BEAUTIFY_FLAG" val="#wm#"/>
  <p:tag name="KSO_WM_TEMPLATE_CATEGORY" val="custom"/>
  <p:tag name="KSO_WM_TEMPLATE_INDEX" val="160110"/>
</p:tagLst>
</file>

<file path=ppt/tags/tag26.xml><?xml version="1.0" encoding="utf-8"?>
<p:tagLst xmlns:p="http://schemas.openxmlformats.org/presentationml/2006/main">
  <p:tag name="KSO_WM_BEAUTIFY_FLAG" val="#wm#"/>
  <p:tag name="KSO_WM_TEMPLATE_CATEGORY" val="custom"/>
  <p:tag name="KSO_WM_TEMPLATE_INDEX" val="160110"/>
</p:tagLst>
</file>

<file path=ppt/tags/tag27.xml><?xml version="1.0" encoding="utf-8"?>
<p:tagLst xmlns:p="http://schemas.openxmlformats.org/presentationml/2006/main">
  <p:tag name="KSO_WM_BEAUTIFY_FLAG" val="#wm#"/>
  <p:tag name="KSO_WM_TEMPLATE_CATEGORY" val="custom"/>
  <p:tag name="KSO_WM_TEMPLATE_INDEX" val="160110"/>
</p:tagLst>
</file>

<file path=ppt/tags/tag28.xml><?xml version="1.0" encoding="utf-8"?>
<p:tagLst xmlns:p="http://schemas.openxmlformats.org/presentationml/2006/main">
  <p:tag name="KSO_WM_BEAUTIFY_FLAG" val="#wm#"/>
  <p:tag name="KSO_WM_TEMPLATE_CATEGORY" val="custom"/>
  <p:tag name="KSO_WM_TEMPLATE_INDEX" val="160110"/>
</p:tagLst>
</file>

<file path=ppt/tags/tag29.xml><?xml version="1.0" encoding="utf-8"?>
<p:tagLst xmlns:p="http://schemas.openxmlformats.org/presentationml/2006/main">
  <p:tag name="KSO_WM_BEAUTIFY_FLAG" val="#wm#"/>
  <p:tag name="KSO_WM_TEMPLATE_CATEGORY" val="custom"/>
  <p:tag name="KSO_WM_TEMPLATE_INDEX" val="160110"/>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30.xml><?xml version="1.0" encoding="utf-8"?>
<p:tagLst xmlns:p="http://schemas.openxmlformats.org/presentationml/2006/main">
  <p:tag name="KSO_WM_BEAUTIFY_FLAG" val="#wm#"/>
  <p:tag name="KSO_WM_TEMPLATE_CATEGORY" val="custom"/>
  <p:tag name="KSO_WM_TEMPLATE_INDEX" val="160110"/>
</p:tagLst>
</file>

<file path=ppt/tags/tag31.xml><?xml version="1.0" encoding="utf-8"?>
<p:tagLst xmlns:p="http://schemas.openxmlformats.org/presentationml/2006/main">
  <p:tag name="KSO_WM_BEAUTIFY_FLAG" val="#wm#"/>
  <p:tag name="KSO_WM_TEMPLATE_CATEGORY" val="custom"/>
  <p:tag name="KSO_WM_TEMPLATE_INDEX" val="160110"/>
</p:tagLst>
</file>

<file path=ppt/tags/tag32.xml><?xml version="1.0" encoding="utf-8"?>
<p:tagLst xmlns:p="http://schemas.openxmlformats.org/presentationml/2006/main">
  <p:tag name="KSO_WM_BEAUTIFY_FLAG" val="#wm#"/>
  <p:tag name="KSO_WM_TEMPLATE_CATEGORY" val="custom"/>
  <p:tag name="KSO_WM_TEMPLATE_INDEX" val="160110"/>
</p:tagLst>
</file>

<file path=ppt/tags/tag33.xml><?xml version="1.0" encoding="utf-8"?>
<p:tagLst xmlns:p="http://schemas.openxmlformats.org/presentationml/2006/main">
  <p:tag name="KSO_WM_BEAUTIFY_FLAG" val="#wm#"/>
  <p:tag name="KSO_WM_TEMPLATE_CATEGORY" val="custom"/>
  <p:tag name="KSO_WM_TEMPLATE_INDEX" val="160110"/>
</p:tagLst>
</file>

<file path=ppt/tags/tag34.xml><?xml version="1.0" encoding="utf-8"?>
<p:tagLst xmlns:p="http://schemas.openxmlformats.org/presentationml/2006/main">
  <p:tag name="KSO_WM_BEAUTIFY_FLAG" val="#wm#"/>
  <p:tag name="KSO_WM_TEMPLATE_CATEGORY" val="custom"/>
  <p:tag name="KSO_WM_TEMPLATE_INDEX" val="160110"/>
</p:tagLst>
</file>

<file path=ppt/tags/tag35.xml><?xml version="1.0" encoding="utf-8"?>
<p:tagLst xmlns:p="http://schemas.openxmlformats.org/presentationml/2006/main">
  <p:tag name="KSO_WM_BEAUTIFY_FLAG" val="#wm#"/>
  <p:tag name="KSO_WM_TEMPLATE_CATEGORY" val="custom"/>
  <p:tag name="KSO_WM_TEMPLATE_INDEX" val="160110"/>
</p:tagLst>
</file>

<file path=ppt/tags/tag36.xml><?xml version="1.0" encoding="utf-8"?>
<p:tagLst xmlns:p="http://schemas.openxmlformats.org/presentationml/2006/main">
  <p:tag name="KSO_WM_BEAUTIFY_FLAG" val="#wm#"/>
  <p:tag name="KSO_WM_TEMPLATE_CATEGORY" val="custom"/>
  <p:tag name="KSO_WM_TEMPLATE_INDEX" val="160110"/>
</p:tagLst>
</file>

<file path=ppt/tags/tag37.xml><?xml version="1.0" encoding="utf-8"?>
<p:tagLst xmlns:p="http://schemas.openxmlformats.org/presentationml/2006/main">
  <p:tag name="KSO_WM_BEAUTIFY_FLAG" val="#wm#"/>
  <p:tag name="KSO_WM_TEMPLATE_CATEGORY" val="custom"/>
  <p:tag name="KSO_WM_TEMPLATE_INDEX" val="160110"/>
</p:tagLst>
</file>

<file path=ppt/tags/tag38.xml><?xml version="1.0" encoding="utf-8"?>
<p:tagLst xmlns:p="http://schemas.openxmlformats.org/presentationml/2006/main">
  <p:tag name="KSO_WM_BEAUTIFY_FLAG" val="#wm#"/>
  <p:tag name="KSO_WM_TEMPLATE_CATEGORY" val="custom"/>
  <p:tag name="KSO_WM_TEMPLATE_INDEX" val="160110"/>
</p:tagLst>
</file>

<file path=ppt/tags/tag39.xml><?xml version="1.0" encoding="utf-8"?>
<p:tagLst xmlns:p="http://schemas.openxmlformats.org/presentationml/2006/main">
  <p:tag name="KSO_WM_BEAUTIFY_FLAG" val="#wm#"/>
  <p:tag name="KSO_WM_TEMPLATE_CATEGORY" val="custom"/>
  <p:tag name="KSO_WM_TEMPLATE_INDEX" val="160110"/>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40.xml><?xml version="1.0" encoding="utf-8"?>
<p:tagLst xmlns:p="http://schemas.openxmlformats.org/presentationml/2006/main">
  <p:tag name="KSO_WM_BEAUTIFY_FLAG" val="#wm#"/>
  <p:tag name="KSO_WM_TEMPLATE_CATEGORY" val="custom"/>
  <p:tag name="KSO_WM_TEMPLATE_INDEX" val="160110"/>
</p:tagLst>
</file>

<file path=ppt/tags/tag41.xml><?xml version="1.0" encoding="utf-8"?>
<p:tagLst xmlns:p="http://schemas.openxmlformats.org/presentationml/2006/main">
  <p:tag name="KSO_WM_BEAUTIFY_FLAG" val="#wm#"/>
  <p:tag name="KSO_WM_TEMPLATE_CATEGORY" val="custom"/>
  <p:tag name="KSO_WM_TEMPLATE_INDEX" val="160110"/>
</p:tagLst>
</file>

<file path=ppt/tags/tag42.xml><?xml version="1.0" encoding="utf-8"?>
<p:tagLst xmlns:p="http://schemas.openxmlformats.org/presentationml/2006/main">
  <p:tag name="KSO_WM_BEAUTIFY_FLAG" val="#wm#"/>
  <p:tag name="KSO_WM_TEMPLATE_CATEGORY" val="custom"/>
  <p:tag name="KSO_WM_TEMPLATE_INDEX" val="160110"/>
</p:tagLst>
</file>

<file path=ppt/tags/tag43.xml><?xml version="1.0" encoding="utf-8"?>
<p:tagLst xmlns:p="http://schemas.openxmlformats.org/presentationml/2006/main">
  <p:tag name="KSO_WM_BEAUTIFY_FLAG" val="#wm#"/>
  <p:tag name="KSO_WM_TEMPLATE_CATEGORY" val="custom"/>
  <p:tag name="KSO_WM_TEMPLATE_INDEX" val="160110"/>
</p:tagLst>
</file>

<file path=ppt/tags/tag44.xml><?xml version="1.0" encoding="utf-8"?>
<p:tagLst xmlns:p="http://schemas.openxmlformats.org/presentationml/2006/main">
  <p:tag name="KSO_WM_BEAUTIFY_FLAG" val="#wm#"/>
  <p:tag name="KSO_WM_TEMPLATE_CATEGORY" val="custom"/>
  <p:tag name="KSO_WM_TEMPLATE_INDEX" val="160110"/>
</p:tagLst>
</file>

<file path=ppt/tags/tag45.xml><?xml version="1.0" encoding="utf-8"?>
<p:tagLst xmlns:p="http://schemas.openxmlformats.org/presentationml/2006/main">
  <p:tag name="KSO_WM_BEAUTIFY_FLAG" val="#wm#"/>
  <p:tag name="KSO_WM_TEMPLATE_CATEGORY" val="custom"/>
  <p:tag name="KSO_WM_TEMPLATE_INDEX" val="160110"/>
</p:tagLst>
</file>

<file path=ppt/tags/tag46.xml><?xml version="1.0" encoding="utf-8"?>
<p:tagLst xmlns:p="http://schemas.openxmlformats.org/presentationml/2006/main">
  <p:tag name="KSO_WM_BEAUTIFY_FLAG" val="#wm#"/>
  <p:tag name="KSO_WM_TEMPLATE_CATEGORY" val="custom"/>
  <p:tag name="KSO_WM_TEMPLATE_INDEX" val="160110"/>
</p:tagLst>
</file>

<file path=ppt/tags/tag47.xml><?xml version="1.0" encoding="utf-8"?>
<p:tagLst xmlns:p="http://schemas.openxmlformats.org/presentationml/2006/main">
  <p:tag name="KSO_WM_BEAUTIFY_FLAG" val="#wm#"/>
  <p:tag name="KSO_WM_TEMPLATE_CATEGORY" val="custom"/>
  <p:tag name="KSO_WM_TEMPLATE_INDEX" val="160110"/>
</p:tagLst>
</file>

<file path=ppt/tags/tag48.xml><?xml version="1.0" encoding="utf-8"?>
<p:tagLst xmlns:p="http://schemas.openxmlformats.org/presentationml/2006/main">
  <p:tag name="KSO_WM_BEAUTIFY_FLAG" val="#wm#"/>
  <p:tag name="KSO_WM_TEMPLATE_CATEGORY" val="custom"/>
  <p:tag name="KSO_WM_TEMPLATE_INDEX" val="160110"/>
</p:tagLst>
</file>

<file path=ppt/tags/tag49.xml><?xml version="1.0" encoding="utf-8"?>
<p:tagLst xmlns:p="http://schemas.openxmlformats.org/presentationml/2006/main">
  <p:tag name="KSO_WM_BEAUTIFY_FLAG" val="#wm#"/>
  <p:tag name="KSO_WM_TEMPLATE_CATEGORY" val="custom"/>
  <p:tag name="KSO_WM_TEMPLATE_INDEX" val="160110"/>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50.xml><?xml version="1.0" encoding="utf-8"?>
<p:tagLst xmlns:p="http://schemas.openxmlformats.org/presentationml/2006/main">
  <p:tag name="KSO_WM_BEAUTIFY_FLAG" val="#wm#"/>
  <p:tag name="KSO_WM_TEMPLATE_CATEGORY" val="custom"/>
  <p:tag name="KSO_WM_TEMPLATE_INDEX" val="160110"/>
</p:tagLst>
</file>

<file path=ppt/tags/tag51.xml><?xml version="1.0" encoding="utf-8"?>
<p:tagLst xmlns:p="http://schemas.openxmlformats.org/presentationml/2006/main">
  <p:tag name="KSO_WM_BEAUTIFY_FLAG" val="#wm#"/>
  <p:tag name="KSO_WM_TEMPLATE_CATEGORY" val="custom"/>
  <p:tag name="KSO_WM_TEMPLATE_INDEX" val="160110"/>
</p:tagLst>
</file>

<file path=ppt/tags/tag52.xml><?xml version="1.0" encoding="utf-8"?>
<p:tagLst xmlns:p="http://schemas.openxmlformats.org/presentationml/2006/main">
  <p:tag name="KSO_WM_BEAUTIFY_FLAG" val="#wm#"/>
  <p:tag name="KSO_WM_TEMPLATE_CATEGORY" val="custom"/>
  <p:tag name="KSO_WM_TEMPLATE_INDEX" val="160110"/>
</p:tagLst>
</file>

<file path=ppt/tags/tag53.xml><?xml version="1.0" encoding="utf-8"?>
<p:tagLst xmlns:p="http://schemas.openxmlformats.org/presentationml/2006/main">
  <p:tag name="KSO_WM_BEAUTIFY_FLAG" val="#wm#"/>
  <p:tag name="KSO_WM_TEMPLATE_CATEGORY" val="custom"/>
  <p:tag name="KSO_WM_TEMPLATE_INDEX" val="160110"/>
</p:tagLst>
</file>

<file path=ppt/tags/tag54.xml><?xml version="1.0" encoding="utf-8"?>
<p:tagLst xmlns:p="http://schemas.openxmlformats.org/presentationml/2006/main">
  <p:tag name="KSO_WM_BEAUTIFY_FLAG" val="#wm#"/>
  <p:tag name="KSO_WM_TEMPLATE_CATEGORY" val="custom"/>
  <p:tag name="KSO_WM_TEMPLATE_INDEX" val="160110"/>
</p:tagLst>
</file>

<file path=ppt/tags/tag55.xml><?xml version="1.0" encoding="utf-8"?>
<p:tagLst xmlns:p="http://schemas.openxmlformats.org/presentationml/2006/main">
  <p:tag name="KSO_WM_BEAUTIFY_FLAG" val="#wm#"/>
  <p:tag name="KSO_WM_TEMPLATE_CATEGORY" val="custom"/>
  <p:tag name="KSO_WM_TEMPLATE_INDEX" val="160110"/>
</p:tagLst>
</file>

<file path=ppt/tags/tag56.xml><?xml version="1.0" encoding="utf-8"?>
<p:tagLst xmlns:p="http://schemas.openxmlformats.org/presentationml/2006/main">
  <p:tag name="KSO_WM_BEAUTIFY_FLAG" val="#wm#"/>
  <p:tag name="KSO_WM_TEMPLATE_CATEGORY" val="custom"/>
  <p:tag name="KSO_WM_TEMPLATE_INDEX" val="160110"/>
</p:tagLst>
</file>

<file path=ppt/tags/tag57.xml><?xml version="1.0" encoding="utf-8"?>
<p:tagLst xmlns:p="http://schemas.openxmlformats.org/presentationml/2006/main">
  <p:tag name="KSO_WM_BEAUTIFY_FLAG" val="#wm#"/>
  <p:tag name="KSO_WM_TEMPLATE_CATEGORY" val="custom"/>
  <p:tag name="KSO_WM_TEMPLATE_INDEX" val="160110"/>
</p:tagLst>
</file>

<file path=ppt/tags/tag58.xml><?xml version="1.0" encoding="utf-8"?>
<p:tagLst xmlns:p="http://schemas.openxmlformats.org/presentationml/2006/main">
  <p:tag name="KSO_WM_BEAUTIFY_FLAG" val="#wm#"/>
  <p:tag name="KSO_WM_TEMPLATE_CATEGORY" val="custom"/>
  <p:tag name="KSO_WM_TEMPLATE_INDEX" val="160110"/>
</p:tagLst>
</file>

<file path=ppt/tags/tag59.xml><?xml version="1.0" encoding="utf-8"?>
<p:tagLst xmlns:p="http://schemas.openxmlformats.org/presentationml/2006/main">
  <p:tag name="KSO_WM_BEAUTIFY_FLAG" val="#wm#"/>
  <p:tag name="KSO_WM_TEMPLATE_CATEGORY" val="custom"/>
  <p:tag name="KSO_WM_TEMPLATE_INDEX" val="160110"/>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60.xml><?xml version="1.0" encoding="utf-8"?>
<p:tagLst xmlns:p="http://schemas.openxmlformats.org/presentationml/2006/main">
  <p:tag name="KSO_WM_BEAUTIFY_FLAG" val="#wm#"/>
  <p:tag name="KSO_WM_TEMPLATE_CATEGORY" val="custom"/>
  <p:tag name="KSO_WM_TEMPLATE_INDEX" val="160110"/>
</p:tagLst>
</file>

<file path=ppt/tags/tag61.xml><?xml version="1.0" encoding="utf-8"?>
<p:tagLst xmlns:p="http://schemas.openxmlformats.org/presentationml/2006/main">
  <p:tag name="KSO_WM_BEAUTIFY_FLAG" val="#wm#"/>
  <p:tag name="KSO_WM_TEMPLATE_CATEGORY" val="custom"/>
  <p:tag name="KSO_WM_TEMPLATE_INDEX" val="160110"/>
</p:tagLst>
</file>

<file path=ppt/tags/tag62.xml><?xml version="1.0" encoding="utf-8"?>
<p:tagLst xmlns:p="http://schemas.openxmlformats.org/presentationml/2006/main">
  <p:tag name="KSO_WM_BEAUTIFY_FLAG" val="#wm#"/>
  <p:tag name="KSO_WM_TEMPLATE_CATEGORY" val="custom"/>
  <p:tag name="KSO_WM_TEMPLATE_INDEX" val="160110"/>
</p:tagLst>
</file>

<file path=ppt/tags/tag63.xml><?xml version="1.0" encoding="utf-8"?>
<p:tagLst xmlns:p="http://schemas.openxmlformats.org/presentationml/2006/main">
  <p:tag name="KSO_WM_BEAUTIFY_FLAG" val="#wm#"/>
  <p:tag name="KSO_WM_TEMPLATE_CATEGORY" val="custom"/>
  <p:tag name="KSO_WM_TEMPLATE_INDEX" val="160110"/>
</p:tagLst>
</file>

<file path=ppt/tags/tag64.xml><?xml version="1.0" encoding="utf-8"?>
<p:tagLst xmlns:p="http://schemas.openxmlformats.org/presentationml/2006/main">
  <p:tag name="KSO_WM_BEAUTIFY_FLAG" val="#wm#"/>
  <p:tag name="KSO_WM_TEMPLATE_CATEGORY" val="custom"/>
  <p:tag name="KSO_WM_TEMPLATE_INDEX" val="160110"/>
</p:tagLst>
</file>

<file path=ppt/tags/tag65.xml><?xml version="1.0" encoding="utf-8"?>
<p:tagLst xmlns:p="http://schemas.openxmlformats.org/presentationml/2006/main">
  <p:tag name="KSO_WM_BEAUTIFY_FLAG" val="#wm#"/>
  <p:tag name="KSO_WM_TEMPLATE_CATEGORY" val="custom"/>
  <p:tag name="KSO_WM_TEMPLATE_INDEX" val="160110"/>
</p:tagLst>
</file>

<file path=ppt/tags/tag66.xml><?xml version="1.0" encoding="utf-8"?>
<p:tagLst xmlns:p="http://schemas.openxmlformats.org/presentationml/2006/main">
  <p:tag name="KSO_WM_BEAUTIFY_FLAG" val="#wm#"/>
  <p:tag name="KSO_WM_TEMPLATE_CATEGORY" val="custom"/>
  <p:tag name="KSO_WM_TEMPLATE_INDEX" val="160110"/>
</p:tagLst>
</file>

<file path=ppt/tags/tag67.xml><?xml version="1.0" encoding="utf-8"?>
<p:tagLst xmlns:p="http://schemas.openxmlformats.org/presentationml/2006/main">
  <p:tag name="KSO_WM_BEAUTIFY_FLAG" val="#wm#"/>
  <p:tag name="KSO_WM_TEMPLATE_CATEGORY" val="custom"/>
  <p:tag name="KSO_WM_TEMPLATE_INDEX" val="160110"/>
</p:tagLst>
</file>

<file path=ppt/tags/tag68.xml><?xml version="1.0" encoding="utf-8"?>
<p:tagLst xmlns:p="http://schemas.openxmlformats.org/presentationml/2006/main">
  <p:tag name="KSO_WM_BEAUTIFY_FLAG" val="#wm#"/>
  <p:tag name="KSO_WM_TEMPLATE_CATEGORY" val="custom"/>
  <p:tag name="KSO_WM_TEMPLATE_INDEX" val="160110"/>
</p:tagLst>
</file>

<file path=ppt/tags/tag69.xml><?xml version="1.0" encoding="utf-8"?>
<p:tagLst xmlns:p="http://schemas.openxmlformats.org/presentationml/2006/main">
  <p:tag name="KSO_WM_BEAUTIFY_FLAG" val="#wm#"/>
  <p:tag name="KSO_WM_TEMPLATE_CATEGORY" val="custom"/>
  <p:tag name="KSO_WM_TEMPLATE_INDEX" val="160110"/>
</p:tagLst>
</file>

<file path=ppt/tags/tag7.xml><?xml version="1.0" encoding="utf-8"?>
<p:tagLst xmlns:p="http://schemas.openxmlformats.org/presentationml/2006/main">
  <p:tag name="KSO_WM_BEAUTIFY_FLAG" val="#wm#"/>
  <p:tag name="KSO_WM_TEMPLATE_CATEGORY" val="custom"/>
  <p:tag name="KSO_WM_TEMPLATE_INDEX" val="160110"/>
</p:tagLst>
</file>

<file path=ppt/tags/tag70.xml><?xml version="1.0" encoding="utf-8"?>
<p:tagLst xmlns:p="http://schemas.openxmlformats.org/presentationml/2006/main">
  <p:tag name="KSO_WM_BEAUTIFY_FLAG" val="#wm#"/>
  <p:tag name="KSO_WM_TEMPLATE_CATEGORY" val="custom"/>
  <p:tag name="KSO_WM_TEMPLATE_INDEX" val="160110"/>
</p:tagLst>
</file>

<file path=ppt/tags/tag71.xml><?xml version="1.0" encoding="utf-8"?>
<p:tagLst xmlns:p="http://schemas.openxmlformats.org/presentationml/2006/main">
  <p:tag name="KSO_WM_BEAUTIFY_FLAG" val="#wm#"/>
  <p:tag name="KSO_WM_TEMPLATE_CATEGORY" val="custom"/>
  <p:tag name="KSO_WM_TEMPLATE_INDEX" val="160110"/>
</p:tagLst>
</file>

<file path=ppt/tags/tag72.xml><?xml version="1.0" encoding="utf-8"?>
<p:tagLst xmlns:p="http://schemas.openxmlformats.org/presentationml/2006/main">
  <p:tag name="KSO_WM_BEAUTIFY_FLAG" val="#wm#"/>
  <p:tag name="KSO_WM_TEMPLATE_CATEGORY" val="custom"/>
  <p:tag name="KSO_WM_TEMPLATE_INDEX" val="160110"/>
</p:tagLst>
</file>

<file path=ppt/tags/tag73.xml><?xml version="1.0" encoding="utf-8"?>
<p:tagLst xmlns:p="http://schemas.openxmlformats.org/presentationml/2006/main">
  <p:tag name="KSO_WM_BEAUTIFY_FLAG" val="#wm#"/>
  <p:tag name="KSO_WM_TEMPLATE_CATEGORY" val="custom"/>
  <p:tag name="KSO_WM_TEMPLATE_INDEX" val="160110"/>
</p:tagLst>
</file>

<file path=ppt/tags/tag74.xml><?xml version="1.0" encoding="utf-8"?>
<p:tagLst xmlns:p="http://schemas.openxmlformats.org/presentationml/2006/main">
  <p:tag name="KSO_WM_BEAUTIFY_FLAG" val="#wm#"/>
  <p:tag name="KSO_WM_TEMPLATE_CATEGORY" val="custom"/>
  <p:tag name="KSO_WM_TEMPLATE_INDEX" val="160110"/>
</p:tagLst>
</file>

<file path=ppt/tags/tag75.xml><?xml version="1.0" encoding="utf-8"?>
<p:tagLst xmlns:p="http://schemas.openxmlformats.org/presentationml/2006/main">
  <p:tag name="KSO_WM_BEAUTIFY_FLAG" val="#wm#"/>
  <p:tag name="KSO_WM_TEMPLATE_CATEGORY" val="custom"/>
  <p:tag name="KSO_WM_TEMPLATE_INDEX" val="160110"/>
</p:tagLst>
</file>

<file path=ppt/tags/tag76.xml><?xml version="1.0" encoding="utf-8"?>
<p:tagLst xmlns:p="http://schemas.openxmlformats.org/presentationml/2006/main">
  <p:tag name="KSO_WM_BEAUTIFY_FLAG" val="#wm#"/>
  <p:tag name="KSO_WM_TEMPLATE_CATEGORY" val="custom"/>
  <p:tag name="KSO_WM_TEMPLATE_INDEX" val="160110"/>
</p:tagLst>
</file>

<file path=ppt/tags/tag77.xml><?xml version="1.0" encoding="utf-8"?>
<p:tagLst xmlns:p="http://schemas.openxmlformats.org/presentationml/2006/main">
  <p:tag name="KSO_WM_BEAUTIFY_FLAG" val="#wm#"/>
  <p:tag name="KSO_WM_TEMPLATE_CATEGORY" val="custom"/>
  <p:tag name="KSO_WM_TEMPLATE_INDEX" val="160110"/>
</p:tagLst>
</file>

<file path=ppt/tags/tag78.xml><?xml version="1.0" encoding="utf-8"?>
<p:tagLst xmlns:p="http://schemas.openxmlformats.org/presentationml/2006/main">
  <p:tag name="KSO_WM_BEAUTIFY_FLAG" val="#wm#"/>
  <p:tag name="KSO_WM_TEMPLATE_CATEGORY" val="custom"/>
  <p:tag name="KSO_WM_TEMPLATE_INDEX" val="160110"/>
</p:tagLst>
</file>

<file path=ppt/tags/tag79.xml><?xml version="1.0" encoding="utf-8"?>
<p:tagLst xmlns:p="http://schemas.openxmlformats.org/presentationml/2006/main">
  <p:tag name="KSO_WM_BEAUTIFY_FLAG" val="#wm#"/>
  <p:tag name="KSO_WM_TEMPLATE_CATEGORY" val="custom"/>
  <p:tag name="KSO_WM_TEMPLATE_INDEX" val="160110"/>
</p:tagLst>
</file>

<file path=ppt/tags/tag8.xml><?xml version="1.0" encoding="utf-8"?>
<p:tagLst xmlns:p="http://schemas.openxmlformats.org/presentationml/2006/main">
  <p:tag name="KSO_WM_BEAUTIFY_FLAG" val="#wm#"/>
  <p:tag name="KSO_WM_TEMPLATE_CATEGORY" val="custom"/>
  <p:tag name="KSO_WM_TEMPLATE_INDEX" val="160110"/>
</p:tagLst>
</file>

<file path=ppt/tags/tag80.xml><?xml version="1.0" encoding="utf-8"?>
<p:tagLst xmlns:p="http://schemas.openxmlformats.org/presentationml/2006/main">
  <p:tag name="KSO_WM_BEAUTIFY_FLAG" val="#wm#"/>
  <p:tag name="KSO_WM_TEMPLATE_CATEGORY" val="custom"/>
  <p:tag name="KSO_WM_TEMPLATE_INDEX" val="160110"/>
</p:tagLst>
</file>

<file path=ppt/tags/tag81.xml><?xml version="1.0" encoding="utf-8"?>
<p:tagLst xmlns:p="http://schemas.openxmlformats.org/presentationml/2006/main">
  <p:tag name="KSO_WM_BEAUTIFY_FLAG" val="#wm#"/>
  <p:tag name="KSO_WM_TEMPLATE_CATEGORY" val="custom"/>
  <p:tag name="KSO_WM_TEMPLATE_INDEX" val="160110"/>
</p:tagLst>
</file>

<file path=ppt/tags/tag82.xml><?xml version="1.0" encoding="utf-8"?>
<p:tagLst xmlns:p="http://schemas.openxmlformats.org/presentationml/2006/main">
  <p:tag name="KSO_WM_BEAUTIFY_FLAG" val="#wm#"/>
  <p:tag name="KSO_WM_TEMPLATE_CATEGORY" val="custom"/>
  <p:tag name="KSO_WM_TEMPLATE_INDEX" val="160110"/>
</p:tagLst>
</file>

<file path=ppt/tags/tag83.xml><?xml version="1.0" encoding="utf-8"?>
<p:tagLst xmlns:p="http://schemas.openxmlformats.org/presentationml/2006/main">
  <p:tag name="KSO_WM_BEAUTIFY_FLAG" val="#wm#"/>
  <p:tag name="KSO_WM_TEMPLATE_CATEGORY" val="custom"/>
  <p:tag name="KSO_WM_TEMPLATE_INDEX" val="160110"/>
</p:tagLst>
</file>

<file path=ppt/tags/tag84.xml><?xml version="1.0" encoding="utf-8"?>
<p:tagLst xmlns:p="http://schemas.openxmlformats.org/presentationml/2006/main">
  <p:tag name="KSO_WM_BEAUTIFY_FLAG" val="#wm#"/>
  <p:tag name="KSO_WM_TEMPLATE_CATEGORY" val="custom"/>
  <p:tag name="KSO_WM_TEMPLATE_INDEX" val="160110"/>
</p:tagLst>
</file>

<file path=ppt/tags/tag85.xml><?xml version="1.0" encoding="utf-8"?>
<p:tagLst xmlns:p="http://schemas.openxmlformats.org/presentationml/2006/main">
  <p:tag name="KSO_WM_BEAUTIFY_FLAG" val="#wm#"/>
  <p:tag name="KSO_WM_TEMPLATE_CATEGORY" val="custom"/>
  <p:tag name="KSO_WM_TEMPLATE_INDEX" val="160110"/>
</p:tagLst>
</file>

<file path=ppt/tags/tag86.xml><?xml version="1.0" encoding="utf-8"?>
<p:tagLst xmlns:p="http://schemas.openxmlformats.org/presentationml/2006/main">
  <p:tag name="KSO_WM_BEAUTIFY_FLAG" val="#wm#"/>
  <p:tag name="KSO_WM_TEMPLATE_CATEGORY" val="custom"/>
  <p:tag name="KSO_WM_TEMPLATE_INDEX" val="160110"/>
</p:tagLst>
</file>

<file path=ppt/tags/tag87.xml><?xml version="1.0" encoding="utf-8"?>
<p:tagLst xmlns:p="http://schemas.openxmlformats.org/presentationml/2006/main">
  <p:tag name="KSO_WM_BEAUTIFY_FLAG" val="#wm#"/>
  <p:tag name="KSO_WM_TEMPLATE_CATEGORY" val="custom"/>
  <p:tag name="KSO_WM_TEMPLATE_INDEX" val="160110"/>
</p:tagLst>
</file>

<file path=ppt/tags/tag88.xml><?xml version="1.0" encoding="utf-8"?>
<p:tagLst xmlns:p="http://schemas.openxmlformats.org/presentationml/2006/main">
  <p:tag name="KSO_WM_BEAUTIFY_FLAG" val="#wm#"/>
  <p:tag name="KSO_WM_TEMPLATE_CATEGORY" val="custom"/>
  <p:tag name="KSO_WM_TEMPLATE_INDEX" val="160110"/>
</p:tagLst>
</file>

<file path=ppt/tags/tag89.xml><?xml version="1.0" encoding="utf-8"?>
<p:tagLst xmlns:p="http://schemas.openxmlformats.org/presentationml/2006/main">
  <p:tag name="KSO_WM_BEAUTIFY_FLAG" val="#wm#"/>
  <p:tag name="KSO_WM_TEMPLATE_CATEGORY" val="custom"/>
  <p:tag name="KSO_WM_TEMPLATE_INDEX" val="160110"/>
</p:tagLst>
</file>

<file path=ppt/tags/tag9.xml><?xml version="1.0" encoding="utf-8"?>
<p:tagLst xmlns:p="http://schemas.openxmlformats.org/presentationml/2006/main">
  <p:tag name="KSO_WM_BEAUTIFY_FLAG" val="#wm#"/>
  <p:tag name="KSO_WM_TEMPLATE_CATEGORY" val="custom"/>
  <p:tag name="KSO_WM_TEMPLATE_INDEX" val="160110"/>
</p:tagLst>
</file>

<file path=ppt/tags/tag90.xml><?xml version="1.0" encoding="utf-8"?>
<p:tagLst xmlns:p="http://schemas.openxmlformats.org/presentationml/2006/main">
  <p:tag name="KSO_WM_BEAUTIFY_FLAG" val="#wm#"/>
  <p:tag name="KSO_WM_TEMPLATE_CATEGORY" val="custom"/>
  <p:tag name="KSO_WM_TEMPLATE_INDEX" val="160110"/>
</p:tagLst>
</file>

<file path=ppt/tags/tag91.xml><?xml version="1.0" encoding="utf-8"?>
<p:tagLst xmlns:p="http://schemas.openxmlformats.org/presentationml/2006/main">
  <p:tag name="KSO_WM_BEAUTIFY_FLAG" val="#wm#"/>
  <p:tag name="KSO_WM_TEMPLATE_CATEGORY" val="custom"/>
  <p:tag name="KSO_WM_TEMPLATE_INDEX" val="160110"/>
</p:tagLst>
</file>

<file path=ppt/tags/tag92.xml><?xml version="1.0" encoding="utf-8"?>
<p:tagLst xmlns:p="http://schemas.openxmlformats.org/presentationml/2006/main">
  <p:tag name="KSO_WM_BEAUTIFY_FLAG" val="#wm#"/>
  <p:tag name="KSO_WM_TEMPLATE_CATEGORY" val="custom"/>
  <p:tag name="KSO_WM_TEMPLATE_INDEX" val="160110"/>
</p:tagLst>
</file>

<file path=ppt/tags/tag93.xml><?xml version="1.0" encoding="utf-8"?>
<p:tagLst xmlns:p="http://schemas.openxmlformats.org/presentationml/2006/main">
  <p:tag name="KSO_WM_BEAUTIFY_FLAG" val="#wm#"/>
  <p:tag name="KSO_WM_TEMPLATE_CATEGORY" val="custom"/>
  <p:tag name="KSO_WM_TEMPLATE_INDEX" val="160110"/>
</p:tagLst>
</file>

<file path=ppt/tags/tag94.xml><?xml version="1.0" encoding="utf-8"?>
<p:tagLst xmlns:p="http://schemas.openxmlformats.org/presentationml/2006/main">
  <p:tag name="KSO_WM_BEAUTIFY_FLAG" val="#wm#"/>
  <p:tag name="KSO_WM_TEMPLATE_CATEGORY" val="custom"/>
  <p:tag name="KSO_WM_TEMPLATE_INDEX" val="160110"/>
</p:tagLst>
</file>

<file path=ppt/tags/tag95.xml><?xml version="1.0" encoding="utf-8"?>
<p:tagLst xmlns:p="http://schemas.openxmlformats.org/presentationml/2006/main">
  <p:tag name="KSO_WM_BEAUTIFY_FLAG" val="#wm#"/>
  <p:tag name="KSO_WM_TEMPLATE_CATEGORY" val="custom"/>
  <p:tag name="KSO_WM_TEMPLATE_INDEX" val="160110"/>
</p:tagLst>
</file>

<file path=ppt/tags/tag96.xml><?xml version="1.0" encoding="utf-8"?>
<p:tagLst xmlns:p="http://schemas.openxmlformats.org/presentationml/2006/main">
  <p:tag name="KSO_WM_BEAUTIFY_FLAG" val="#wm#"/>
  <p:tag name="KSO_WM_TEMPLATE_CATEGORY" val="custom"/>
  <p:tag name="KSO_WM_TEMPLATE_INDEX" val="160110"/>
</p:tagLst>
</file>

<file path=ppt/tags/tag97.xml><?xml version="1.0" encoding="utf-8"?>
<p:tagLst xmlns:p="http://schemas.openxmlformats.org/presentationml/2006/main">
  <p:tag name="KSO_WM_BEAUTIFY_FLAG" val="#wm#"/>
  <p:tag name="KSO_WM_TEMPLATE_CATEGORY" val="custom"/>
  <p:tag name="KSO_WM_TEMPLATE_INDEX" val="1601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25114</Words>
  <Application>WPS 演示</Application>
  <PresentationFormat>自定义</PresentationFormat>
  <Paragraphs>2661</Paragraphs>
  <Slides>250</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250</vt:i4>
      </vt:variant>
    </vt:vector>
  </HeadingPairs>
  <TitlesOfParts>
    <vt:vector size="271" baseType="lpstr">
      <vt:lpstr>Arial</vt:lpstr>
      <vt:lpstr>宋体</vt:lpstr>
      <vt:lpstr>Wingdings</vt:lpstr>
      <vt:lpstr>方正清刻本悦宋简体</vt:lpstr>
      <vt:lpstr>微软雅黑</vt:lpstr>
      <vt:lpstr>Arial</vt:lpstr>
      <vt:lpstr>华文中宋</vt:lpstr>
      <vt:lpstr>Wingdings</vt:lpstr>
      <vt:lpstr>楷体</vt:lpstr>
      <vt:lpstr>【果酱】哇，你好萌!    微博：果酱i</vt:lpstr>
      <vt:lpstr>Calibri</vt:lpstr>
      <vt:lpstr>Arial Unicode MS</vt:lpstr>
      <vt:lpstr>等线</vt:lpstr>
      <vt:lpstr>Arial Narrow</vt:lpstr>
      <vt:lpstr>Levenim MT</vt:lpstr>
      <vt:lpstr>Times New Roman</vt:lpstr>
      <vt:lpstr>黑体</vt:lpstr>
      <vt:lpstr>华文楷体</vt:lpstr>
      <vt:lpstr>Calibri</vt:lpstr>
      <vt:lpstr>NumberOnly</vt:lpstr>
      <vt:lpstr>Office 主题​​</vt:lpstr>
      <vt:lpstr>马克思主义基本原理概论  </vt:lpstr>
      <vt:lpstr>PowerPoint 演示文稿</vt:lpstr>
      <vt:lpstr>纪律说明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老马带你练真题</vt:lpstr>
      <vt:lpstr>老马带你练真题</vt:lpstr>
      <vt:lpstr>PowerPoint 演示文稿</vt:lpstr>
      <vt:lpstr>PowerPoint 演示文稿</vt:lpstr>
      <vt:lpstr>老马带你练真题</vt:lpstr>
      <vt:lpstr>老马带你练真题</vt:lpstr>
      <vt:lpstr>老马带你练真题</vt:lpstr>
      <vt:lpstr>老马带你练真题</vt:lpstr>
      <vt:lpstr>PowerPoint 演示文稿</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PowerPoint 演示文稿</vt:lpstr>
      <vt:lpstr>老马带你练真题</vt:lpstr>
      <vt:lpstr>老马带你练真题</vt:lpstr>
      <vt:lpstr>PowerPoint 演示文稿</vt:lpstr>
      <vt:lpstr>PowerPoint 演示文稿</vt:lpstr>
      <vt:lpstr>PowerPoint 演示文稿</vt:lpstr>
      <vt:lpstr>老马带你练真题</vt:lpstr>
      <vt:lpstr>老马带你练真题</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第三章 人类社会及其发展规律</vt:lpstr>
      <vt:lpstr>回顾： 哲学的基本问题是                   和                   的关系问题</vt:lpstr>
      <vt:lpstr>回顾： 哲学的基本问题是 物质（存在） 和  意识（思维） 的关系问题</vt:lpstr>
      <vt:lpstr>回顾： 哲学的基本问题是 物质（存在） 和  意识（思维） 的关系问题</vt:lpstr>
      <vt:lpstr>第一节	社会基本矛盾及其运动规律</vt:lpstr>
      <vt:lpstr>第一节	社会基本矛盾及其运动规律</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社会存在和社会意识有什么样的关系呢？</vt:lpstr>
      <vt:lpstr>PowerPoint 演示文稿</vt:lpstr>
      <vt:lpstr>PowerPoint 演示文稿</vt:lpstr>
      <vt:lpstr>PowerPoint 演示文稿</vt:lpstr>
      <vt:lpstr>PowerPoint 演示文稿</vt:lpstr>
      <vt:lpstr>PowerPoint 演示文稿</vt:lpstr>
      <vt:lpstr>PowerPoint 演示文稿</vt:lpstr>
      <vt:lpstr>第一节	社会基本矛盾及其运动规律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地理环境</vt:lpstr>
      <vt:lpstr>地理环境</vt:lpstr>
      <vt:lpstr>老马带你练真题</vt:lpstr>
      <vt:lpstr>老马带你练真题</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第三章 人类社会及其发展规律</vt:lpstr>
      <vt:lpstr>PowerPoint 演示文稿</vt:lpstr>
      <vt:lpstr>PowerPoint 演示文稿</vt:lpstr>
      <vt:lpstr>PowerPoint 演示文稿</vt:lpstr>
      <vt:lpstr>PowerPoint 演示文稿</vt:lpstr>
      <vt:lpstr>PowerPoint 演示文稿</vt:lpstr>
      <vt:lpstr>老马带你练真题</vt:lpstr>
      <vt:lpstr>老马带你练真题</vt:lpstr>
      <vt:lpstr>PowerPoint 演示文稿</vt:lpstr>
      <vt:lpstr>PowerPoint 演示文稿</vt:lpstr>
      <vt:lpstr>PowerPoint 演示文稿</vt:lpstr>
      <vt:lpstr>老马带你练真题</vt:lpstr>
      <vt:lpstr>老马带你练真题</vt:lpstr>
      <vt:lpstr>PowerPoint 演示文稿</vt:lpstr>
      <vt:lpstr>PowerPoint 演示文稿</vt:lpstr>
      <vt:lpstr>老马带你练真题</vt:lpstr>
      <vt:lpstr>老马带你练真题</vt:lpstr>
      <vt:lpstr>老马带你练真题</vt:lpstr>
      <vt:lpstr>老马带你练真题</vt:lpstr>
      <vt:lpstr>面对疾风吧！</vt:lpstr>
      <vt:lpstr>面对疾风吧！</vt:lpstr>
      <vt:lpstr>老马带你练真题</vt:lpstr>
      <vt:lpstr>老马带你练真题</vt:lpstr>
      <vt:lpstr>老马带你练真题</vt:lpstr>
      <vt:lpstr>老马带你练真题</vt:lpstr>
      <vt:lpstr>老马带你练真题</vt:lpstr>
      <vt:lpstr>老马带你练真题</vt:lpstr>
      <vt:lpstr>PowerPoint 演示文稿</vt:lpstr>
      <vt:lpstr>第三章 人类社会及其发展规律</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资本主义经济制度的本质特征</vt:lpstr>
      <vt:lpstr>第二节	资本主义经济制度的本质特征</vt:lpstr>
      <vt:lpstr>PowerPoint 演示文稿</vt:lpstr>
      <vt:lpstr>PowerPoint 演示文稿</vt:lpstr>
      <vt:lpstr>第二节	资本主义经济制度的本质特征</vt:lpstr>
      <vt:lpstr>第二节	资本主义经济制度的本质特征</vt:lpstr>
      <vt:lpstr>第二节	资本主义经济制度的本质特征</vt:lpstr>
      <vt:lpstr>第二节	资本主义经济制度的本质特征</vt:lpstr>
      <vt:lpstr>第二节	资本主义经济制度的本质特征</vt:lpstr>
      <vt:lpstr>第二节	资本主义经济制度的本质特征</vt:lpstr>
      <vt:lpstr>PowerPoint 演示文稿</vt:lpstr>
      <vt:lpstr>PowerPoint 演示文稿</vt:lpstr>
      <vt:lpstr>第二节	资本主义经济制度的本质特征</vt:lpstr>
      <vt:lpstr>第二节	资本主义经济制度的本质特征</vt:lpstr>
      <vt:lpstr>PowerPoint 演示文稿</vt:lpstr>
      <vt:lpstr>PowerPoint 演示文稿</vt:lpstr>
      <vt:lpstr>PowerPoint 演示文稿</vt:lpstr>
      <vt:lpstr>第三节	资本的流通过程和剩余价值的分配</vt:lpstr>
      <vt:lpstr>第三节	资本的流通过程和剩余价值的分配</vt:lpstr>
      <vt:lpstr>PowerPoint 演示文稿</vt:lpstr>
      <vt:lpstr>第三节	资本的流通过程和剩余价值的分配</vt:lpstr>
      <vt:lpstr>第三节	资本的流通过程和剩余价值的分配</vt:lpstr>
      <vt:lpstr>第三节	资本的流通过程和剩余价值的分配</vt:lpstr>
      <vt:lpstr>第三节	资本的流通过程和剩余价值的分配</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甜甜@微笑</cp:lastModifiedBy>
  <cp:revision>624</cp:revision>
  <dcterms:created xsi:type="dcterms:W3CDTF">2017-08-20T04:25:00Z</dcterms:created>
  <dcterms:modified xsi:type="dcterms:W3CDTF">2020-09-21T06:27:38Z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